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1"/>
  </p:sldMasterIdLst>
  <p:notesMasterIdLst>
    <p:notesMasterId r:id="rId23"/>
  </p:notesMasterIdLst>
  <p:sldIdLst>
    <p:sldId id="284" r:id="rId2"/>
    <p:sldId id="285" r:id="rId3"/>
    <p:sldId id="256" r:id="rId4"/>
    <p:sldId id="257" r:id="rId5"/>
    <p:sldId id="287" r:id="rId6"/>
    <p:sldId id="289" r:id="rId7"/>
    <p:sldId id="290" r:id="rId8"/>
    <p:sldId id="318" r:id="rId9"/>
    <p:sldId id="294" r:id="rId10"/>
    <p:sldId id="293" r:id="rId11"/>
    <p:sldId id="300" r:id="rId12"/>
    <p:sldId id="301" r:id="rId13"/>
    <p:sldId id="315" r:id="rId14"/>
    <p:sldId id="316" r:id="rId15"/>
    <p:sldId id="304" r:id="rId16"/>
    <p:sldId id="312" r:id="rId17"/>
    <p:sldId id="269" r:id="rId18"/>
    <p:sldId id="272" r:id="rId19"/>
    <p:sldId id="273" r:id="rId20"/>
    <p:sldId id="283" r:id="rId21"/>
    <p:sldId id="282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rgbClr val="FF0000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66"/>
    <a:srgbClr val="800000"/>
    <a:srgbClr val="0033CC"/>
    <a:srgbClr val="FF0000"/>
    <a:srgbClr val="000099"/>
    <a:srgbClr val="663300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99" autoAdjust="0"/>
    <p:restoredTop sz="94660"/>
  </p:normalViewPr>
  <p:slideViewPr>
    <p:cSldViewPr>
      <p:cViewPr varScale="1">
        <p:scale>
          <a:sx n="80" d="100"/>
          <a:sy n="80" d="100"/>
        </p:scale>
        <p:origin x="-142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CBD224-3871-44F1-BD60-7E5D1491DCFF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7E873E-50ED-48DF-BE1B-8D0830FEC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959FB6-3B96-43DC-ABBC-7DD70D5194F3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29F49C-BBB7-474C-AB40-D5DC80370470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445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45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222BB-77AB-41E2-B900-71984A5E8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E7311-69E1-454B-ACA7-7D84A5E72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A15C-883E-4A5E-AD57-078972A4C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B65CF-23E3-4CA7-A224-0E22BF63D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0DF44-5EAA-4DEA-8E0F-2864E4F1F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9BF7D-969D-49EC-AE06-9ED783ACA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6ADF3-EFED-4338-AC97-624355147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7391A-EB60-4739-B7D3-D4D78AB04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37B82-3BB4-46E1-8786-A0A965C2A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E26C5-BD50-4CE5-A886-A538C8FC7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C11D1-BD06-49DB-B67F-C1B0E9F7B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E37A5-49A0-469C-8BE4-21FE3195B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64062-B4D1-4BC6-9255-C07787ABF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E0F80-C837-4D24-9FE9-92C03A008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531D5-57C6-4E80-891F-C4ABC05EA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0531B-AA57-47B5-9559-96C003EE3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0066"/>
            </a:gs>
            <a:gs pos="0">
              <a:schemeClr val="bg1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42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2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2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34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F004D0C-ED02-47C2-B2EF-33839FDB7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43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3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79;&#1072;&#1088;&#1103;&#1076;&#1082;&#1072;2/&#1047;&#1072;&#1088;&#1103;&#1076;&#1082;&#1072;%20&#1092;&#1084;.pp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7;&#1045;&#1052;&#1048;&#1053;&#1040;&#1056;%202018%20&#1075;%20&#1048;&#1047;&#1054;%20&#1055;&#1088;&#1072;&#1079;&#1076;&#1085;&#1080;&#1082;%20&#1087;&#1088;&#1072;&#1079;&#1076;&#1085;&#1080;&#1082;&#1086;&#1074;.%20&#1058;&#1086;&#1088;&#1078;&#1077;&#1089;&#1090;&#1074;&#1086;%20&#1090;&#1086;&#1088;&#1078;&#1077;&#1089;&#1090;&#1074;\-%20&#1052;&#1086;&#1083;&#1080;&#1089;&#1100;,%20&#1076;&#1080;&#1090;&#1103;%20!%20-.mp3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&#1042;&#1080;&#1082;&#1090;&#1086;&#1088;&#1080;&#1085;&#1072;%20.ppt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57;&#1045;&#1052;&#1048;&#1053;&#1040;&#1056;%202018%20&#1075;%20&#1048;&#1047;&#1054;%20&#1055;&#1088;&#1072;&#1079;&#1076;&#1085;&#1080;&#1082;%20&#1087;&#1088;&#1072;&#1079;&#1076;&#1085;&#1080;&#1082;&#1086;&#1074;.%20&#1058;&#1086;&#1088;&#1078;&#1077;&#1089;&#1090;&#1074;&#1086;%20&#1090;&#1086;&#1088;&#1078;&#1077;&#1089;&#1090;&#1074;\&#1082;&#1086;&#1083;&#1086;&#1082;&#1086;&#1083;&#1100;&#1085;&#1099;&#1081;%20&#1079;&#1074;&#1086;&#1085;.mp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57;&#1045;&#1052;&#1048;&#1053;&#1040;&#1056;%202018%20&#1075;%20&#1048;&#1047;&#1054;%20&#1055;&#1088;&#1072;&#1079;&#1076;&#1085;&#1080;&#1082;%20&#1087;&#1088;&#1072;&#1079;&#1076;&#1085;&#1080;&#1082;&#1086;&#1074;.%20&#1058;&#1086;&#1088;&#1078;&#1077;&#1089;&#1090;&#1074;&#1086;%20&#1090;&#1086;&#1088;&#1078;&#1077;&#1089;&#1090;&#1074;\&#1042;&#1086;&#1089;&#1082;&#1088;&#1077;&#1089;&#1077;&#1085;&#1080;&#1077;%20&#1061;&#1088;&#1080;&#1089;&#1090;&#1086;&#1074;&#1086;%20-XW1QflJA9I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8223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834438" cy="6248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Существует традиция красить яйца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838200"/>
            <a:ext cx="5105400" cy="6019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1200" i="1" dirty="0" smtClean="0"/>
              <a:t>  </a:t>
            </a:r>
            <a:r>
              <a:rPr lang="ru-RU" sz="1200" dirty="0" smtClean="0">
                <a:effectLst/>
              </a:rPr>
              <a:t>		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914400"/>
            <a:ext cx="5181600" cy="591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385175" cy="1676400"/>
          </a:xfrm>
        </p:spPr>
        <p:txBody>
          <a:bodyPr/>
          <a:lstStyle/>
          <a:p>
            <a:pPr>
              <a:defRPr/>
            </a:pPr>
            <a:r>
              <a:rPr lang="ru-RU" sz="2800" b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С тех пор в память об этом событии, символизирующем нашу веру в Воскресшего Господа, мы и красим яйца.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1530350"/>
            <a:ext cx="3505200" cy="3494088"/>
          </a:xfrm>
          <a:noFill/>
          <a:ln>
            <a:solidFill>
              <a:schemeClr val="accent1"/>
            </a:solidFill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81400"/>
            <a:ext cx="4725988" cy="30718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8Z9WUCAMZ1ZS6CAT0X29WCABLFRP1CA7HMO1RCA3Y8NBTCAC3UX91CAYY0ILPCAG0M25WCAJ687QKCAHKRTILCAK2ZYYVCAXZN2QECAJ2GEVVCABY7UNPCA62400WCA9OJXR5CA7TLPRKCAVF461H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990600"/>
            <a:ext cx="3886200" cy="2768600"/>
          </a:xfrm>
          <a:noFill/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3886200" y="1447800"/>
            <a:ext cx="4572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Яйца, окрашенные в один цвет, называли </a:t>
            </a:r>
            <a:r>
              <a:rPr lang="ru-RU" sz="3200" b="0" u="sng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крашенками</a:t>
            </a:r>
            <a:r>
              <a:rPr lang="ru-RU" sz="3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340" name="Picture 5" descr="http://www.vox.com.ua/data/main/data/upimages/jammer/pysanky_2006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4114800"/>
            <a:ext cx="3884613" cy="243840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4267200" y="41148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Яйца, раскрашенные от руки узорами, назывались </a:t>
            </a:r>
            <a:r>
              <a:rPr lang="ru-RU" sz="3200" b="0" u="sng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писанки</a:t>
            </a:r>
            <a:r>
              <a:rPr lang="ru-RU" sz="3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304800"/>
            <a:ext cx="65532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Крашенки</a:t>
            </a:r>
            <a:r>
              <a:rPr lang="ru-RU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и </a:t>
            </a:r>
            <a:r>
              <a:rPr lang="ru-RU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писанки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133600"/>
            <a:ext cx="3509963" cy="1614488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4953000" y="1524000"/>
            <a:ext cx="37893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Символы богатого урожая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685800" y="4114800"/>
            <a:ext cx="3095625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Символы-обереги</a:t>
            </a: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457200" y="1143000"/>
            <a:ext cx="3743325" cy="755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Символы здоровья </a:t>
            </a:r>
          </a:p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и долголетия</a:t>
            </a:r>
          </a:p>
        </p:txBody>
      </p:sp>
      <p:sp>
        <p:nvSpPr>
          <p:cNvPr id="9226" name="WordArt 10"/>
          <p:cNvSpPr>
            <a:spLocks noChangeArrowheads="1" noChangeShapeType="1" noTextEdit="1"/>
          </p:cNvSpPr>
          <p:nvPr/>
        </p:nvSpPr>
        <p:spPr bwMode="auto">
          <a:xfrm>
            <a:off x="5486400" y="4038600"/>
            <a:ext cx="2952750" cy="611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Символы,</a:t>
            </a:r>
          </a:p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которые лечат</a:t>
            </a:r>
          </a:p>
        </p:txBody>
      </p:sp>
      <p:pic>
        <p:nvPicPr>
          <p:cNvPr id="9227" name="Picture 6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33400" y="4800600"/>
            <a:ext cx="3608388" cy="175260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228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533400" y="2133600"/>
            <a:ext cx="3648075" cy="161766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22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876800"/>
            <a:ext cx="3821113" cy="1643063"/>
          </a:xfrm>
          <a:prstGeom prst="rect">
            <a:avLst/>
          </a:prstGeom>
          <a:solidFill>
            <a:srgbClr val="FF0000"/>
          </a:solidFill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066800" y="228600"/>
            <a:ext cx="74676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«Пасхальные  символы" </a:t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3" grpId="0" animBg="1"/>
      <p:bldP spid="9224" grpId="0" animBg="1"/>
      <p:bldP spid="92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6868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Главные "пасхальные" оттенки:</a:t>
            </a:r>
            <a:b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3132138" y="1196975"/>
            <a:ext cx="5616575" cy="755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радость жизни, любовь, доброта</a:t>
            </a:r>
          </a:p>
        </p:txBody>
      </p:sp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323850" y="1341438"/>
            <a:ext cx="2808288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Красный - </a:t>
            </a:r>
          </a:p>
        </p:txBody>
      </p:sp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323850" y="2133600"/>
            <a:ext cx="2808288" cy="611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Желтый- </a:t>
            </a:r>
          </a:p>
        </p:txBody>
      </p:sp>
      <p:sp>
        <p:nvSpPr>
          <p:cNvPr id="7178" name="WordArt 10"/>
          <p:cNvSpPr>
            <a:spLocks noChangeArrowheads="1" noChangeShapeType="1" noTextEdit="1"/>
          </p:cNvSpPr>
          <p:nvPr/>
        </p:nvSpPr>
        <p:spPr bwMode="auto">
          <a:xfrm>
            <a:off x="323850" y="3141663"/>
            <a:ext cx="2808288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400"/>
                </a:solidFill>
                <a:latin typeface="Arial"/>
                <a:cs typeface="Arial"/>
              </a:rPr>
              <a:t>Зелёный- </a:t>
            </a:r>
          </a:p>
        </p:txBody>
      </p:sp>
      <p:sp>
        <p:nvSpPr>
          <p:cNvPr id="7179" name="WordArt 11"/>
          <p:cNvSpPr>
            <a:spLocks noChangeArrowheads="1" noChangeShapeType="1" noTextEdit="1"/>
          </p:cNvSpPr>
          <p:nvPr/>
        </p:nvSpPr>
        <p:spPr bwMode="auto">
          <a:xfrm>
            <a:off x="323850" y="5084763"/>
            <a:ext cx="2808288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Черный- </a:t>
            </a:r>
          </a:p>
        </p:txBody>
      </p:sp>
      <p:sp>
        <p:nvSpPr>
          <p:cNvPr id="7180" name="WordArt 12"/>
          <p:cNvSpPr>
            <a:spLocks noChangeArrowheads="1" noChangeShapeType="1" noTextEdit="1"/>
          </p:cNvSpPr>
          <p:nvPr/>
        </p:nvSpPr>
        <p:spPr bwMode="auto">
          <a:xfrm>
            <a:off x="323850" y="4221163"/>
            <a:ext cx="2808288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latin typeface="Arial"/>
                <a:cs typeface="Arial"/>
              </a:rPr>
              <a:t>Голубой- </a:t>
            </a:r>
          </a:p>
        </p:txBody>
      </p:sp>
      <p:sp>
        <p:nvSpPr>
          <p:cNvPr id="7181" name="WordArt 13"/>
          <p:cNvSpPr>
            <a:spLocks noChangeArrowheads="1" noChangeShapeType="1" noTextEdit="1"/>
          </p:cNvSpPr>
          <p:nvPr/>
        </p:nvSpPr>
        <p:spPr bwMode="auto">
          <a:xfrm>
            <a:off x="3132138" y="2205038"/>
            <a:ext cx="324008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солнце, урожай</a:t>
            </a:r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3203575" y="3213100"/>
            <a:ext cx="5616575" cy="611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жизнь, природа, плодородие</a:t>
            </a:r>
          </a:p>
        </p:txBody>
      </p:sp>
      <p:sp>
        <p:nvSpPr>
          <p:cNvPr id="7183" name="WordArt 15"/>
          <p:cNvSpPr>
            <a:spLocks noChangeArrowheads="1" noChangeShapeType="1" noTextEdit="1"/>
          </p:cNvSpPr>
          <p:nvPr/>
        </p:nvSpPr>
        <p:spPr bwMode="auto">
          <a:xfrm>
            <a:off x="3203575" y="4149725"/>
            <a:ext cx="5616575" cy="611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чистота, здоровье, небо и вера</a:t>
            </a:r>
          </a:p>
        </p:txBody>
      </p:sp>
      <p:sp>
        <p:nvSpPr>
          <p:cNvPr id="7184" name="WordArt 16"/>
          <p:cNvSpPr>
            <a:spLocks noChangeArrowheads="1" noChangeShapeType="1" noTextEdit="1"/>
          </p:cNvSpPr>
          <p:nvPr/>
        </p:nvSpPr>
        <p:spPr bwMode="auto">
          <a:xfrm>
            <a:off x="3200400" y="5157788"/>
            <a:ext cx="2667000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цвет скорби</a:t>
            </a:r>
          </a:p>
        </p:txBody>
      </p:sp>
      <p:sp>
        <p:nvSpPr>
          <p:cNvPr id="7185" name="Rectangle 17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79388" y="5876925"/>
            <a:ext cx="84963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WordArt 16"/>
          <p:cNvSpPr>
            <a:spLocks noChangeArrowheads="1" noChangeShapeType="1" noTextEdit="1"/>
          </p:cNvSpPr>
          <p:nvPr/>
        </p:nvSpPr>
        <p:spPr bwMode="auto">
          <a:xfrm>
            <a:off x="5715000" y="6019800"/>
            <a:ext cx="3200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latin typeface="Arial"/>
                <a:cs typeface="Arial"/>
              </a:rPr>
              <a:t>Физкультминутка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0"/>
                            </p:stCondLst>
                            <p:childTnLst>
                              <p:par>
                                <p:cTn id="5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6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3" dur="2000"/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0"/>
                            </p:stCondLst>
                            <p:childTnLst>
                              <p:par>
                                <p:cTn id="6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97472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006600"/>
                </a:solidFill>
              </a:rPr>
              <a:t>Творческое задание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17411" name="Содержимое 3" descr="41874121_1238526103_1220323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09600" y="4191000"/>
            <a:ext cx="3048000" cy="2566988"/>
          </a:xfrm>
        </p:spPr>
      </p:pic>
      <p:pic>
        <p:nvPicPr>
          <p:cNvPr id="17412" name="Рисунок 4" descr="1219059012_090404_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1219200"/>
            <a:ext cx="32861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5" descr="easter_5-we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9600" y="1143000"/>
            <a:ext cx="3663950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3" descr="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4038600"/>
            <a:ext cx="3352800" cy="2514600"/>
          </a:xfrm>
          <a:prstGeom prst="rect">
            <a:avLst/>
          </a:prstGeom>
          <a:noFill/>
          <a:ln w="76200" cmpd="tri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7" name="- Молись, дитя !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962400" y="5562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7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8435" name="Содержимое 3" descr="mainpic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0"/>
            <a:ext cx="4191000" cy="5003800"/>
          </a:xfrm>
        </p:spPr>
      </p:pic>
      <p:pic>
        <p:nvPicPr>
          <p:cNvPr id="18436" name="Рисунок 4" descr="bcd4f12513a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90950" y="3214688"/>
            <a:ext cx="53530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</a:rPr>
              <a:t>Игра «Пасхальный стол».</a:t>
            </a:r>
            <a:b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5956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81000" y="1219200"/>
            <a:ext cx="5257800" cy="4876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работа в группах</a:t>
            </a:r>
            <a:r>
              <a:rPr lang="ru-RU" sz="3600" dirty="0" smtClean="0">
                <a:latin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</a:rPr>
              <a:t>Задание: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</a:rPr>
              <a:t>каждая группа  из предложенных блюд выбирает те, которые  обязательно должны присутствовать на пасхальном столе: крашеные яйца, творожная пасха, кулич, мясные блюда, кисель, фрукты, борщ, рыба, овощи, каша.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</p:txBody>
      </p:sp>
      <p:pic>
        <p:nvPicPr>
          <p:cNvPr id="19460" name="Picture 8" descr="куличи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62600" y="1371600"/>
            <a:ext cx="3352800" cy="4587875"/>
          </a:xfrm>
          <a:noFill/>
          <a:ln w="76200" cmpd="tri">
            <a:solidFill>
              <a:srgbClr val="00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пасха4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90800" y="228600"/>
            <a:ext cx="4343400" cy="3287713"/>
          </a:xfrm>
          <a:noFill/>
          <a:ln w="76200" cmpd="tri">
            <a:solidFill>
              <a:srgbClr val="0033CC"/>
            </a:solidFill>
          </a:ln>
        </p:spPr>
      </p:pic>
      <p:sp>
        <p:nvSpPr>
          <p:cNvPr id="20483" name="Rectangle 9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838200" y="3581400"/>
            <a:ext cx="8007350" cy="304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Суворов А.П. «Пасхальный стол»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smtClean="0"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6 традиционных блюд на пасхальном столе: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крашеные яйца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творожная пасха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кулич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мясные блюда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кисель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фрукты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53000" y="457200"/>
            <a:ext cx="3927475" cy="5257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u="sng" dirty="0" smtClean="0">
              <a:solidFill>
                <a:srgbClr val="0033CC"/>
              </a:solidFill>
              <a:effectLst/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u="sng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Игра «Христос </a:t>
            </a:r>
            <a:r>
              <a:rPr lang="ru-RU" u="sng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Воскресе</a:t>
            </a:r>
            <a:r>
              <a:rPr lang="ru-RU" u="sng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!»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  <a:t>работа в парах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Задание: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пара должна поприветствовать друг друга так, как это делают на Пасху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  <a:hlinkClick r:id="rId2" action="ppaction://hlinkpres?slideindex=1&amp;slidetitle="/>
              </a:rPr>
              <a:t>Викторина</a:t>
            </a:r>
            <a:endParaRPr lang="ru-RU" sz="28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>
              <a:latin typeface="Times New Roman" pitchFamily="18" charset="0"/>
            </a:endParaRPr>
          </a:p>
        </p:txBody>
      </p:sp>
      <p:pic>
        <p:nvPicPr>
          <p:cNvPr id="21507" name="Picture 6" descr="яйца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304800"/>
            <a:ext cx="4233863" cy="6157913"/>
          </a:xfrm>
          <a:noFill/>
          <a:ln w="76200" cmpd="tri">
            <a:solidFill>
              <a:srgbClr val="00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85175" cy="762000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  <a:t>   -  Как Иисус Христос   пережил      крестные   страдания? </a:t>
            </a:r>
            <a:b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533400" y="1752600"/>
            <a:ext cx="5737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Какие качества в нем проявились?</a:t>
            </a: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533400" y="2362200"/>
            <a:ext cx="5340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О чем молился Иисус Христос?</a:t>
            </a:r>
          </a:p>
        </p:txBody>
      </p:sp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533400" y="2895600"/>
            <a:ext cx="6488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Что означали последние слова Иисуса?</a:t>
            </a:r>
          </a:p>
        </p:txBody>
      </p:sp>
      <p:sp>
        <p:nvSpPr>
          <p:cNvPr id="4102" name="Прямоугольник 6"/>
          <p:cNvSpPr>
            <a:spLocks noChangeArrowheads="1"/>
          </p:cNvSpPr>
          <p:nvPr/>
        </p:nvSpPr>
        <p:spPr bwMode="auto">
          <a:xfrm>
            <a:off x="152400" y="3581400"/>
            <a:ext cx="899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-   Что произошло с Иисусом Христом после распятия?</a:t>
            </a:r>
          </a:p>
        </p:txBody>
      </p:sp>
      <p:sp>
        <p:nvSpPr>
          <p:cNvPr id="4103" name="Прямоугольник 8"/>
          <p:cNvSpPr>
            <a:spLocks noChangeArrowheads="1"/>
          </p:cNvSpPr>
          <p:nvPr/>
        </p:nvSpPr>
        <p:spPr bwMode="auto">
          <a:xfrm>
            <a:off x="381000" y="4114800"/>
            <a:ext cx="8458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колоко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4800" y="5867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73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76200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Домашнее задание</a:t>
            </a:r>
          </a:p>
        </p:txBody>
      </p:sp>
      <p:sp>
        <p:nvSpPr>
          <p:cNvPr id="152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81000" y="2362200"/>
            <a:ext cx="8464550" cy="3733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   По желанию</a:t>
            </a:r>
            <a:r>
              <a:rPr lang="ru-RU" sz="4800" b="1" dirty="0" smtClean="0"/>
              <a:t> с</a:t>
            </a:r>
            <a:r>
              <a:rPr lang="ru-RU" sz="4800" dirty="0" smtClean="0"/>
              <a:t>делать праздничную открытку.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свет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50535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457200" y="1371600"/>
            <a:ext cx="8385175" cy="3200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960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Спасибо </a:t>
            </a:r>
            <a:br>
              <a:rPr lang="ru-RU" sz="960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960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743200"/>
            <a:ext cx="47847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537575" cy="2057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Праздник праздников. Торжество Торжеств.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2819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Цель урока:</a:t>
            </a:r>
          </a:p>
        </p:txBody>
      </p:sp>
      <p:sp>
        <p:nvSpPr>
          <p:cNvPr id="91141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572000" y="1828800"/>
            <a:ext cx="4343400" cy="4267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	</a:t>
            </a:r>
            <a:r>
              <a:rPr lang="ru-RU" sz="2400" b="1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познакомиться с историей и традициями праздника Пасха;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  закрепить знания о традиционном празднике Пасха;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раскрасить пасхальное яйцо.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eaLnBrk="1" hangingPunct="1">
              <a:defRPr/>
            </a:pPr>
            <a:endParaRPr lang="ru-RU" sz="3600" b="1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9" name="Picture 4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52600"/>
            <a:ext cx="3657600" cy="4343400"/>
          </a:xfrm>
          <a:prstGeom prst="rect">
            <a:avLst/>
          </a:prstGeom>
          <a:solidFill>
            <a:srgbClr val="0000FF">
              <a:alpha val="89803"/>
            </a:srgbClr>
          </a:solidFill>
          <a:ln w="82550" cmpd="tri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0"/>
            <a:ext cx="9144000" cy="3657600"/>
          </a:xfrm>
        </p:spPr>
        <p:txBody>
          <a:bodyPr/>
          <a:lstStyle/>
          <a:p>
            <a:pPr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152400" y="304800"/>
            <a:ext cx="8305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Чудеса Иисуса Христа</a:t>
            </a:r>
          </a:p>
          <a:p>
            <a:endParaRPr lang="ru-RU"/>
          </a:p>
        </p:txBody>
      </p:sp>
      <p:pic>
        <p:nvPicPr>
          <p:cNvPr id="7172" name="Picture 3" descr="http://st-takla.org/Pix/Jesus-Christ-our-Lord-n-Savior/09-Miracles-of-Jesus/www-St-Takla-org___Miracles-of-Jesus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706563"/>
            <a:ext cx="6629400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381000" y="1371600"/>
            <a:ext cx="845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800000"/>
                </a:solidFill>
              </a:rPr>
              <a:t>Чудо умножение хлебом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203325"/>
          </a:xfrm>
        </p:spPr>
        <p:txBody>
          <a:bodyPr/>
          <a:lstStyle/>
          <a:p>
            <a:pPr algn="ctr"/>
            <a:r>
              <a:rPr lang="ru-RU" b="0" smtClean="0">
                <a:effectLst/>
              </a:rPr>
              <a:t>Сошествие во ад </a:t>
            </a:r>
          </a:p>
        </p:txBody>
      </p:sp>
      <p:pic>
        <p:nvPicPr>
          <p:cNvPr id="8195" name="Picture 2" descr="68815820_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143000"/>
            <a:ext cx="4440238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Воскресение Христово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524000"/>
            <a:ext cx="3740150" cy="5000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Воскресение Христово -XW1QflJA9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6388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1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2051050" y="692150"/>
            <a:ext cx="4824413" cy="475297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571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000875" y="2214563"/>
            <a:ext cx="431800" cy="43180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9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9305 L -0.57275 0.093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85 C -0.15833 -0.25185 -0.03941 -0.10139 -0.03941 0.08403 C -0.03941 0.26921 -0.15833 0.42014 -0.30347 0.42014 C -0.44844 0.42014 -0.56649 0.26921 -0.56649 0.08403 C -0.56649 -0.10139 -0.44844 -0.25185 -0.30347 -0.25185 Z " pathEditMode="relative" rAng="0" ptsTypes="fffff">
                                      <p:cBhvr>
                                        <p:cTn id="15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85 C -0.16545 -0.25185 -0.05226 -0.09676 -0.05226 0.09421 C -0.05226 0.28518 -0.16545 0.4412 -0.30347 0.4412 C -0.44167 0.4412 -0.554 0.28518 -0.554 0.09421 C -0.554 -0.09676 -0.44167 -0.25185 -0.30347 -0.25185 Z " pathEditMode="relative" rAng="0" ptsTypes="fffff">
                                      <p:cBhvr>
                                        <p:cTn id="18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85 C -0.16285 -0.25185 -0.04809 -0.09931 -0.04809 0.08842 C -0.04809 0.27592 -0.16285 0.42893 -0.30348 0.42893 C -0.44393 0.42893 -0.55816 0.27592 -0.55816 0.08842 C -0.55816 -0.09931 -0.44393 -0.25185 -0.30348 -0.25185 Z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  <p:bldP spid="16387" grpId="2" animBg="1"/>
      <p:bldP spid="16387" grpId="3" animBg="1"/>
      <p:bldP spid="16387" grpId="4" animBg="1"/>
      <p:bldP spid="16387" grpId="5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Вознесение Христа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52400" y="1143000"/>
            <a:ext cx="5257800" cy="5562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smtClean="0">
                <a:effectLst/>
              </a:rPr>
              <a:t>		</a:t>
            </a:r>
          </a:p>
          <a:p>
            <a:pPr>
              <a:buFont typeface="Wingdings" pitchFamily="2" charset="2"/>
              <a:buNone/>
            </a:pPr>
            <a:r>
              <a:rPr lang="ru-RU" sz="2400" smtClean="0">
                <a:effectLst/>
              </a:rPr>
              <a:t>		Празднование Пасхи продолжается семь дней.</a:t>
            </a:r>
          </a:p>
          <a:p>
            <a:pPr>
              <a:buFont typeface="Wingdings" pitchFamily="2" charset="2"/>
              <a:buNone/>
            </a:pPr>
            <a:r>
              <a:rPr lang="ru-RU" sz="2400" smtClean="0">
                <a:effectLst/>
              </a:rPr>
              <a:t>		На сороковой день Он вознесся к Богу Отцу. </a:t>
            </a:r>
          </a:p>
          <a:p>
            <a:pPr>
              <a:buFont typeface="Wingdings" pitchFamily="2" charset="2"/>
              <a:buNone/>
            </a:pPr>
            <a:r>
              <a:rPr lang="ru-RU" sz="2400" smtClean="0">
                <a:effectLst/>
              </a:rPr>
              <a:t>		В течение сорока дней Пасхи, а особенно на первой неделе – самой торжественной – люди ходят друг к другу в гости, дарят  куличи и крашенные яйца.</a:t>
            </a:r>
          </a:p>
        </p:txBody>
      </p:sp>
      <p:pic>
        <p:nvPicPr>
          <p:cNvPr id="11268" name="Picture 8" descr="2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600200"/>
            <a:ext cx="35782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5">
      <a:dk1>
        <a:srgbClr val="000000"/>
      </a:dk1>
      <a:lt1>
        <a:srgbClr val="CCECFF"/>
      </a:lt1>
      <a:dk2>
        <a:srgbClr val="000000"/>
      </a:dk2>
      <a:lt2>
        <a:srgbClr val="D6EDEE"/>
      </a:lt2>
      <a:accent1>
        <a:srgbClr val="E8F0F4"/>
      </a:accent1>
      <a:accent2>
        <a:srgbClr val="8EAAFA"/>
      </a:accent2>
      <a:accent3>
        <a:srgbClr val="E2F4FF"/>
      </a:accent3>
      <a:accent4>
        <a:srgbClr val="000000"/>
      </a:accent4>
      <a:accent5>
        <a:srgbClr val="F2F6F8"/>
      </a:accent5>
      <a:accent6>
        <a:srgbClr val="809AE3"/>
      </a:accent6>
      <a:hlink>
        <a:srgbClr val="0066FF"/>
      </a:hlink>
      <a:folHlink>
        <a:srgbClr val="9947FD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1007</TotalTime>
  <Words>261</Words>
  <Application>Microsoft PowerPoint</Application>
  <PresentationFormat>Экран (4:3)</PresentationFormat>
  <Paragraphs>78</Paragraphs>
  <Slides>21</Slides>
  <Notes>2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 Black</vt:lpstr>
      <vt:lpstr>Arial</vt:lpstr>
      <vt:lpstr>Wingdings</vt:lpstr>
      <vt:lpstr>Calibri</vt:lpstr>
      <vt:lpstr>Times New Roman</vt:lpstr>
      <vt:lpstr>Monotype Corsiva</vt:lpstr>
      <vt:lpstr>Трава</vt:lpstr>
      <vt:lpstr>Слайд 1</vt:lpstr>
      <vt:lpstr>      -  Как Иисус Христос   пережил      крестные   страдания?    </vt:lpstr>
      <vt:lpstr> Праздник праздников. Торжество Торжеств.</vt:lpstr>
      <vt:lpstr>Цель урока:</vt:lpstr>
      <vt:lpstr> </vt:lpstr>
      <vt:lpstr>Сошествие во ад </vt:lpstr>
      <vt:lpstr>Воскресение Христово</vt:lpstr>
      <vt:lpstr>Слайд 8</vt:lpstr>
      <vt:lpstr>Вознесение Христа</vt:lpstr>
      <vt:lpstr>Существует традиция красить яйца </vt:lpstr>
      <vt:lpstr>С тех пор в память об этом событии, символизирующем нашу веру в Воскресшего Господа, мы и красим яйца. </vt:lpstr>
      <vt:lpstr>Слайд 12</vt:lpstr>
      <vt:lpstr>Слайд 13</vt:lpstr>
      <vt:lpstr>Главные "пасхальные" оттенки: </vt:lpstr>
      <vt:lpstr>Творческое задание</vt:lpstr>
      <vt:lpstr>Слайд 16</vt:lpstr>
      <vt:lpstr>Игра «Пасхальный стол». </vt:lpstr>
      <vt:lpstr>Слайд 18</vt:lpstr>
      <vt:lpstr>Слайд 19</vt:lpstr>
      <vt:lpstr> Домашнее задание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ВПЕРЁД!!!</dc:creator>
  <cp:lastModifiedBy>ВПЕРЁД!!!</cp:lastModifiedBy>
  <cp:revision>64</cp:revision>
  <cp:lastPrinted>1601-01-01T00:00:00Z</cp:lastPrinted>
  <dcterms:created xsi:type="dcterms:W3CDTF">1601-01-01T00:00:00Z</dcterms:created>
  <dcterms:modified xsi:type="dcterms:W3CDTF">2018-11-18T17:13:36Z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