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B877EC3-37DB-499E-8D51-5FC83D8D464F}" type="datetimeFigureOut">
              <a:rPr lang="ru-RU" smtClean="0"/>
              <a:t>01.01.2002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DBC4749-71B8-49C1-A514-CD78D2EE0DB5}"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B877EC3-37DB-499E-8D51-5FC83D8D464F}" type="datetimeFigureOut">
              <a:rPr lang="ru-RU" smtClean="0"/>
              <a:t>01.01.2002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BC4749-71B8-49C1-A514-CD78D2EE0DB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4B877EC3-37DB-499E-8D51-5FC83D8D464F}" type="datetimeFigureOut">
              <a:rPr lang="ru-RU" smtClean="0"/>
              <a:t>01.01.2002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DBC4749-71B8-49C1-A514-CD78D2EE0DB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B877EC3-37DB-499E-8D51-5FC83D8D464F}" type="datetimeFigureOut">
              <a:rPr lang="ru-RU" smtClean="0"/>
              <a:t>01.01.2002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BC4749-71B8-49C1-A514-CD78D2EE0DB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B877EC3-37DB-499E-8D51-5FC83D8D464F}" type="datetimeFigureOut">
              <a:rPr lang="ru-RU" smtClean="0"/>
              <a:t>01.01.2002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DDBC4749-71B8-49C1-A514-CD78D2EE0DB5}"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B877EC3-37DB-499E-8D51-5FC83D8D464F}" type="datetimeFigureOut">
              <a:rPr lang="ru-RU" smtClean="0"/>
              <a:t>01.01.2002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BC4749-71B8-49C1-A514-CD78D2EE0DB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B877EC3-37DB-499E-8D51-5FC83D8D464F}" type="datetimeFigureOut">
              <a:rPr lang="ru-RU" smtClean="0"/>
              <a:t>01.01.2002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DBC4749-71B8-49C1-A514-CD78D2EE0DB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B877EC3-37DB-499E-8D51-5FC83D8D464F}" type="datetimeFigureOut">
              <a:rPr lang="ru-RU" smtClean="0"/>
              <a:t>01.01.2002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DBC4749-71B8-49C1-A514-CD78D2EE0DB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4B877EC3-37DB-499E-8D51-5FC83D8D464F}" type="datetimeFigureOut">
              <a:rPr lang="ru-RU" smtClean="0"/>
              <a:t>01.01.2002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DDBC4749-71B8-49C1-A514-CD78D2EE0DB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B877EC3-37DB-499E-8D51-5FC83D8D464F}" type="datetimeFigureOut">
              <a:rPr lang="ru-RU" smtClean="0"/>
              <a:t>01.01.2002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BC4749-71B8-49C1-A514-CD78D2EE0DB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4B877EC3-37DB-499E-8D51-5FC83D8D464F}" type="datetimeFigureOut">
              <a:rPr lang="ru-RU" smtClean="0"/>
              <a:t>01.01.2002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BC4749-71B8-49C1-A514-CD78D2EE0DB5}"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B877EC3-37DB-499E-8D51-5FC83D8D464F}" type="datetimeFigureOut">
              <a:rPr lang="ru-RU" smtClean="0"/>
              <a:t>01.01.2002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DBC4749-71B8-49C1-A514-CD78D2EE0DB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428992" y="214290"/>
            <a:ext cx="5043276" cy="5143536"/>
          </a:xfrm>
        </p:spPr>
        <p:txBody>
          <a:bodyPr/>
          <a:lstStyle/>
          <a:p>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Методическая </a:t>
            </a:r>
            <a:r>
              <a:rPr lang="ru-RU" sz="2400" dirty="0" smtClean="0"/>
              <a:t>разработка на тему</a:t>
            </a:r>
            <a:r>
              <a:rPr lang="ru-RU" sz="2400" dirty="0" smtClean="0"/>
              <a:t>:</a:t>
            </a:r>
            <a:r>
              <a:rPr lang="ru-RU" sz="2400" dirty="0" smtClean="0"/>
              <a:t> </a:t>
            </a:r>
            <a:br>
              <a:rPr lang="ru-RU" sz="2400" dirty="0" smtClean="0"/>
            </a:br>
            <a:r>
              <a:rPr lang="ru-RU" sz="2800" dirty="0" smtClean="0"/>
              <a:t>ЯЗЫКОВОЙ ПОРТФОЛИО</a:t>
            </a:r>
            <a:br>
              <a:rPr lang="ru-RU" sz="2800" dirty="0" smtClean="0"/>
            </a:br>
            <a:r>
              <a:rPr lang="ru-RU" sz="2800" dirty="0" smtClean="0"/>
              <a:t>КАК ИНСТРУМЕНТ СТАНОВЛЕНИЯ УЧЕНИКА САМОСТОЯТЕЛЬНЫМ ИННОВАЦИОННЫМ СУБЪЕКТОМ ПРИ ИЗУЧЕНИИ АНГЛИЙСКОГО ЯЗЫКА</a:t>
            </a:r>
            <a:r>
              <a:rPr lang="ru-RU" sz="2400" dirty="0" smtClean="0"/>
              <a:t/>
            </a:r>
            <a:br>
              <a:rPr lang="ru-RU" sz="2400" dirty="0" smtClean="0"/>
            </a:br>
            <a:r>
              <a:rPr lang="ru-RU" dirty="0" smtClean="0"/>
              <a:t> </a:t>
            </a:r>
            <a:br>
              <a:rPr lang="ru-RU" dirty="0" smtClean="0"/>
            </a:br>
            <a:endParaRPr lang="ru-RU" dirty="0"/>
          </a:p>
        </p:txBody>
      </p:sp>
      <p:sp>
        <p:nvSpPr>
          <p:cNvPr id="3" name="Подзаголовок 2"/>
          <p:cNvSpPr>
            <a:spLocks noGrp="1"/>
          </p:cNvSpPr>
          <p:nvPr>
            <p:ph type="subTitle" idx="1"/>
          </p:nvPr>
        </p:nvSpPr>
        <p:spPr>
          <a:xfrm>
            <a:off x="3857620" y="5143512"/>
            <a:ext cx="5114778" cy="1101248"/>
          </a:xfrm>
        </p:spPr>
        <p:txBody>
          <a:bodyPr/>
          <a:lstStyle/>
          <a:p>
            <a:r>
              <a:rPr lang="ru-RU" dirty="0" smtClean="0"/>
              <a:t>Учитель: М.Е.Бурцева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англ\PREZENTATSIYA-3.jpg"/>
          <p:cNvPicPr>
            <a:picLocks noGrp="1" noChangeAspect="1" noChangeArrowheads="1"/>
          </p:cNvPicPr>
          <p:nvPr>
            <p:ph idx="1"/>
          </p:nvPr>
        </p:nvPicPr>
        <p:blipFill>
          <a:blip r:embed="rId2"/>
          <a:srcRect/>
          <a:stretch>
            <a:fillRect/>
          </a:stretch>
        </p:blipFill>
        <p:spPr bwMode="auto">
          <a:xfrm>
            <a:off x="928662" y="714356"/>
            <a:ext cx="6441396" cy="484663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en-GB" b="1" i="1" dirty="0" smtClean="0"/>
              <a:t>English is very important if you want:</a:t>
            </a:r>
            <a:r>
              <a:rPr lang="en-GB" b="1" dirty="0" smtClean="0"/>
              <a:t> </a:t>
            </a:r>
            <a:endParaRPr lang="ru-RU" dirty="0" smtClean="0"/>
          </a:p>
          <a:p>
            <a:r>
              <a:rPr lang="en-GB" b="1" i="1" dirty="0" smtClean="0"/>
              <a:t>-to get a good job</a:t>
            </a:r>
            <a:endParaRPr lang="ru-RU" dirty="0" smtClean="0"/>
          </a:p>
          <a:p>
            <a:r>
              <a:rPr lang="en-GB" b="1" i="1" dirty="0" smtClean="0"/>
              <a:t>-to travel abroad </a:t>
            </a:r>
            <a:endParaRPr lang="ru-RU" dirty="0" smtClean="0"/>
          </a:p>
          <a:p>
            <a:r>
              <a:rPr lang="en-GB" b="1" i="1" dirty="0" smtClean="0"/>
              <a:t>-to be familiar with social and cultural life in other countries</a:t>
            </a:r>
            <a:endParaRPr lang="ru-RU" dirty="0" smtClean="0"/>
          </a:p>
          <a:p>
            <a:r>
              <a:rPr lang="en-GB" b="1" i="1" dirty="0" smtClean="0"/>
              <a:t>-to have something to do in your spare time</a:t>
            </a:r>
            <a:endParaRPr lang="ru-RU" dirty="0" smtClean="0"/>
          </a:p>
          <a:p>
            <a:r>
              <a:rPr lang="en-GB" b="1" i="1" dirty="0" smtClean="0"/>
              <a:t>-to be well educated</a:t>
            </a:r>
            <a:endParaRPr lang="ru-RU" dirty="0" smtClean="0"/>
          </a:p>
          <a:p>
            <a:r>
              <a:rPr lang="en-GB" b="1" i="1" dirty="0" smtClean="0"/>
              <a:t>-to be able to communicate with people from different countries</a:t>
            </a:r>
            <a:endParaRPr lang="ru-RU" dirty="0" smtClean="0"/>
          </a:p>
          <a:p>
            <a:endParaRPr lang="ru-RU" dirty="0"/>
          </a:p>
        </p:txBody>
      </p:sp>
      <p:pic>
        <p:nvPicPr>
          <p:cNvPr id="7170" name="Picture 2" descr="F:\англ\0_73b42_4f8c89c0_XL.jpg"/>
          <p:cNvPicPr>
            <a:picLocks noChangeAspect="1" noChangeArrowheads="1"/>
          </p:cNvPicPr>
          <p:nvPr/>
        </p:nvPicPr>
        <p:blipFill>
          <a:blip r:embed="rId2" cstate="print"/>
          <a:srcRect/>
          <a:stretch>
            <a:fillRect/>
          </a:stretch>
        </p:blipFill>
        <p:spPr bwMode="auto">
          <a:xfrm>
            <a:off x="1071538" y="142852"/>
            <a:ext cx="2095488" cy="1571616"/>
          </a:xfrm>
          <a:prstGeom prst="rect">
            <a:avLst/>
          </a:prstGeom>
          <a:noFill/>
        </p:spPr>
      </p:pic>
      <p:pic>
        <p:nvPicPr>
          <p:cNvPr id="7171" name="Picture 3" descr="F:\англ\6.jpeg"/>
          <p:cNvPicPr>
            <a:picLocks noChangeAspect="1" noChangeArrowheads="1"/>
          </p:cNvPicPr>
          <p:nvPr/>
        </p:nvPicPr>
        <p:blipFill>
          <a:blip r:embed="rId3"/>
          <a:srcRect/>
          <a:stretch>
            <a:fillRect/>
          </a:stretch>
        </p:blipFill>
        <p:spPr bwMode="auto">
          <a:xfrm>
            <a:off x="5000628" y="142852"/>
            <a:ext cx="1428750" cy="14287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62500" lnSpcReduction="20000"/>
          </a:bodyPr>
          <a:lstStyle/>
          <a:p>
            <a:r>
              <a:rPr lang="ru-RU" dirty="0" smtClean="0"/>
              <a:t>Федеральный Закон Российской Федерации «Об образовании в РФ» начинается с определения целей школы: «Базовое звено образования - общеобразовательная школа, модернизация которой предполагает ориентацию образования не только на усвоение обучающимся определенной суммы знаний, но и на развитие его личности, его познавательных и созидательных способностей. Общеобразовательная школа должна формировать целостную систему универсальных учебных действий, а также опыт самостоятельной деятельности и личной ответственности обучающихся, то есть ключевые компетенции, определяющие современное качество содержания образования». Выбранная  мною  тема является </a:t>
            </a:r>
            <a:r>
              <a:rPr lang="ru-RU" b="1" u="sng" dirty="0" smtClean="0"/>
              <a:t>актуальной</a:t>
            </a:r>
            <a:r>
              <a:rPr lang="ru-RU" b="1" dirty="0" smtClean="0"/>
              <a:t>,</a:t>
            </a:r>
            <a:r>
              <a:rPr lang="ru-RU" dirty="0" smtClean="0"/>
              <a:t>  поскольку современное Российское образование ставит перед нами новые цели, а именно: </a:t>
            </a:r>
          </a:p>
          <a:p>
            <a:pPr lvl="0"/>
            <a:r>
              <a:rPr lang="ru-RU" dirty="0" smtClean="0"/>
              <a:t>создать условия, обеспечивающие развитие индивидуальных способностей каждого ученика,</a:t>
            </a:r>
          </a:p>
          <a:p>
            <a:pPr lvl="0"/>
            <a:r>
              <a:rPr lang="ru-RU" dirty="0" smtClean="0"/>
              <a:t> развитие и воспитание способности и готовности к самостоятельному и непрерывному изучению иностранного языка, </a:t>
            </a:r>
          </a:p>
          <a:p>
            <a:pPr lvl="0"/>
            <a:r>
              <a:rPr lang="ru-RU" dirty="0" smtClean="0"/>
              <a:t> дальнейшему самообразованию с его помощью, использованию ИЯ в других областях знаний.</a:t>
            </a:r>
          </a:p>
          <a:p>
            <a:endParaRPr lang="ru-RU" dirty="0"/>
          </a:p>
        </p:txBody>
      </p:sp>
      <p:pic>
        <p:nvPicPr>
          <p:cNvPr id="2050" name="Picture 2" descr="F:\англ\5.jpeg"/>
          <p:cNvPicPr>
            <a:picLocks noChangeAspect="1" noChangeArrowheads="1"/>
          </p:cNvPicPr>
          <p:nvPr/>
        </p:nvPicPr>
        <p:blipFill>
          <a:blip r:embed="rId2"/>
          <a:srcRect/>
          <a:stretch>
            <a:fillRect/>
          </a:stretch>
        </p:blipFill>
        <p:spPr bwMode="auto">
          <a:xfrm>
            <a:off x="5572132" y="142852"/>
            <a:ext cx="2019300" cy="14287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10000"/>
          </a:bodyPr>
          <a:lstStyle/>
          <a:p>
            <a:r>
              <a:rPr lang="ru-RU" dirty="0" smtClean="0"/>
              <a:t>Технология языкового портфеля (</a:t>
            </a:r>
            <a:r>
              <a:rPr lang="ru-RU" dirty="0" err="1" smtClean="0"/>
              <a:t>Language</a:t>
            </a:r>
            <a:r>
              <a:rPr lang="ru-RU" dirty="0" smtClean="0"/>
              <a:t> </a:t>
            </a:r>
            <a:r>
              <a:rPr lang="ru-RU" dirty="0" err="1" smtClean="0"/>
              <a:t>Portfolio</a:t>
            </a:r>
            <a:r>
              <a:rPr lang="ru-RU" dirty="0" smtClean="0"/>
              <a:t>) - это технология личностно-ориентированного обучения, направленная на формирование у обучающихся навыков рефлексии процесса и результатов собственного учебного труда. Технология ЯП является одной из перспективных технологий обучения иностранным языкам, которая, помимо повышения мотивации самостоятельной учебной деятельности, позволяет обучающимся осознать ответственность за свое становление как личности, помогает каждому ученику максимально реализовать свои возможности. </a:t>
            </a:r>
            <a:endParaRPr lang="ru-RU" dirty="0"/>
          </a:p>
        </p:txBody>
      </p:sp>
      <p:pic>
        <p:nvPicPr>
          <p:cNvPr id="1026" name="Picture 2" descr="F:\англ\4.jpeg"/>
          <p:cNvPicPr>
            <a:picLocks noChangeAspect="1" noChangeArrowheads="1"/>
          </p:cNvPicPr>
          <p:nvPr/>
        </p:nvPicPr>
        <p:blipFill>
          <a:blip r:embed="rId2"/>
          <a:srcRect/>
          <a:stretch>
            <a:fillRect/>
          </a:stretch>
        </p:blipFill>
        <p:spPr bwMode="auto">
          <a:xfrm>
            <a:off x="857224" y="142852"/>
            <a:ext cx="2076450" cy="14287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10000"/>
          </a:bodyPr>
          <a:lstStyle/>
          <a:p>
            <a:r>
              <a:rPr lang="ru-RU" b="1" u="sng" dirty="0" smtClean="0"/>
              <a:t>Цель</a:t>
            </a:r>
            <a:r>
              <a:rPr lang="ru-RU" b="1" dirty="0" smtClean="0"/>
              <a:t> </a:t>
            </a:r>
            <a:r>
              <a:rPr lang="ru-RU" dirty="0" smtClean="0"/>
              <a:t>методической разработки: раскрытие опыта работы по технологии языкового портфеля в решении проблемы становления ученика самостоятельным инновационным субъектом учебной деятельности при изучении АЯ.</a:t>
            </a:r>
          </a:p>
          <a:p>
            <a:r>
              <a:rPr lang="ru-RU" b="1" u="sng" dirty="0" smtClean="0"/>
              <a:t>Практическая значимость</a:t>
            </a:r>
            <a:r>
              <a:rPr lang="ru-RU" b="1" dirty="0" smtClean="0"/>
              <a:t> </a:t>
            </a:r>
            <a:r>
              <a:rPr lang="ru-RU" dirty="0" smtClean="0"/>
              <a:t>данной разработки заключена в выработке методических рекомендаций по применению технологии языкового </a:t>
            </a:r>
            <a:r>
              <a:rPr lang="ru-RU" dirty="0" err="1" smtClean="0"/>
              <a:t>портфолио</a:t>
            </a:r>
            <a:r>
              <a:rPr lang="ru-RU" dirty="0" smtClean="0"/>
              <a:t> при изучении АЯ, а также в том, что языковой портфель является гибким учебным средством, и может быть адаптирован практически к любой учебной ситуации. </a:t>
            </a:r>
            <a:endParaRPr lang="ru-RU" dirty="0"/>
          </a:p>
        </p:txBody>
      </p:sp>
    </p:spTree>
  </p:cSld>
  <p:clrMapOvr>
    <a:masterClrMapping/>
  </p:clrMapOvr>
  <p:transition>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b="1" dirty="0" smtClean="0"/>
              <a:t>Языковой портфель – это:</a:t>
            </a:r>
            <a:endParaRPr lang="ru-RU" dirty="0" smtClean="0"/>
          </a:p>
          <a:p>
            <a:pPr lvl="0"/>
            <a:r>
              <a:rPr lang="ru-RU" dirty="0" smtClean="0"/>
              <a:t>пакет рабочих материалов, которые представляют тот или иной результат учебной деятельности учащегося по овладению английским языком. Такой пакет материалов дает обучающемуся и преподавателю возможность по продукту учебной деятельности, представленному в ЯП, самостоятельно или совместно анализировать и оценивать объем работы и спектр достижений обучающегося в области изучения языка и культуры, динамику овладения изучаемым языком в различных аспектах, а также опыт учебной деятельности в данной области.</a:t>
            </a:r>
          </a:p>
          <a:p>
            <a:pPr lvl="0"/>
            <a:r>
              <a:rPr lang="ru-RU" dirty="0" smtClean="0"/>
              <a:t>способ фиксирования, накопления и оценки индивидуальных достижений школьника в определенный период его обучения.</a:t>
            </a:r>
          </a:p>
          <a:p>
            <a:pPr lvl="0"/>
            <a:r>
              <a:rPr lang="ru-RU" dirty="0" smtClean="0"/>
              <a:t>это инструмент самооценки и собственного познавательно творческого труда обучающегося, рефлексии его собственной деятельности.</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r>
              <a:rPr lang="ru-RU" dirty="0" smtClean="0"/>
              <a:t>ЯП состоит из трех блоков:</a:t>
            </a:r>
            <a:r>
              <a:rPr lang="ru-RU" b="1" dirty="0" smtClean="0"/>
              <a:t> языковой паспорт, языковая биография, досье.</a:t>
            </a:r>
            <a:endParaRPr lang="ru-RU" dirty="0" smtClean="0"/>
          </a:p>
          <a:p>
            <a:r>
              <a:rPr lang="ru-RU" dirty="0" smtClean="0"/>
              <a:t>Раздел </a:t>
            </a:r>
            <a:r>
              <a:rPr lang="ru-RU" b="1" i="1" dirty="0" smtClean="0"/>
              <a:t>Мой Языковой Паспорт</a:t>
            </a:r>
            <a:r>
              <a:rPr lang="ru-RU" dirty="0" smtClean="0"/>
              <a:t>  включает:</a:t>
            </a:r>
          </a:p>
          <a:p>
            <a:pPr lvl="0"/>
            <a:r>
              <a:rPr lang="ru-RU" dirty="0" smtClean="0"/>
              <a:t>лист </a:t>
            </a:r>
            <a:r>
              <a:rPr lang="ru-RU" dirty="0" err="1" smtClean="0"/>
              <a:t>целеполагания</a:t>
            </a:r>
            <a:r>
              <a:rPr lang="ru-RU" dirty="0" smtClean="0"/>
              <a:t> и рефлексии, в котором ученик констатирует, что он уже умеет делать и ставит перед собой новую цель, определяя сроки ее достижения. По истечении срока, ученик проводит рефлексию;</a:t>
            </a:r>
          </a:p>
          <a:p>
            <a:pPr lvl="0"/>
            <a:r>
              <a:rPr lang="ru-RU" dirty="0" smtClean="0"/>
              <a:t> учебный дневник, в котором отражается, что нового узнал и чему научился ученик за прошедший период;</a:t>
            </a:r>
          </a:p>
          <a:p>
            <a:pPr lvl="0"/>
            <a:r>
              <a:rPr lang="ru-RU" dirty="0" smtClean="0"/>
              <a:t>  Общеевропейскую шкалу уровней владения языками с подробным описанием на английском и русском языках; </a:t>
            </a:r>
          </a:p>
          <a:p>
            <a:r>
              <a:rPr lang="ru-RU" dirty="0" smtClean="0"/>
              <a:t> уровневые листы самооценки и оценки учителем с дескрипторами по всем видам речевой деятельности. </a:t>
            </a:r>
            <a:endParaRPr lang="ru-RU" dirty="0"/>
          </a:p>
        </p:txBody>
      </p:sp>
      <p:pic>
        <p:nvPicPr>
          <p:cNvPr id="3074" name="Picture 2" descr="F:\англ\i (2).jpg"/>
          <p:cNvPicPr>
            <a:picLocks noChangeAspect="1" noChangeArrowheads="1"/>
          </p:cNvPicPr>
          <p:nvPr/>
        </p:nvPicPr>
        <p:blipFill>
          <a:blip r:embed="rId2"/>
          <a:srcRect/>
          <a:stretch>
            <a:fillRect/>
          </a:stretch>
        </p:blipFill>
        <p:spPr bwMode="auto">
          <a:xfrm>
            <a:off x="4357686" y="214290"/>
            <a:ext cx="2857500" cy="12287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В разделе </a:t>
            </a:r>
            <a:r>
              <a:rPr lang="ru-RU" b="1" i="1" dirty="0" smtClean="0"/>
              <a:t>Моя Языковая Биография</a:t>
            </a:r>
            <a:r>
              <a:rPr lang="ru-RU" dirty="0" smtClean="0"/>
              <a:t>  содержится информация:</a:t>
            </a:r>
          </a:p>
          <a:p>
            <a:pPr lvl="0"/>
            <a:r>
              <a:rPr lang="ru-RU" dirty="0" smtClean="0"/>
              <a:t>о языках, в том числе и родных, которыми владеет ученик;</a:t>
            </a:r>
          </a:p>
          <a:p>
            <a:pPr lvl="0"/>
            <a:r>
              <a:rPr lang="ru-RU" dirty="0" smtClean="0"/>
              <a:t>о целях изучения иностранного языка;</a:t>
            </a:r>
          </a:p>
          <a:p>
            <a:pPr lvl="0"/>
            <a:r>
              <a:rPr lang="ru-RU" dirty="0" smtClean="0"/>
              <a:t>об эффективных способах изучения иностранного языка для данного ученика;</a:t>
            </a:r>
          </a:p>
          <a:p>
            <a:pPr lvl="0"/>
            <a:r>
              <a:rPr lang="ru-RU" dirty="0" smtClean="0"/>
              <a:t>о проектах, в которых ученик принимает участие;</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Раздел </a:t>
            </a:r>
            <a:r>
              <a:rPr lang="ru-RU" b="1" i="1" dirty="0" smtClean="0"/>
              <a:t>Мое Языковое Досье</a:t>
            </a:r>
            <a:r>
              <a:rPr lang="ru-RU" dirty="0" smtClean="0"/>
              <a:t>  содержит:</a:t>
            </a:r>
          </a:p>
          <a:p>
            <a:pPr lvl="0"/>
            <a:r>
              <a:rPr lang="ru-RU" dirty="0" smtClean="0"/>
              <a:t>дневник достижений ученика;</a:t>
            </a:r>
          </a:p>
          <a:p>
            <a:pPr lvl="0"/>
            <a:r>
              <a:rPr lang="ru-RU" dirty="0" smtClean="0"/>
              <a:t>сертификаты, дипломы, грамоты участия в конкурсах, играх, олимпиадах различного уровня;</a:t>
            </a:r>
          </a:p>
          <a:p>
            <a:pPr lvl="0"/>
            <a:r>
              <a:rPr lang="ru-RU" dirty="0" smtClean="0"/>
              <a:t>лучшие творческие работы;</a:t>
            </a:r>
          </a:p>
          <a:p>
            <a:pPr lvl="0"/>
            <a:r>
              <a:rPr lang="ru-RU" dirty="0" smtClean="0"/>
              <a:t> описание проектов и исследовательских работ, выполненных учеником;</a:t>
            </a:r>
          </a:p>
          <a:p>
            <a:pPr lvl="0"/>
            <a:r>
              <a:rPr lang="ru-RU" dirty="0" smtClean="0"/>
              <a:t> список прочитанной литературы;</a:t>
            </a:r>
          </a:p>
          <a:p>
            <a:pPr lvl="0"/>
            <a:r>
              <a:rPr lang="ru-RU" dirty="0" smtClean="0"/>
              <a:t>  слова любимых иностранных песен и т. п.</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Работа в рамках проекта показала, что языковой портфель:</a:t>
            </a:r>
          </a:p>
          <a:p>
            <a:pPr lvl="0"/>
            <a:r>
              <a:rPr lang="ru-RU" dirty="0" smtClean="0"/>
              <a:t>повышает </a:t>
            </a:r>
            <a:r>
              <a:rPr lang="ru-RU" dirty="0" smtClean="0"/>
              <a:t>мотивацию учащихся к изучению английского языка;</a:t>
            </a:r>
          </a:p>
          <a:p>
            <a:pPr lvl="0"/>
            <a:r>
              <a:rPr lang="ru-RU" dirty="0" smtClean="0"/>
              <a:t> повышает ответственность обучающихся за результаты учебного процесса;</a:t>
            </a:r>
          </a:p>
          <a:p>
            <a:pPr lvl="0"/>
            <a:r>
              <a:rPr lang="ru-RU" dirty="0" smtClean="0"/>
              <a:t> учит анализировать учебный процесс, формирует рефлексивную культуру обучающихся;</a:t>
            </a:r>
          </a:p>
          <a:p>
            <a:pPr lvl="0"/>
            <a:r>
              <a:rPr lang="ru-RU" dirty="0" smtClean="0"/>
              <a:t>формирует умение самостоятельно оценивать собственные достижения;</a:t>
            </a:r>
          </a:p>
          <a:p>
            <a:pPr lvl="0"/>
            <a:r>
              <a:rPr lang="ru-RU" dirty="0" smtClean="0"/>
              <a:t> позволяет найти индивидуальный подход к обучающимся, выстроить индивидуальную образовательную траекторию.</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58</TotalTime>
  <Words>393</Words>
  <Application>Microsoft Office PowerPoint</Application>
  <PresentationFormat>Экран (4:3)</PresentationFormat>
  <Paragraphs>44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Изящная</vt:lpstr>
      <vt:lpstr>                                                                                                  Методическая разработка на тему:  ЯЗЫКОВОЙ ПОРТФОЛИО КАК ИНСТРУМЕНТ СТАНОВЛЕНИЯ УЧЕНИКА САМОСТОЯТЕЛЬНЫМ ИННОВАЦИОННЫМ СУБЪЕКТОМ ПРИ ИЗУЧЕНИИ АНГЛИЙСКОГО ЯЗЫКА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Методическая разработка на тему:  ЯЗЫКОВОЙ ПОРТФОЛИО КАК ИНСТРУМЕНТ СТАНОВЛЕНИЯ УЧЕНИКА САМОСТОЯТЕЛЬНЫМ ИННОВАЦИОННЫМ СУБЪЕКТОМ ПРИ ИЗУЧЕНИИ АНГЛИЙСКОГО ЯЗЫКА</dc:title>
  <dc:creator>Английский язык</dc:creator>
  <cp:lastModifiedBy>Английский язык</cp:lastModifiedBy>
  <cp:revision>6</cp:revision>
  <dcterms:created xsi:type="dcterms:W3CDTF">2001-12-31T21:32:09Z</dcterms:created>
  <dcterms:modified xsi:type="dcterms:W3CDTF">2001-12-31T22:30:10Z</dcterms:modified>
</cp:coreProperties>
</file>