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6" r:id="rId10"/>
    <p:sldId id="277" r:id="rId11"/>
    <p:sldId id="278" r:id="rId12"/>
    <p:sldId id="279" r:id="rId13"/>
    <p:sldId id="280" r:id="rId14"/>
    <p:sldId id="282" r:id="rId15"/>
    <p:sldId id="284" r:id="rId16"/>
    <p:sldId id="28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787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92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827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9145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563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1084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084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851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73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07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792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35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81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16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165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444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815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87104-4D21-4E20-A1B8-99598A8DEF5E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A1B0DC2-3EF6-4BD0-9EF5-9D40DC232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0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2831" y="734787"/>
            <a:ext cx="8387112" cy="5109310"/>
          </a:xfrm>
        </p:spPr>
        <p:txBody>
          <a:bodyPr>
            <a:normAutofit fontScale="85000" lnSpcReduction="10000"/>
          </a:bodyPr>
          <a:lstStyle/>
          <a:p>
            <a:r>
              <a:rPr lang="ru-RU" sz="6400" dirty="0" smtClean="0"/>
              <a:t>Разработка технологического процесса механической обработки детали</a:t>
            </a:r>
          </a:p>
          <a:p>
            <a:r>
              <a:rPr lang="ru-RU" sz="6400" dirty="0" smtClean="0"/>
              <a:t> «Пластина»</a:t>
            </a:r>
          </a:p>
          <a:p>
            <a:endParaRPr lang="ru-RU" dirty="0" smtClean="0"/>
          </a:p>
          <a:p>
            <a:pPr algn="just"/>
            <a:r>
              <a:rPr lang="ru-RU" dirty="0" smtClean="0"/>
              <a:t>                                                                                                                                                                                 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1050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80611" y="488255"/>
            <a:ext cx="3523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Фрезерного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станка ИР 320 ПМФ4</a:t>
            </a:r>
          </a:p>
        </p:txBody>
      </p:sp>
      <p:pic>
        <p:nvPicPr>
          <p:cNvPr id="5" name="Рисунок 4" descr="http://dmir.ru/images/centr-gorizontalnyy-obrabatyvayushciy-ir320pmf4-2624409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859" y="1308098"/>
            <a:ext cx="9053848" cy="49123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9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782797"/>
              </p:ext>
            </p:extLst>
          </p:nvPr>
        </p:nvGraphicFramePr>
        <p:xfrm>
          <a:off x="259080" y="-5"/>
          <a:ext cx="11689080" cy="65331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44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4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6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Наименование параметра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ИР 320 ПМФ4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перемещение ось Х, мм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400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ось Y, мм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460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ось Z, мм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400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ось B, град.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360°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Мощность главного привода, кВт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7,5...11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Исполнение конуса шпинделя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ISO 40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Наибольший момент на шпинделе, </a:t>
                      </a:r>
                      <a:r>
                        <a:rPr lang="ru-RU" sz="900" dirty="0" err="1">
                          <a:effectLst/>
                        </a:rPr>
                        <a:t>нМ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200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Скорость вращения, мин-1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13...5000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Размер стола-спутника, мм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320x320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Количество столов-спутников, шт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Грузоподъёмность стола-спутника, кг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150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Дискретность позиционирования рабочего стола, град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0,001°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Скорость перемещения линейных осей, мм/мин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1...10000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Скорости вращения стола(ось А)об/мин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0,05...200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Емкость инструментального магазина, шт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36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Среднее время смены инструмента "от реза до реза", сек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14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Наибольшая масса/размеры инструмента, кг/мм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10/150х200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547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Габаритные размеры станка с 4-местным накопителем паллет (</a:t>
                      </a:r>
                      <a:r>
                        <a:rPr lang="ru-RU" sz="900" dirty="0" err="1">
                          <a:effectLst/>
                        </a:rPr>
                        <a:t>LxBxH</a:t>
                      </a:r>
                      <a:r>
                        <a:rPr lang="ru-RU" sz="900" dirty="0">
                          <a:effectLst/>
                        </a:rPr>
                        <a:t>), мм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3840х2300х2507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Общая масса станка с 4-местным накопителем, кг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8000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10" marR="33910" marT="33910" marB="3391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067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53683" y="295072"/>
            <a:ext cx="3607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Сверлильный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станок KNUTH R 60</a:t>
            </a:r>
            <a:endParaRPr lang="ru-RU" dirty="0"/>
          </a:p>
        </p:txBody>
      </p:sp>
      <p:pic>
        <p:nvPicPr>
          <p:cNvPr id="5" name="Рисунок 4" descr="http://images.kz.prom.st/10132813_w640_h640_101558_hpt_fs_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7" y="901521"/>
            <a:ext cx="5940425" cy="5615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398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746974" y="605311"/>
          <a:ext cx="9994006" cy="58727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97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97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Наименование параметра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KNUTH R 60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Диаметр сверления,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62 мм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Максимальная глубина сверления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315 мм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Рабочая зона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Габариты стола станка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2400x1000x200 мм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Габариты ящичного стола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500x710x500 мм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Вылет шпиндель / поверхность колонны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350 - 1600 мм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Расстояние торец шпинделя/стол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350 - 1250 мм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Технологический ход горизонтальной сверлильной головки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1250 мм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Высота подъема консоли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585 мм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Главный шпиндель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Диапазон частоты вращения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38 - 2000 об/мин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Зажим шпинделя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MK 5 / MT 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Подача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Подачи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0,06 - 1 мм/об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Мощность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Мощность двигателя гл. привода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4 кВт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Двигатель подач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1,5 кВт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Размеры и масса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Габариты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2490x1050x2780 мм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Вес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3800 кг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137" marR="22137" marT="22137" marB="22137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73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6116"/>
          </a:xfrm>
        </p:spPr>
        <p:txBody>
          <a:bodyPr>
            <a:norm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ru-RU" sz="3600" dirty="0"/>
              <a:t>Режущий </a:t>
            </a:r>
            <a:r>
              <a:rPr lang="ru-RU" sz="3600" dirty="0" smtClean="0"/>
              <a:t>инструмент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1242"/>
            <a:ext cx="10515600" cy="491572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200" dirty="0"/>
              <a:t>Режущий инструмент является частью комплексной автоматизированной системы станка с ЧПУ, обеспечивающий его эффективную эксплуатацию. От выбора и подготовки инструмента зависят производительность станка и точность обработки</a:t>
            </a:r>
            <a:r>
              <a:rPr lang="ru-RU" sz="2200" dirty="0" smtClean="0"/>
              <a:t>.</a:t>
            </a:r>
          </a:p>
          <a:p>
            <a:pPr marL="0" indent="0" algn="just">
              <a:buNone/>
            </a:pPr>
            <a:r>
              <a:rPr lang="ru-RU" sz="2200" dirty="0" smtClean="0"/>
              <a:t>В </a:t>
            </a:r>
            <a:r>
              <a:rPr lang="ru-RU" sz="2200" dirty="0"/>
              <a:t>данном </a:t>
            </a:r>
            <a:r>
              <a:rPr lang="ru-RU" sz="2200" dirty="0" smtClean="0"/>
              <a:t>дипломном </a:t>
            </a:r>
            <a:r>
              <a:rPr lang="ru-RU" sz="2200" dirty="0"/>
              <a:t>проекте в качестве режущего инструмента для обработки </a:t>
            </a:r>
            <a:r>
              <a:rPr lang="ru-RU" sz="2200" dirty="0" smtClean="0"/>
              <a:t>детали «Пластина» </a:t>
            </a:r>
            <a:r>
              <a:rPr lang="ru-RU" sz="2200" dirty="0"/>
              <a:t>используются следующие инструменты</a:t>
            </a:r>
            <a:r>
              <a:rPr lang="ru-RU" sz="2200" dirty="0" smtClean="0"/>
              <a:t>:</a:t>
            </a:r>
          </a:p>
          <a:p>
            <a:pPr marL="0" indent="0" algn="just">
              <a:buNone/>
            </a:pPr>
            <a:endParaRPr lang="ru-RU" sz="2200" dirty="0" smtClean="0"/>
          </a:p>
          <a:p>
            <a:pPr algn="just"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Фреза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торцевая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Ø80 ГОСТ 9473-80</a:t>
            </a:r>
          </a:p>
          <a:p>
            <a:pPr algn="just"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Фреза концевая Ø10 ГОСТ 17025-71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Фреза концевая Ø6  ГОСТ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17025-71</a:t>
            </a:r>
          </a:p>
          <a:p>
            <a:pPr algn="just"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Сверло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спиральное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Ø5.3 ВК6  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ГОСТ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885-77</a:t>
            </a:r>
          </a:p>
          <a:p>
            <a:pPr algn="just"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Фреза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дисковая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Ø125 ГОСС 17025-71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64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3054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Средства измерения и контроля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8180"/>
            <a:ext cx="10515600" cy="4978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Средство измерений –техническое средство, используемое при измерениях и имеющее нормированные метрологические свойства.</a:t>
            </a:r>
          </a:p>
          <a:p>
            <a:pPr marL="0" indent="0">
              <a:buNone/>
            </a:pPr>
            <a:r>
              <a:rPr lang="ru-RU" dirty="0"/>
              <a:t>Для измерения и контроля обработанных поверхностей детали </a:t>
            </a:r>
            <a:r>
              <a:rPr lang="ru-RU" dirty="0" smtClean="0"/>
              <a:t>«Пластина» </a:t>
            </a:r>
            <a:r>
              <a:rPr lang="ru-RU" dirty="0"/>
              <a:t>используют следующие средства измерения и контроля: </a:t>
            </a:r>
          </a:p>
          <a:p>
            <a:r>
              <a:rPr lang="ru-RU" dirty="0" smtClean="0"/>
              <a:t>Штангенциркуль </a:t>
            </a:r>
            <a:r>
              <a:rPr lang="ru-RU" dirty="0"/>
              <a:t>ШЦ-1 ГОСТ 166-89;</a:t>
            </a:r>
          </a:p>
          <a:p>
            <a:r>
              <a:rPr lang="ru-RU" dirty="0" smtClean="0"/>
              <a:t>Калибр- пробки </a:t>
            </a:r>
            <a:r>
              <a:rPr lang="ru-RU" dirty="0"/>
              <a:t>ГОСТ </a:t>
            </a:r>
            <a:r>
              <a:rPr lang="ru-RU" dirty="0" smtClean="0"/>
              <a:t>16780-71.</a:t>
            </a:r>
          </a:p>
          <a:p>
            <a:r>
              <a:rPr lang="ru-RU" dirty="0" smtClean="0"/>
              <a:t>Для </a:t>
            </a:r>
            <a:r>
              <a:rPr lang="ru-RU" dirty="0"/>
              <a:t>контроля </a:t>
            </a:r>
            <a:r>
              <a:rPr lang="ru-RU" dirty="0" smtClean="0"/>
              <a:t>поверхности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Ø5.3Н14 </a:t>
            </a:r>
            <a:r>
              <a:rPr lang="ru-RU" dirty="0" smtClean="0"/>
              <a:t>используем </a:t>
            </a:r>
            <a:r>
              <a:rPr lang="ru-RU" dirty="0"/>
              <a:t>калибр-пробку проходную.</a:t>
            </a:r>
          </a:p>
        </p:txBody>
      </p:sp>
    </p:spTree>
    <p:extLst>
      <p:ext uri="{BB962C8B-B14F-4D97-AF65-F5344CB8AC3E}">
        <p14:creationId xmlns:p14="http://schemas.microsoft.com/office/powerpoint/2010/main" val="13646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6116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Техника безопасности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1242"/>
            <a:ext cx="10515600" cy="49157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Общие требования безопасности распространяются на все группы металлорежущих станков и содержат общие требования к станкам, электрооборудованию и местному освещению и дополнительные требования к станкам различных групп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Общие требования к станкам относятся к защитным устройствам, органам управления, устройствам для установки и закрепления заготовок на станках и др. </a:t>
            </a:r>
            <a:r>
              <a:rPr lang="ru-RU" dirty="0" smtClean="0"/>
              <a:t>Эксплуатируемое </a:t>
            </a:r>
            <a:r>
              <a:rPr lang="ru-RU" dirty="0"/>
              <a:t>оборудование должно быть в исправном состоянии. Работать на неисправном оборудовании </a:t>
            </a:r>
            <a:r>
              <a:rPr lang="ru-RU" dirty="0" smtClean="0"/>
              <a:t>запрещается.</a:t>
            </a:r>
          </a:p>
          <a:p>
            <a:pPr marL="0" indent="0" algn="just">
              <a:buNone/>
            </a:pPr>
            <a:r>
              <a:rPr lang="ru-RU" dirty="0"/>
              <a:t>Безопасность работы станочника во многом зависит от правильной организации его рабочего места и поддержания последнего в нормальном состоянии. Станочник должен строго выполнять все требования инструкции по охране труда.</a:t>
            </a:r>
          </a:p>
        </p:txBody>
      </p:sp>
    </p:spTree>
    <p:extLst>
      <p:ext uri="{BB962C8B-B14F-4D97-AF65-F5344CB8AC3E}">
        <p14:creationId xmlns:p14="http://schemas.microsoft.com/office/powerpoint/2010/main" val="190201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технологический </a:t>
            </a:r>
            <a:r>
              <a:rPr lang="ru-RU" sz="3600" dirty="0" smtClean="0"/>
              <a:t>проект обработки детали «Пластина»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531" y="1920218"/>
            <a:ext cx="11521966" cy="4212568"/>
          </a:xfrm>
        </p:spPr>
        <p:txBody>
          <a:bodyPr>
            <a:noAutofit/>
          </a:bodyPr>
          <a:lstStyle/>
          <a:p>
            <a:r>
              <a:rPr lang="ru-RU" sz="1800" dirty="0"/>
              <a:t>Деталь -“Пластина” представляет собой пластину длиной 154мм, общей шириной 148мм и общей высотой 4,8мм.На поверхности имеется 6 пазов из которых 4 паза шириной 6,5мм а два паза шириной 7мм.Также имеется 3 отверстия диаметром 5,3 а два отверстия диаметром 6.1мм. Деталь является симметричной с двумя </a:t>
            </a:r>
            <a:r>
              <a:rPr lang="ru-RU" sz="1800" dirty="0" err="1"/>
              <a:t>обнижениями</a:t>
            </a:r>
            <a:r>
              <a:rPr lang="ru-RU" sz="1800" dirty="0"/>
              <a:t> 80</a:t>
            </a:r>
            <a:r>
              <a:rPr lang="en-US" sz="1800" dirty="0"/>
              <a:t>x</a:t>
            </a:r>
            <a:r>
              <a:rPr lang="ru-RU" sz="1800" dirty="0"/>
              <a:t>25и58</a:t>
            </a:r>
            <a:r>
              <a:rPr lang="en-US" sz="1800" dirty="0"/>
              <a:t>x</a:t>
            </a:r>
            <a:r>
              <a:rPr lang="ru-RU" sz="1800" dirty="0"/>
              <a:t>23. Деталь выполнена из стали СТ3ГОСТ380-88.</a:t>
            </a:r>
          </a:p>
          <a:p>
            <a:r>
              <a:rPr lang="ru-RU" sz="1800" dirty="0"/>
              <a:t>Деталь имеет свободный доступ ко всем обрабатываемым поверхностям .Для обработки детали используется набор стандартного режущего инструмента, стандартное приспособление ,все поверхности детали измеряются стандартными измерения</a:t>
            </a:r>
          </a:p>
        </p:txBody>
      </p:sp>
    </p:spTree>
    <p:extLst>
      <p:ext uri="{BB962C8B-B14F-4D97-AF65-F5344CB8AC3E}">
        <p14:creationId xmlns:p14="http://schemas.microsoft.com/office/powerpoint/2010/main" val="50488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3600" dirty="0"/>
              <a:t>Характеристика материала заготовки</a:t>
            </a:r>
            <a:r>
              <a:rPr lang="ru-RU" sz="1200" dirty="0"/>
              <a:t/>
            </a:r>
            <a:br>
              <a:rPr lang="ru-RU" sz="12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4303"/>
            <a:ext cx="10515600" cy="485266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выборе материала необходимо учитывать его свойства, условия в которых будет работать деталь, конструкцию, характер нагрузок и напряжений. Для изготовления детали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«Пластина» </a:t>
            </a:r>
            <a:r>
              <a:rPr lang="ru-RU" dirty="0" smtClean="0"/>
              <a:t>Ст3</a:t>
            </a:r>
            <a:r>
              <a:rPr lang="en-US" dirty="0" smtClean="0"/>
              <a:t> </a:t>
            </a:r>
            <a:r>
              <a:rPr lang="ru-RU" dirty="0" smtClean="0"/>
              <a:t>ГОСТа380-Ст3 </a:t>
            </a:r>
            <a:r>
              <a:rPr lang="ru-RU" dirty="0"/>
              <a:t>-сталь конструкционная ,обыкновенного качества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материала представлены в следующих таблицах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534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30621" y="674555"/>
            <a:ext cx="1141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Химический состав</a:t>
            </a:r>
            <a:r>
              <a:rPr lang="ru-RU" sz="3600" dirty="0" smtClean="0">
                <a:latin typeface="Arial" panose="020B0604020202020204" pitchFamily="34" charset="0"/>
              </a:rPr>
              <a:t>.</a:t>
            </a:r>
            <a:r>
              <a:rPr lang="ru-RU" sz="3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3600" dirty="0">
                <a:latin typeface="Arial" panose="020B0604020202020204" pitchFamily="34" charset="0"/>
                <a:ea typeface="Times New Roman" panose="02020603050405020304" pitchFamily="18" charset="0"/>
              </a:rPr>
              <a:t>Физико-механические свойства</a:t>
            </a:r>
            <a:endParaRPr lang="ru-RU" sz="3600" dirty="0">
              <a:latin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630621" y="1506825"/>
          <a:ext cx="4314866" cy="19629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5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9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0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Марка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элементов в % не более.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Углерод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0.14-0.22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2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(Кремний)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0.2-0.3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2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(сера)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 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2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(магний)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0.4-0.65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2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(фосфор)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695717" y="5316783"/>
            <a:ext cx="8916474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Вывод: исходя из химического состава, механических и физических свойств, приходим к выводу, что для производства данной детали “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Пластина”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целесообразно использовать материал –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Ст3,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как данный материал подходит по всем параметрам.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5459990" y="2088573"/>
          <a:ext cx="6010276" cy="981817"/>
        </p:xfrm>
        <a:graphic>
          <a:graphicData uri="http://schemas.openxmlformats.org/drawingml/2006/table">
            <a:tbl>
              <a:tblPr/>
              <a:tblGrid>
                <a:gridCol w="936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47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47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44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52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24642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ru-RU" sz="1200" dirty="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Марка материала</a:t>
                      </a:r>
                      <a:endParaRPr lang="ru-RU" sz="1100" dirty="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en-US" sz="120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Gt</a:t>
                      </a:r>
                      <a:endParaRPr lang="ru-RU" sz="110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en-US" sz="120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Gb</a:t>
                      </a:r>
                      <a:endParaRPr lang="ru-RU" sz="110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ru-RU" sz="1200" dirty="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б</a:t>
                      </a:r>
                      <a:endParaRPr lang="ru-RU" sz="1100" dirty="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en-US" sz="1200" dirty="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Y</a:t>
                      </a:r>
                      <a:endParaRPr lang="ru-RU" sz="1100" dirty="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en-US" sz="120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HB</a:t>
                      </a:r>
                      <a:endParaRPr lang="ru-RU" sz="110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ru-RU" sz="120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Ст3</a:t>
                      </a:r>
                      <a:endParaRPr lang="ru-RU" sz="110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ru-RU" sz="120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101-143</a:t>
                      </a:r>
                      <a:endParaRPr lang="ru-RU" sz="110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en-US" sz="120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460</a:t>
                      </a:r>
                      <a:r>
                        <a:rPr lang="ru-RU" sz="120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,9</a:t>
                      </a:r>
                      <a:endParaRPr lang="ru-RU" sz="110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en-US" sz="1200" dirty="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2.</a:t>
                      </a:r>
                      <a:r>
                        <a:rPr lang="ru-RU" sz="1200" dirty="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8</a:t>
                      </a:r>
                      <a:endParaRPr lang="ru-RU" sz="1100" dirty="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ru-RU" sz="120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25</a:t>
                      </a:r>
                      <a:endParaRPr lang="ru-RU" sz="110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</a:pPr>
                      <a:r>
                        <a:rPr lang="ru-RU" sz="1200" dirty="0">
                          <a:solidFill>
                            <a:srgbClr val="00000A"/>
                          </a:solidFill>
                          <a:effectLst/>
                          <a:latin typeface="Times New Roman, serif"/>
                        </a:rPr>
                        <a:t>54.7</a:t>
                      </a:r>
                      <a:endParaRPr lang="ru-RU" sz="1100" dirty="0">
                        <a:solidFill>
                          <a:srgbClr val="00000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449600" y="1399506"/>
            <a:ext cx="2499980" cy="7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Calibri" pitchFamily="34" charset="0"/>
              </a:rPr>
              <a:t> Механические свойства материала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100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kumimoji="0" lang="en-US" altLang="ru-RU" sz="1100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Calibri" pitchFamily="34" charset="0"/>
                <a:cs typeface="Calibri" pitchFamily="34" charset="0"/>
              </a:rPr>
            </a:b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06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338" y="362607"/>
            <a:ext cx="10502462" cy="1328081"/>
          </a:xfrm>
        </p:spPr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3600" dirty="0"/>
              <a:t>Оценка технологичности детали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Проведя качественный и количественный анализ детали приходим к выводу, что </a:t>
            </a:r>
            <a:r>
              <a:rPr lang="ru-RU" dirty="0"/>
              <a:t>соблюден принцип постоянства и единства баз. Следовательно, погрешность базирования сводится к минимуму, деталь технологична, технологические требования не завышены - деталь </a:t>
            </a:r>
            <a:r>
              <a:rPr lang="ru-RU" dirty="0" smtClean="0"/>
              <a:t>технологична.</a:t>
            </a:r>
          </a:p>
        </p:txBody>
      </p:sp>
    </p:spTree>
    <p:extLst>
      <p:ext uri="{BB962C8B-B14F-4D97-AF65-F5344CB8AC3E}">
        <p14:creationId xmlns:p14="http://schemas.microsoft.com/office/powerpoint/2010/main" val="5203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3600" dirty="0">
                <a:latin typeface="+mn-lt"/>
              </a:rPr>
              <a:t>АНАЛИЗ ТИПА </a:t>
            </a:r>
            <a:r>
              <a:rPr lang="ru-RU" sz="3600" dirty="0" smtClean="0">
                <a:latin typeface="+mn-lt"/>
              </a:rPr>
              <a:t>ПРОИЗВОДСТВА</a:t>
            </a:r>
            <a:endParaRPr lang="ru-RU" sz="3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6193"/>
            <a:ext cx="10515600" cy="4710769"/>
          </a:xfrm>
        </p:spPr>
        <p:txBody>
          <a:bodyPr/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Проанализировав конструктивные особенности детали приходим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выводу: так как деталь мелкогабаритная с массой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0.632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кг и в год обрабатывается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35 000 шт.,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 тип производства – серийный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Исходя из конструктивных особенностей, габарита и массы детали, а также количества выпускаемых деталей в партии составляющее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шт. получаем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среднесерийное производство.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01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386" y="175939"/>
            <a:ext cx="10515600" cy="1325563"/>
          </a:xfrm>
        </p:spPr>
        <p:txBody>
          <a:bodyPr/>
          <a:lstStyle/>
          <a:p>
            <a:pPr lvl="0" algn="ctr"/>
            <a:r>
              <a:rPr lang="ru-RU" sz="3600" b="1" dirty="0"/>
              <a:t>ЗАГОТОВКА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72055"/>
            <a:ext cx="10515600" cy="5104908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 получения заготовки определяется назначением и конструкцией детали, материалом, технологическими требованиями, годовой программой выпуска.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качестве заготовки для получения детали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«Пластина», целесообразно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изготовлять деталь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  прокат,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что подтверждено расчетом коэффициента использования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материала.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8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7647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dirty="0"/>
              <a:t>РАЗРАБОТКА ТЕХНОЛОГИЧЕСКОГО </a:t>
            </a:r>
            <a:r>
              <a:rPr lang="ru-RU" sz="4000" dirty="0" smtClean="0"/>
              <a:t>ПРОЦЕССА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92772"/>
            <a:ext cx="10515600" cy="4884191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3200" dirty="0"/>
              <a:t>Технологический процесс – часть производственного процесса, непосредственно связанная с изменением размеров, форм и свойств обрабатываемой заготовки, выполняемая в определенной последовательности.</a:t>
            </a:r>
          </a:p>
          <a:p>
            <a:pPr algn="just"/>
            <a:r>
              <a:rPr lang="ru-RU" sz="3200" dirty="0"/>
              <a:t>Разработанный мною технологический процесс должен быть прогрессивным и обеспечивающим повышение производительности труда и качества детали, сокращение трудовых и материальных затрат на его реализацию, уменьшение вредных воздействий на окружающую среду.</a:t>
            </a:r>
          </a:p>
        </p:txBody>
      </p:sp>
    </p:spTree>
    <p:extLst>
      <p:ext uri="{BB962C8B-B14F-4D97-AF65-F5344CB8AC3E}">
        <p14:creationId xmlns:p14="http://schemas.microsoft.com/office/powerpoint/2010/main" val="402409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062" y="223235"/>
            <a:ext cx="10515600" cy="659634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Оборудование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82869"/>
            <a:ext cx="10515600" cy="52940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Для обработки детали «Пластина контактная» используем различное оборудование.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фрезерного станка ИР 320 ПМФ4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сверлильный станок KNUTH R 60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Станок  предназначен для обработки деталей  типа «Пластина ». Станок используют в среднесерийном производстве.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19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</TotalTime>
  <Words>929</Words>
  <Application>Microsoft Office PowerPoint</Application>
  <PresentationFormat>Широкоэкранный</PresentationFormat>
  <Paragraphs>156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Times New Roman</vt:lpstr>
      <vt:lpstr>Times New Roman, serif</vt:lpstr>
      <vt:lpstr>Trebuchet MS</vt:lpstr>
      <vt:lpstr>Wingdings 3</vt:lpstr>
      <vt:lpstr>Аспект</vt:lpstr>
      <vt:lpstr>Презентация PowerPoint</vt:lpstr>
      <vt:lpstr>технологический проект обработки детали «Пластина»</vt:lpstr>
      <vt:lpstr>Характеристика материала заготовки </vt:lpstr>
      <vt:lpstr>Презентация PowerPoint</vt:lpstr>
      <vt:lpstr>Оценка технологичности детали </vt:lpstr>
      <vt:lpstr>АНАЛИЗ ТИПА ПРОИЗВОДСТВА</vt:lpstr>
      <vt:lpstr>ЗАГОТОВКА </vt:lpstr>
      <vt:lpstr>РАЗРАБОТКА ТЕХНОЛОГИЧЕСКОГО ПРОЦЕССА</vt:lpstr>
      <vt:lpstr>Оборудование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Режущий инструмент</vt:lpstr>
      <vt:lpstr>Средства измерения и контроля</vt:lpstr>
      <vt:lpstr>Техника безопасности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технологического процесса механической обработки детали</dc:title>
  <dc:creator>Дворков</dc:creator>
  <cp:lastModifiedBy>Дворков</cp:lastModifiedBy>
  <cp:revision>4</cp:revision>
  <dcterms:created xsi:type="dcterms:W3CDTF">2018-11-18T10:21:07Z</dcterms:created>
  <dcterms:modified xsi:type="dcterms:W3CDTF">2018-11-18T10:37:53Z</dcterms:modified>
</cp:coreProperties>
</file>