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6" r:id="rId4"/>
    <p:sldId id="259" r:id="rId5"/>
    <p:sldId id="267" r:id="rId6"/>
    <p:sldId id="264" r:id="rId7"/>
    <p:sldId id="265" r:id="rId8"/>
    <p:sldId id="273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39" autoAdjust="0"/>
  </p:normalViewPr>
  <p:slideViewPr>
    <p:cSldViewPr>
      <p:cViewPr varScale="1">
        <p:scale>
          <a:sx n="69" d="100"/>
          <a:sy n="69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D2BEF-2B07-4E3D-BF77-0705F445E6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3787D-4E79-479B-80C1-B2678AF27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3787D-4E79-479B-80C1-B2678AF27BF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E95E2D-13EA-4263-B6B8-AF98B166AE6A}" type="datetimeFigureOut">
              <a:rPr lang="ru-RU" smtClean="0"/>
              <a:pPr/>
              <a:t>18.11.2018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807C33-315B-475D-BAEA-7B034E4FC8B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851648" cy="367707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Специфика логопедической работы с детьми, имеющими сложные речевые нарушения.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789040"/>
            <a:ext cx="7854696" cy="30689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000" dirty="0" smtClean="0"/>
              <a:t>учитель-логопед </a:t>
            </a:r>
            <a:r>
              <a:rPr lang="ru-RU" sz="5000" dirty="0" err="1" smtClean="0"/>
              <a:t>Трудолюбова</a:t>
            </a:r>
            <a:r>
              <a:rPr lang="ru-RU" sz="5000" dirty="0" smtClean="0"/>
              <a:t>. А.Н.</a:t>
            </a:r>
            <a:endParaRPr lang="ru-RU" sz="5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ень защиты детей\IMG_63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572000" cy="371703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Дети с особыми образовательными потребностями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– это дети, нуждающиеся в получении специальной психолого-педагогической помощи и организации особых условий при их воспитании и обучении.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8" name="Picture 4" descr="E:\День защиты детей\IMG_65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40968"/>
            <a:ext cx="4427984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Принципы коррекционного воздействия.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19256" cy="4335760"/>
          </a:xfrm>
        </p:spPr>
        <p:txBody>
          <a:bodyPr/>
          <a:lstStyle/>
          <a:p>
            <a:r>
              <a:rPr lang="ru-RU" sz="2800" dirty="0" smtClean="0"/>
              <a:t>1.  Опора  на  онтогенез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r>
              <a:rPr lang="ru-RU" sz="2800" dirty="0" smtClean="0"/>
              <a:t>2.  Принцип  опоры  на  ведущую  деятельность  возраста. </a:t>
            </a:r>
          </a:p>
          <a:p>
            <a:r>
              <a:rPr lang="ru-RU" sz="2800" dirty="0" smtClean="0"/>
              <a:t> 3. Системность (развитие речи и неречевых  процессов: внимания, восприятия, памяти,  мышления в системе).	</a:t>
            </a:r>
          </a:p>
          <a:p>
            <a:r>
              <a:rPr lang="ru-RU" sz="2800" dirty="0" smtClean="0"/>
              <a:t>4.  Комплексный  принцип (взаимодействие специалистов).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коррекционной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-адаптация учебного материала;</a:t>
            </a:r>
          </a:p>
          <a:p>
            <a:r>
              <a:rPr lang="ru-RU" sz="2800" dirty="0" smtClean="0"/>
              <a:t>-комбинация методов и приемов;</a:t>
            </a:r>
          </a:p>
          <a:p>
            <a:r>
              <a:rPr lang="ru-RU" sz="2800" dirty="0" smtClean="0"/>
              <a:t>- опора на «сохранное звено»;</a:t>
            </a:r>
          </a:p>
          <a:p>
            <a:r>
              <a:rPr lang="ru-RU" sz="2800" dirty="0" smtClean="0"/>
              <a:t>- включение в работу большинства анализаторов;</a:t>
            </a:r>
          </a:p>
          <a:p>
            <a:r>
              <a:rPr lang="ru-RU" sz="2800" dirty="0" smtClean="0"/>
              <a:t>- индивидуальный подход.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Моторная сфера у детей с :</a:t>
            </a:r>
            <a:endParaRPr lang="ru-RU" sz="4400" dirty="0"/>
          </a:p>
        </p:txBody>
      </p:sp>
      <p:cxnSp>
        <p:nvCxnSpPr>
          <p:cNvPr id="14" name="Прямая соединительная линия 13"/>
          <p:cNvCxnSpPr>
            <a:endCxn id="7" idx="1"/>
          </p:cNvCxnSpPr>
          <p:nvPr/>
        </p:nvCxnSpPr>
        <p:spPr>
          <a:xfrm>
            <a:off x="486594" y="321297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539552" y="1988840"/>
          <a:ext cx="8172450" cy="4608512"/>
        </p:xfrm>
        <a:graphic>
          <a:graphicData uri="http://schemas.openxmlformats.org/drawingml/2006/table">
            <a:tbl>
              <a:tblPr/>
              <a:tblGrid>
                <a:gridCol w="4086225"/>
                <a:gridCol w="4086225"/>
              </a:tblGrid>
              <a:tr h="68349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Дизартрией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Алалией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0"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Ограничен объем активных движений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ru-RU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быстрая утомляемость при нагрузках.</a:t>
                      </a:r>
                    </a:p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Дискоординация</a:t>
                      </a:r>
                      <a:r>
                        <a:rPr kumimoji="0"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движений, нарушение динамического и             - статического равновесия.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9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Нарушена мелкая моторика</a:t>
                      </a:r>
                    </a:p>
                    <a:p>
                      <a:pPr algn="ctr"/>
                      <a:r>
                        <a:rPr lang="ru-RU" sz="2800" dirty="0" smtClean="0"/>
                        <a:t>Нарушена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артикуляционая</a:t>
                      </a:r>
                      <a:r>
                        <a:rPr lang="ru-RU" sz="2800" baseline="0" dirty="0" smtClean="0"/>
                        <a:t> моторика.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Речь с движением.</a:t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/>
          </a:bodyPr>
          <a:lstStyle/>
          <a:p>
            <a:pPr>
              <a:lnSpc>
                <a:spcPts val="2900"/>
              </a:lnSpc>
            </a:pPr>
            <a:r>
              <a:rPr lang="ru-RU" dirty="0" smtClean="0"/>
              <a:t> </a:t>
            </a:r>
            <a:r>
              <a:rPr lang="ru-RU" sz="2800" dirty="0" smtClean="0"/>
              <a:t>направления коррекционной работы:</a:t>
            </a:r>
          </a:p>
          <a:p>
            <a:pPr>
              <a:lnSpc>
                <a:spcPts val="2900"/>
              </a:lnSpc>
            </a:pPr>
            <a:r>
              <a:rPr lang="ru-RU" sz="2800" dirty="0" smtClean="0"/>
              <a:t>- активизация движений;</a:t>
            </a:r>
          </a:p>
          <a:p>
            <a:pPr>
              <a:lnSpc>
                <a:spcPts val="2900"/>
              </a:lnSpc>
            </a:pPr>
            <a:r>
              <a:rPr lang="ru-RU" sz="2800" dirty="0" smtClean="0"/>
              <a:t> - развитие мелкой моторики;</a:t>
            </a:r>
          </a:p>
          <a:p>
            <a:pPr>
              <a:lnSpc>
                <a:spcPts val="2900"/>
              </a:lnSpc>
            </a:pPr>
            <a:r>
              <a:rPr lang="ru-RU" sz="2800" dirty="0" smtClean="0"/>
              <a:t> - развитие артикуляционной моторики.</a:t>
            </a:r>
          </a:p>
          <a:p>
            <a:pPr>
              <a:buNone/>
            </a:pPr>
            <a:endParaRPr lang="ru-RU" sz="3200" dirty="0"/>
          </a:p>
        </p:txBody>
      </p:sp>
      <p:pic>
        <p:nvPicPr>
          <p:cNvPr id="4" name="Рисунок 3" descr="IMG_50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92334" y="3124780"/>
            <a:ext cx="4072083" cy="2952328"/>
          </a:xfrm>
          <a:prstGeom prst="rect">
            <a:avLst/>
          </a:prstGeom>
        </p:spPr>
      </p:pic>
      <p:pic>
        <p:nvPicPr>
          <p:cNvPr id="6" name="Рисунок 5" descr="IMG_5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564904"/>
            <a:ext cx="5436096" cy="40770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на соединение речи с движением: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_63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-5400000">
            <a:off x="-525404" y="2082197"/>
            <a:ext cx="4203238" cy="3152429"/>
          </a:xfrm>
        </p:spPr>
      </p:pic>
      <p:pic>
        <p:nvPicPr>
          <p:cNvPr id="6" name="Рисунок 5" descr="IMG_63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556792"/>
            <a:ext cx="5580112" cy="41850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78880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Использование данных игр позволяет</a:t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решить следующие задачи:</a:t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Autofit/>
          </a:bodyPr>
          <a:lstStyle/>
          <a:p>
            <a:r>
              <a:rPr lang="ru-RU" sz="3200" dirty="0" smtClean="0"/>
              <a:t> - </a:t>
            </a:r>
            <a:r>
              <a:rPr lang="ru-RU" sz="2800" dirty="0" smtClean="0"/>
              <a:t>развитие координации движений, ориентировки         в пространстве и в собственном теле, вырабатывать контроль над произвольно чередующимися движениями;                                                                               - развитие мелкой моторики, тактильных ощущений;                              - развитие артикуляционной моторики;                                                         - развитие чувства ритма и темпа;                                                                       - активизация речевых процессов;                                                              - развитие внимания, памяти (путем многократного повторения одного и того же стихотворного текста).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79512" y="554789"/>
            <a:ext cx="896448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Анищенкова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Е. С.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Пальчиковая гимнастика для развития речи дошкольников: пособие для родителей и педагогов / Е. С.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Анищенкова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М.:Астрель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2007. – 61с.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Архипова Е.Ф.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Корррекционно-логопедическая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работа по преодолению стертой дизартрии у детей. / Е. Ф. Архипова.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М.:Астрель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2008. - 254 стр.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Башинская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Т. В. Пятница Т.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Как превратить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неговорящего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ребенка в болтуна (Из опыта преодоления моторной алалии) / Т. 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Башинская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Т. В. Пятница. -  Изд.: Мозырь, 2008. – 124с.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Волкова А.С. Селиверстова В. 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(ред.) Хрестоматия по логопедии в двух томах / А. С. Волкова. И. В. Селиверстова. – М.: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Гуманит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изд. Центр ВЛАДОС, 1997. – 636с.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Выгодская И. Г. Берковская Н.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Звукоград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Буквоград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Златоустия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Материалы для подготовки к обучению грамоте детей 5-7 лет / И. Г. Выгодская Н. В. Берковская. – М.: ЛИНКА-ПРЕС, 1999.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Козырева Л. М.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Дети от рождения до 5 лет / Л. М. Козырева. – Ярославль: Академия развития: Академия холдинг, 2001. – 160 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842</TotalTime>
  <Words>450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Специфика логопедической работы с детьми, имеющими сложные речевые нарушения.</vt:lpstr>
      <vt:lpstr>Слайд 2</vt:lpstr>
      <vt:lpstr>  Принципы коррекционного воздействия.</vt:lpstr>
      <vt:lpstr>Организация коррекционной работы:</vt:lpstr>
      <vt:lpstr>Моторная сфера у детей с :</vt:lpstr>
      <vt:lpstr>                      Речь с движением. </vt:lpstr>
      <vt:lpstr>Игры на соединение речи с движением: </vt:lpstr>
      <vt:lpstr>Использование данных игр позволяет  решить следующие задачи: </vt:lpstr>
      <vt:lpstr>Литература 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логопедической работы с детьми, имеющими сложные речевые нарушения.</dc:title>
  <dc:creator>Your User Name</dc:creator>
  <cp:lastModifiedBy>Зиннюр</cp:lastModifiedBy>
  <cp:revision>58</cp:revision>
  <dcterms:created xsi:type="dcterms:W3CDTF">2012-12-01T15:51:59Z</dcterms:created>
  <dcterms:modified xsi:type="dcterms:W3CDTF">2018-11-18T11:27:12Z</dcterms:modified>
</cp:coreProperties>
</file>