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  <p:sldMasterId id="2147483930" r:id="rId2"/>
  </p:sldMasterIdLst>
  <p:sldIdLst>
    <p:sldId id="259" r:id="rId3"/>
    <p:sldId id="262" r:id="rId4"/>
    <p:sldId id="260" r:id="rId5"/>
    <p:sldId id="261" r:id="rId6"/>
    <p:sldId id="264" r:id="rId7"/>
    <p:sldId id="265" r:id="rId8"/>
    <p:sldId id="266" r:id="rId9"/>
    <p:sldId id="270" r:id="rId10"/>
    <p:sldId id="256" r:id="rId11"/>
    <p:sldId id="267" r:id="rId12"/>
    <p:sldId id="268" r:id="rId13"/>
    <p:sldId id="273" r:id="rId14"/>
    <p:sldId id="274" r:id="rId15"/>
    <p:sldId id="275" r:id="rId16"/>
    <p:sldId id="272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08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7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2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250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08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8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518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14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777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293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85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16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04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623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09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1717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483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328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613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903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0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001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1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938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7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48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69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7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8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232BA-C28F-45F8-8BB6-5C7944D44A86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3290-115A-4D94-BBA1-EC7053B1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15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4.jpeg"/><Relationship Id="rId3" Type="http://schemas.openxmlformats.org/officeDocument/2006/relationships/hyperlink" Target="https://ru.wikipedia.org/wiki/%D0%97%D0%B2%D1%91%D0%B7%D0%B4%D0%BD%D0%BE%D0%B5_%D1%81%D0%BA%D0%BE%D0%BF%D0%BB%D0%B5%D0%BD%D0%B8%D0%B5" TargetMode="External"/><Relationship Id="rId7" Type="http://schemas.openxmlformats.org/officeDocument/2006/relationships/hyperlink" Target="https://ru.wikipedia.org/wiki/%D0%93%D1%80%D0%B0%D0%B2%D0%B8%D1%82%D0%B0%D1%86%D0%B8%D1%8F" TargetMode="External"/><Relationship Id="rId12" Type="http://schemas.openxmlformats.org/officeDocument/2006/relationships/hyperlink" Target="https://ru.wikipedia.org/wiki/%D0%97%D0%B2%D1%91%D0%B7%D0%B4%D0%BD%D1%8B%D0%B9_%D0%B2%D0%B5%D1%82%D0%B5%D1%80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ru.wikipedia.org/wiki/%D0%9C%D0%BB%D0%B5%D1%87%D0%BD%D1%8B%D0%B9_%D0%9F%D1%83%D1%82%D1%8C" TargetMode="External"/><Relationship Id="rId11" Type="http://schemas.openxmlformats.org/officeDocument/2006/relationships/hyperlink" Target="https://ru.wikipedia.org/wiki/%D0%9C%D0%BE%D0%BB%D0%B5%D0%BA%D1%83%D0%BB%D1%8F%D1%80%D0%BD%D0%BE%D0%B5_%D0%BE%D0%B1%D0%BB%D0%B0%D0%BA%D0%BE" TargetMode="External"/><Relationship Id="rId5" Type="http://schemas.openxmlformats.org/officeDocument/2006/relationships/hyperlink" Target="https://ru.wikipedia.org/wiki/%D0%9C%D0%BE%D0%BB%D0%B5%D0%BA%D1%83%D0%BB%D1%8F%D1%80%D0%BD%D0%BE%D0%B5_%D0%BE%D0%B1%D0%BB%D0%B0%D0%BA%D0%BE#%D0%93%D0%B8%D0%B3%D0%B0%D0%BD%D1%82%D1%81%D0%BA%D0%B8%D0%B5_%D0%BC%D0%BE%D0%BB%D0%B5%D0%BA%D1%83%D0%BB%D1%8F%D1%80%D0%BD%D1%8B%D0%B5_%D0%BE%D0%B1%D0%BB%D0%B0%D0%BA%D0%B0" TargetMode="External"/><Relationship Id="rId10" Type="http://schemas.openxmlformats.org/officeDocument/2006/relationships/hyperlink" Target="https://ru.wikipedia.org/wiki/%D0%A2%D1%83%D0%BC%D0%B0%D0%BD%D0%BD%D0%BE%D1%81%D1%82%D1%8C_%D0%9E%D1%80%D1%91%D0%BB" TargetMode="External"/><Relationship Id="rId4" Type="http://schemas.openxmlformats.org/officeDocument/2006/relationships/hyperlink" Target="https://ru.wikipedia.org/wiki/%D0%97%D0%B2%D0%B5%D0%B7%D0%B4%D0%B0" TargetMode="External"/><Relationship Id="rId9" Type="http://schemas.openxmlformats.org/officeDocument/2006/relationships/hyperlink" Target="https://ru.wikipedia.org/wiki/%D0%A1%D1%82%D0%BE%D0%BB%D0%BF%D1%8B_%D0%A2%D0%B2%D0%BE%D1%80%D0%B5%D0%BD%D0%B8%D1%8F_(%D1%84%D0%BE%D1%82%D0%BE%D0%B3%D1%80%D0%B0%D1%84%D0%B8%D1%8F)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ncy.info/earth/glubini-vselennoy/51-zvezdniye-skopleniya-i-associacii" TargetMode="Externa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s://ru.wikipedia.org/wiki/%D0%93%D0%B0%D0%BB%D0%B0%D0%BA%D1%82%D0%B8%D0%BA%D0%B0" TargetMode="External"/><Relationship Id="rId7" Type="http://schemas.openxmlformats.org/officeDocument/2006/relationships/hyperlink" Target="https://ru.wikipedia.org/wiki/%D0%97%D0%B2%D1%91%D0%B7%D0%B4%D0%BD%D1%8B%D0%B9_%D0%B2%D0%B5%D1%82%D0%B5%D1%80" TargetMode="External"/><Relationship Id="rId2" Type="http://schemas.openxmlformats.org/officeDocument/2006/relationships/hyperlink" Target="https://ru.wikipedia.org/wiki/%D0%9F%D0%BE%D0%BB%D0%B5_(%D1%84%D0%B8%D0%B7%D0%B8%D0%BA%D0%B0)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ru.wikipedia.org/wiki/%D0%97%D0%B2%D0%B5%D0%B7%D0%B4%D0%B0" TargetMode="External"/><Relationship Id="rId5" Type="http://schemas.openxmlformats.org/officeDocument/2006/relationships/hyperlink" Target="https://ru.wikipedia.org/wiki/%D0%A2%D1%91%D0%BC%D0%BD%D0%B0%D1%8F_%D0%BC%D0%B0%D1%82%D0%B5%D1%80%D0%B8%D1%8F" TargetMode="External"/><Relationship Id="rId4" Type="http://schemas.openxmlformats.org/officeDocument/2006/relationships/hyperlink" Target="https://ru.wikipedia.org/wiki/%D0%9A%D0%BE%D1%81%D0%BC%D0%B8%D1%87%D0%B5%D1%81%D0%BA%D0%B8%D0%B5_%D0%BB%D1%83%D1%87%D0%B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0%D1%8F_%D0%BC%D0%B8%D1%84%D0%BE%D0%BB%D0%BE%D0%B3%D0%B8%D1%8F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ru.wikipedia.org/wiki/%D0%93%D0%B5%D1%80%D0%B0" TargetMode="External"/><Relationship Id="rId5" Type="http://schemas.openxmlformats.org/officeDocument/2006/relationships/hyperlink" Target="https://ru.wikipedia.org/wiki/%D0%93%D0%B5%D1%80%D0%B0%D0%BA%D0%BB" TargetMode="External"/><Relationship Id="rId4" Type="http://schemas.openxmlformats.org/officeDocument/2006/relationships/hyperlink" Target="https://ru.wikipedia.org/wiki/%D0%97%D0%B5%D0%B2%D1%8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.fishki.net/upload/post/201602/07/1841590/tn/milky_way_galaxy_sun05.jpg">
            <a:extLst>
              <a:ext uri="{FF2B5EF4-FFF2-40B4-BE49-F238E27FC236}">
                <a16:creationId xmlns:a16="http://schemas.microsoft.com/office/drawing/2014/main" id="{362A92B4-33C8-4677-A48C-A43BFE8B1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09" y="-283440"/>
            <a:ext cx="12038091" cy="941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B52E2-27A4-4B30-81E4-FBE513369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+mn-lt"/>
              </a:rPr>
              <a:t>Строение и эволюция вселенной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F2517E-C763-40BC-B24D-46B94B35A8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cs typeface="Aharoni" panose="02010803020104030203" pitchFamily="2" charset="-79"/>
              </a:rPr>
              <a:t>Учитель физики:</a:t>
            </a:r>
          </a:p>
          <a:p>
            <a:pPr algn="r"/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cs typeface="Aharoni" panose="02010803020104030203" pitchFamily="2" charset="-79"/>
              </a:rPr>
              <a:t>ГБОУ школа 643 Московского района</a:t>
            </a:r>
          </a:p>
          <a:p>
            <a:pPr algn="r"/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cs typeface="Aharoni" panose="02010803020104030203" pitchFamily="2" charset="-79"/>
              </a:rPr>
              <a:t>Санкт-Петербурга</a:t>
            </a:r>
          </a:p>
          <a:p>
            <a:pPr algn="r"/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cs typeface="Aharoni" panose="02010803020104030203" pitchFamily="2" charset="-79"/>
              </a:rPr>
              <a:t>Филатова Алла Петр</a:t>
            </a: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овна</a:t>
            </a:r>
          </a:p>
        </p:txBody>
      </p:sp>
    </p:spTree>
    <p:extLst>
      <p:ext uri="{BB962C8B-B14F-4D97-AF65-F5344CB8AC3E}">
        <p14:creationId xmlns:p14="http://schemas.microsoft.com/office/powerpoint/2010/main" val="3898285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C9F25-499D-4F4F-B594-FF607595B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B7D431-9DBF-4E03-9565-E0B10073C3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0418" y="113017"/>
            <a:ext cx="5629381" cy="6513814"/>
          </a:xfrm>
        </p:spPr>
        <p:txBody>
          <a:bodyPr>
            <a:normAutofit/>
          </a:bodyPr>
          <a:lstStyle/>
          <a:p>
            <a:r>
              <a:rPr lang="ru-RU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Звёздное скопление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 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гравитационно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связанная группа звёзд, имеющая общее происхождение и движущаяся в гравитационном поле галактики как единое целое. Некоторые звёздные скопления также содержат, кроме звёзд, облака газа и/или пыли.</a:t>
            </a:r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Звездные скопления делятся на два типа — </a:t>
            </a:r>
            <a:r>
              <a:rPr lang="ru-RU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шаровые и рассеянные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 июне 2011 года был открыт новый класс скоплений, который сочетает в себе признаки и шаровых, и рассеянных скоплен</a:t>
            </a:r>
            <a:r>
              <a:rPr lang="ru-RU" dirty="0">
                <a:solidFill>
                  <a:schemeClr val="bg1"/>
                </a:solidFill>
              </a:rPr>
              <a:t>ий</a:t>
            </a:r>
            <a:r>
              <a:rPr lang="ru-RU" dirty="0"/>
              <a:t>.</a:t>
            </a:r>
          </a:p>
        </p:txBody>
      </p:sp>
      <p:pic>
        <p:nvPicPr>
          <p:cNvPr id="10242" name="Picture 2" descr="http://12apr.su/books/item/f00/s00/z0000045/pic/000188.jpg">
            <a:extLst>
              <a:ext uri="{FF2B5EF4-FFF2-40B4-BE49-F238E27FC236}">
                <a16:creationId xmlns:a16="http://schemas.microsoft.com/office/drawing/2014/main" id="{56C00DE8-6F8D-41B2-805A-E0A89EDA93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3028" y="113017"/>
            <a:ext cx="5629381" cy="661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056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1212F-9CFD-470B-9CD6-D245C99D3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E0E8F4-1206-43C6-AAB7-AE2AF4E4C1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322" y="82193"/>
            <a:ext cx="5027612" cy="67038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Млечном Пути обнаружено 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152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скопления из предполагаемого общего количества в 180 ± 20. Считается, что эти необнаруженные шаровые скопления скрываются за облаками газ и пыл</a:t>
            </a:r>
            <a:r>
              <a:rPr lang="ru-RU" dirty="0">
                <a:solidFill>
                  <a:schemeClr val="bg1"/>
                </a:solidFill>
              </a:rPr>
              <a:t>и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1324BD-1612-47E9-B02F-55670416C8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76934" y="154112"/>
            <a:ext cx="6366428" cy="67038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Шаровые скопления имеют высокую концентрацию звёзд. Некоторые шаровые скопления, например, Омега Центавра в Млечном Пути, чрезвычайно массивны (несколько миллионов солнечных масс) и содержат звёзды из нескольких звёздных поколений. Это свидетельством того, что сверхмассивные шаровые скопления являются ядром карликовых галактик, поглощённых гигантскими галактиками. Около четверти шаровых скоплений в Млечном Пути, возможно, были частью карликовых галактик.</a:t>
            </a:r>
          </a:p>
        </p:txBody>
      </p:sp>
      <p:pic>
        <p:nvPicPr>
          <p:cNvPr id="12290" name="Picture 2" descr="http://900igr.net/up/datas/93998/006.jpg">
            <a:extLst>
              <a:ext uri="{FF2B5EF4-FFF2-40B4-BE49-F238E27FC236}">
                <a16:creationId xmlns:a16="http://schemas.microsoft.com/office/drawing/2014/main" id="{6DBC9CAD-4BE7-4718-B627-C6E73D2C5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637052"/>
            <a:ext cx="5291190" cy="322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828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587FF-1CED-418E-A04A-3C93CE609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061EF2-5A0F-49FF-B529-5334C3B09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512" y="71919"/>
            <a:ext cx="5838288" cy="678608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Рассеянное звёздное скопление</a:t>
            </a:r>
            <a:r>
              <a:rPr lang="ru-RU" dirty="0">
                <a:solidFill>
                  <a:schemeClr val="bg1"/>
                </a:solidFill>
              </a:rPr>
              <a:t> (</a:t>
            </a:r>
            <a:r>
              <a:rPr lang="ru-RU" dirty="0">
                <a:solidFill>
                  <a:schemeClr val="bg1"/>
                </a:solidFill>
                <a:hlinkClick r:id="rId2" tooltip="Английский язык"/>
              </a:rPr>
              <a:t>англ.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i="1" dirty="0" err="1">
                <a:solidFill>
                  <a:schemeClr val="bg1"/>
                </a:solidFill>
              </a:rPr>
              <a:t>open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cluster</a:t>
            </a:r>
            <a:r>
              <a:rPr lang="ru-RU" dirty="0">
                <a:solidFill>
                  <a:schemeClr val="bg1"/>
                </a:solidFill>
              </a:rPr>
              <a:t>) представляет собой </a:t>
            </a:r>
            <a:r>
              <a:rPr lang="ru-RU" dirty="0">
                <a:solidFill>
                  <a:schemeClr val="bg1"/>
                </a:solidFill>
                <a:hlinkClick r:id="rId3" tooltip="Звёздное скопление"/>
              </a:rPr>
              <a:t>группу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dirty="0">
                <a:solidFill>
                  <a:schemeClr val="bg1"/>
                </a:solidFill>
                <a:hlinkClick r:id="rId4" tooltip="Звезда"/>
              </a:rPr>
              <a:t>звёзд</a:t>
            </a:r>
            <a:r>
              <a:rPr lang="ru-RU" dirty="0">
                <a:solidFill>
                  <a:schemeClr val="bg1"/>
                </a:solidFill>
              </a:rPr>
              <a:t> (числом вплоть до нескольких тысяч), образованных из одного </a:t>
            </a:r>
            <a:r>
              <a:rPr lang="ru-RU" dirty="0">
                <a:solidFill>
                  <a:schemeClr val="bg1"/>
                </a:solidFill>
                <a:hlinkClick r:id="rId5" tooltip="Молекулярное облако"/>
              </a:rPr>
              <a:t>гигантского молекулярного облака</a:t>
            </a:r>
            <a:r>
              <a:rPr lang="ru-RU" dirty="0">
                <a:solidFill>
                  <a:schemeClr val="bg1"/>
                </a:solidFill>
              </a:rPr>
              <a:t> и имеющих примерно одинаковый возраст. В нашей </a:t>
            </a:r>
            <a:r>
              <a:rPr lang="ru-RU" dirty="0">
                <a:solidFill>
                  <a:schemeClr val="bg1"/>
                </a:solidFill>
                <a:hlinkClick r:id="rId6" tooltip="Млечный Путь"/>
              </a:rPr>
              <a:t>Галактике</a:t>
            </a:r>
            <a:r>
              <a:rPr lang="ru-RU" dirty="0">
                <a:solidFill>
                  <a:schemeClr val="bg1"/>
                </a:solidFill>
              </a:rPr>
              <a:t> открыто более чем 1100 рассеянных скоплений, но предполагается, что их гораздо больше. Звёзды в таких скоплениях связаны друг с другом относительно слабыми </a:t>
            </a:r>
            <a:r>
              <a:rPr lang="ru-RU" u="sng" dirty="0">
                <a:solidFill>
                  <a:schemeClr val="bg1"/>
                </a:solidFill>
                <a:hlinkClick r:id="rId7"/>
              </a:rPr>
              <a:t>гравитационными силами</a:t>
            </a:r>
            <a:r>
              <a:rPr lang="ru-RU" u="sng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Материал из Википедии</a:t>
            </a:r>
            <a:r>
              <a:rPr lang="ru-RU" dirty="0"/>
              <a:t> </a:t>
            </a:r>
          </a:p>
        </p:txBody>
      </p:sp>
      <p:pic>
        <p:nvPicPr>
          <p:cNvPr id="14340" name="Picture 4" descr="https://upload.wikimedia.org/wikipedia/commons/thumb/b/b2/Eagle_nebula_pillars.jpg/1024px-Eagle_nebula_pillars.jpg">
            <a:extLst>
              <a:ext uri="{FF2B5EF4-FFF2-40B4-BE49-F238E27FC236}">
                <a16:creationId xmlns:a16="http://schemas.microsoft.com/office/drawing/2014/main" id="{9742E802-6683-4F6E-84CC-AFA409387C3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9893" y="0"/>
            <a:ext cx="5870467" cy="49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143828A-341E-4725-A8E8-B607C04A69E4}"/>
              </a:ext>
            </a:extLst>
          </p:cNvPr>
          <p:cNvSpPr/>
          <p:nvPr/>
        </p:nvSpPr>
        <p:spPr>
          <a:xfrm rot="10800000" flipV="1">
            <a:off x="6811766" y="4945470"/>
            <a:ext cx="51987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«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Столпы Творения (фотография)"/>
              </a:rPr>
              <a:t>Столпы Творения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» — область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0" tooltip="Туманность Орёл"/>
              </a:rPr>
              <a:t>Туманности Орёл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, где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1" tooltip="Молекулярное облако"/>
              </a:rPr>
              <a:t>молекулярное облако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развеивается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2" tooltip="Звёздный ветер"/>
              </a:rPr>
              <a:t>звёздным ветром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от молодых массивных звёзд</a:t>
            </a:r>
            <a:endParaRPr lang="ru-RU" dirty="0"/>
          </a:p>
        </p:txBody>
      </p:sp>
      <p:pic>
        <p:nvPicPr>
          <p:cNvPr id="14344" name="Picture 8" descr="http://900igr.net/datas/okruzhajuschij-mir/Zvjozdy-na-nebe/0014-014-Zvjozdy-na-nebe.jpg">
            <a:extLst>
              <a:ext uri="{FF2B5EF4-FFF2-40B4-BE49-F238E27FC236}">
                <a16:creationId xmlns:a16="http://schemas.microsoft.com/office/drawing/2014/main" id="{EC4BFC82-DAC6-4219-8CFD-400135FE5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478" y="226032"/>
            <a:ext cx="1396429" cy="126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942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32BD3-9162-4164-99D4-66A9D45CB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867AD5-5310-4A1F-BE92-8009049C95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4805" y="297951"/>
            <a:ext cx="4875212" cy="631860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Звездные ассоциации</a:t>
            </a:r>
            <a:r>
              <a:rPr lang="ru-RU" dirty="0">
                <a:solidFill>
                  <a:schemeClr val="bg1"/>
                </a:solidFill>
              </a:rPr>
              <a:t> – это группировки </a:t>
            </a:r>
            <a:r>
              <a:rPr lang="ru-RU" dirty="0" err="1">
                <a:solidFill>
                  <a:schemeClr val="bg1"/>
                </a:solidFill>
              </a:rPr>
              <a:t>гравитационно</a:t>
            </a:r>
            <a:r>
              <a:rPr lang="ru-RU" dirty="0">
                <a:solidFill>
                  <a:schemeClr val="bg1"/>
                </a:solidFill>
              </a:rPr>
              <a:t> несвязанных звёзд или слабо связанных молодых (возраст до нескольких десятков миллионов лет) звёзд, объединённых общим происхождением. Именно отсутствием гравитации и отличаются они от звездных скоплений. Звёздные ассоциации обладают </a:t>
            </a:r>
            <a:r>
              <a:rPr lang="ru-RU" dirty="0" err="1">
                <a:solidFill>
                  <a:schemeClr val="bg1"/>
                </a:solidFill>
              </a:rPr>
              <a:t>бо́льшим</a:t>
            </a:r>
            <a:r>
              <a:rPr lang="ru-RU" dirty="0">
                <a:solidFill>
                  <a:schemeClr val="bg1"/>
                </a:solidFill>
              </a:rPr>
              <a:t> размером, чем молодые рассеянные звездные скопления и меньшей плотностью: количество звёзд в ассоциации — от десятков до сотен (в рассеянных звёздных скоплениях— от сотен до тысяч).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DADEC4-3F22-4CE1-BE7F-E90D6654B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60370" y="431515"/>
            <a:ext cx="5787042" cy="595901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.</a:t>
            </a:r>
            <a:r>
              <a:rPr lang="ru-RU" b="1" dirty="0">
                <a:solidFill>
                  <a:schemeClr val="bg1"/>
                </a:solidFill>
              </a:rPr>
              <a:t> Звездные ассоциации бывают следующих типов: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• OB-ассоциации, содержащие в основном массивные звёзды спектральных классов O и B.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• Т-ассоциации, содержащие в основном </a:t>
            </a:r>
            <a:r>
              <a:rPr lang="ru-RU" dirty="0" err="1">
                <a:solidFill>
                  <a:schemeClr val="bg1"/>
                </a:solidFill>
              </a:rPr>
              <a:t>маломассивные</a:t>
            </a:r>
            <a:r>
              <a:rPr lang="ru-RU" dirty="0">
                <a:solidFill>
                  <a:schemeClr val="bg1"/>
                </a:solidFill>
              </a:rPr>
              <a:t> переменные звёзды типа Т Тельца.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• R-ассоциации (от R — </a:t>
            </a:r>
            <a:r>
              <a:rPr lang="ru-RU" dirty="0" err="1">
                <a:solidFill>
                  <a:schemeClr val="bg1"/>
                </a:solidFill>
              </a:rPr>
              <a:t>reflection</a:t>
            </a:r>
            <a:r>
              <a:rPr lang="ru-RU" dirty="0">
                <a:solidFill>
                  <a:schemeClr val="bg1"/>
                </a:solidFill>
              </a:rPr>
              <a:t>), в которых звёзды спектральных классов O — A2 окружены отражательными газопылевыми туманностями</a:t>
            </a:r>
          </a:p>
        </p:txBody>
      </p:sp>
      <p:pic>
        <p:nvPicPr>
          <p:cNvPr id="15362" name="Picture 2" descr="http://ency.info/images/image034.jpg">
            <a:extLst>
              <a:ext uri="{FF2B5EF4-FFF2-40B4-BE49-F238E27FC236}">
                <a16:creationId xmlns:a16="http://schemas.microsoft.com/office/drawing/2014/main" id="{32A5394F-FBD4-40EB-9767-87CEDF2A3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2740" y="4171308"/>
            <a:ext cx="4154186" cy="268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4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C007B9-88AC-41CA-A63E-0CC0E4087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2" y="290780"/>
            <a:ext cx="9905998" cy="56301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Источники: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E296FF-2280-4DBC-BCC8-8B0BCC94B5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181528"/>
            <a:ext cx="6019799" cy="976599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chemeClr val="bg1"/>
                </a:solidFill>
                <a:hlinkClick r:id="rId2"/>
              </a:rPr>
              <a:t>http://ency.info/earth/glubini-vselennoy/51-zvezdniye-skopleniya-i-associacii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 daisy.astro.umass.edu с </a:t>
            </a:r>
            <a:r>
              <a:rPr lang="ru-RU" b="1" dirty="0" err="1">
                <a:solidFill>
                  <a:schemeClr val="bg1"/>
                </a:solidFill>
              </a:rPr>
              <a:t>изм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58ED7F-E250-458C-B746-15C729236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838"/>
            <a:ext cx="4875211" cy="1849349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Астрономия 11 </a:t>
            </a:r>
            <a:r>
              <a:rPr lang="ru-RU" dirty="0" err="1">
                <a:solidFill>
                  <a:schemeClr val="bg1"/>
                </a:solidFill>
              </a:rPr>
              <a:t>кл</a:t>
            </a:r>
            <a:r>
              <a:rPr lang="ru-RU" dirty="0">
                <a:solidFill>
                  <a:schemeClr val="bg1"/>
                </a:solidFill>
              </a:rPr>
              <a:t> . Б.А. Воронцов-Вельяминов, Е.К. </a:t>
            </a:r>
            <a:r>
              <a:rPr lang="ru-RU" dirty="0" err="1">
                <a:solidFill>
                  <a:schemeClr val="bg1"/>
                </a:solidFill>
              </a:rPr>
              <a:t>Страут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012FCC-55B1-446E-BE38-5D2E418EE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" y="2085654"/>
            <a:ext cx="12031038" cy="499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56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geonik.homeip.net/home/Portals/0/astrophotos/Nebulas/M20.jpg">
            <a:extLst>
              <a:ext uri="{FF2B5EF4-FFF2-40B4-BE49-F238E27FC236}">
                <a16:creationId xmlns:a16="http://schemas.microsoft.com/office/drawing/2014/main" id="{904949ED-BEAE-45BF-847A-3F7BF7060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741" y="-113017"/>
            <a:ext cx="5876818" cy="713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infuture.ru/filemanager/agrandextrav.jpg">
            <a:extLst>
              <a:ext uri="{FF2B5EF4-FFF2-40B4-BE49-F238E27FC236}">
                <a16:creationId xmlns:a16="http://schemas.microsoft.com/office/drawing/2014/main" id="{1F045B30-B8A7-410C-9BA9-89FFA4401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9803" y="-113017"/>
            <a:ext cx="7060831" cy="713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448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4807B-74E2-4183-A688-9E0E9CCEF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9554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1657AC-852F-497F-998F-17DAE746C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64388"/>
            <a:ext cx="4900773" cy="59982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Межзвёздная среда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(МЗС) — вещество и 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Поле (физика)"/>
              </a:rPr>
              <a:t>поля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заполняющие межзвёздное пространство внутри 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tooltip="Галактика"/>
              </a:rPr>
              <a:t>галакт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Галактика"/>
              </a:rPr>
              <a:t>ик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6D0DF1-61A6-4622-8243-139078C79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9416" y="164387"/>
            <a:ext cx="5447995" cy="562681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bg1"/>
                </a:solidFill>
              </a:rPr>
              <a:t>Состав: межзвёздный газ, пыль (1 % от массы газа), межзвёздные электромагнитные поля, </a:t>
            </a:r>
            <a:r>
              <a:rPr lang="ru-RU" dirty="0">
                <a:solidFill>
                  <a:schemeClr val="bg1"/>
                </a:solidFill>
                <a:hlinkClick r:id="rId4" tooltip="Космические лучи"/>
              </a:rPr>
              <a:t>космические лучи</a:t>
            </a:r>
            <a:r>
              <a:rPr lang="ru-RU" dirty="0">
                <a:solidFill>
                  <a:schemeClr val="bg1"/>
                </a:solidFill>
              </a:rPr>
              <a:t>, а также гипотетическая </a:t>
            </a:r>
            <a:r>
              <a:rPr lang="ru-RU" dirty="0">
                <a:solidFill>
                  <a:schemeClr val="bg1"/>
                </a:solidFill>
                <a:hlinkClick r:id="rId5" tooltip="Тёмная материя"/>
              </a:rPr>
              <a:t>тёмная материя</a:t>
            </a:r>
            <a:r>
              <a:rPr lang="ru-RU" dirty="0">
                <a:solidFill>
                  <a:schemeClr val="bg1"/>
                </a:solidFill>
              </a:rPr>
              <a:t>. Химический состав межзвёздной среды — продукт первичного </a:t>
            </a:r>
            <a:r>
              <a:rPr lang="ru-RU" dirty="0" err="1">
                <a:solidFill>
                  <a:schemeClr val="bg1"/>
                </a:solidFill>
              </a:rPr>
              <a:t>нуклеосинтеза</a:t>
            </a:r>
            <a:r>
              <a:rPr lang="ru-RU" dirty="0">
                <a:solidFill>
                  <a:schemeClr val="bg1"/>
                </a:solidFill>
              </a:rPr>
              <a:t> и ядерного синтеза в </a:t>
            </a:r>
            <a:r>
              <a:rPr lang="ru-RU" dirty="0">
                <a:solidFill>
                  <a:schemeClr val="bg1"/>
                </a:solidFill>
                <a:hlinkClick r:id="rId6" tooltip="Звезда"/>
              </a:rPr>
              <a:t>звёздах</a:t>
            </a:r>
            <a:r>
              <a:rPr lang="ru-RU" dirty="0">
                <a:solidFill>
                  <a:schemeClr val="bg1"/>
                </a:solidFill>
              </a:rPr>
              <a:t>. На протяжении своей жизни звёзды испускают </a:t>
            </a:r>
            <a:r>
              <a:rPr lang="ru-RU" dirty="0">
                <a:solidFill>
                  <a:schemeClr val="bg1"/>
                </a:solidFill>
                <a:hlinkClick r:id="rId7" tooltip="Звёздный ветер"/>
              </a:rPr>
              <a:t>звёздный ветер</a:t>
            </a:r>
            <a:r>
              <a:rPr lang="ru-RU" dirty="0">
                <a:solidFill>
                  <a:schemeClr val="bg1"/>
                </a:solidFill>
              </a:rPr>
              <a:t>, который возвращает в среду элементы из атмосферы звезды. А в конце жизни звезды с неё сбрасывается оболочка, обогащая межзвёздную среду продуктами ядерного синтеза.</a:t>
            </a:r>
          </a:p>
        </p:txBody>
      </p:sp>
      <p:pic>
        <p:nvPicPr>
          <p:cNvPr id="17410" name="Picture 2" descr="http://fialkivam.ucoz.ru/_fr/18/1775351.jpg">
            <a:extLst>
              <a:ext uri="{FF2B5EF4-FFF2-40B4-BE49-F238E27FC236}">
                <a16:creationId xmlns:a16="http://schemas.microsoft.com/office/drawing/2014/main" id="{3135EDCE-945E-4140-B1BB-2E1CE2537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5512"/>
            <a:ext cx="5133672" cy="515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09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9EAEA-2818-4EA9-BE68-8587614C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1"/>
            <a:ext cx="5934508" cy="988194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Древнегре́ческая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мифоло́гия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1C12D8-0E42-4D52-A636-C1AA7E0455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2657" y="1857676"/>
            <a:ext cx="6825664" cy="400090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 </a:t>
            </a:r>
            <a:r>
              <a:rPr lang="ru-RU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Галактика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образовано по аналогии с 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Древнегреческий язык"/>
              </a:rPr>
              <a:t>др.-греч.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γαλα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ϰτιϰός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«молочный». По 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tooltip="Древнегреческая мифология"/>
              </a:rPr>
              <a:t>древнегреческой легенде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tooltip="Зевс"/>
              </a:rPr>
              <a:t>Зевс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решил сделать своего сына 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tooltip="Геракл"/>
              </a:rPr>
              <a:t>Геракла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рождённого от смертной женщины, бессмертным, и для этого подложил его спящей жене Гере, чтобы Геракл выпил божественного молока. 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Гера"/>
              </a:rPr>
              <a:t>Гера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проснувшись, увидела, что кормит не своего ребёнка, и оттолкнула его от себя. Брызнувшая из груди богини струя молока превратилась в Млечный Путь.</a:t>
            </a:r>
          </a:p>
          <a:p>
            <a:r>
              <a:rPr lang="ru-RU" dirty="0"/>
              <a:t>Материал из Википедии 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upload.wikimedia.org/wikipedia/commons/thumb/c/c7/Apollo_Artemis_Brygos_Louvre_G151.jpg/250px-Apollo_Artemis_Brygos_Louvre_G151.jpg">
            <a:extLst>
              <a:ext uri="{FF2B5EF4-FFF2-40B4-BE49-F238E27FC236}">
                <a16:creationId xmlns:a16="http://schemas.microsoft.com/office/drawing/2014/main" id="{CB36217C-E6A7-4116-A0F0-4C2BCD403A5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720" y="173255"/>
            <a:ext cx="4631607" cy="646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28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D4B03E-5B4D-4F8F-AB3C-52D6A44C5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50" y="-76072"/>
            <a:ext cx="9906000" cy="147796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Строение и эволюция вселенной</a:t>
            </a:r>
            <a:r>
              <a:rPr lang="ru-RU" b="1" dirty="0"/>
              <a:t>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97B255-0F72-46D8-AA9E-9567CBB79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635" y="1554998"/>
            <a:ext cx="5702168" cy="694488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Наша Галактика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(2 часа)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EB3A44-7BE8-447B-A9D5-F73309290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763" y="3073397"/>
            <a:ext cx="5467150" cy="2717801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часть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1.Млечный Путь и Галактика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Звёздные скопления и ассоциации</a:t>
            </a:r>
          </a:p>
          <a:p>
            <a:r>
              <a:rPr lang="ru-RU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часть 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Межзвёздная среда: газ и пыль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Движение звёзд в Галактике. Её вращение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FCFDCE-7353-463A-A4B1-1E45367D7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098A317B-C8FC-48BF-A5F4-C0C607A7ED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10" name="Объект 7">
            <a:extLst>
              <a:ext uri="{FF2B5EF4-FFF2-40B4-BE49-F238E27FC236}">
                <a16:creationId xmlns:a16="http://schemas.microsoft.com/office/drawing/2014/main" id="{70F1E281-8DC0-41CB-97A1-2952BE79A91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80" y="1684421"/>
            <a:ext cx="6593305" cy="517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8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2D014-A087-4587-9428-41FADED21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6" y="352425"/>
            <a:ext cx="10106028" cy="105642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371AEA-E39E-4675-AFBD-C8BDFC6259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0257" y="1241659"/>
            <a:ext cx="5045644" cy="456237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Какова структура и размер нашей Галактики?</a:t>
            </a:r>
          </a:p>
          <a:p>
            <a:r>
              <a:rPr lang="ru-RU" b="1" dirty="0">
                <a:solidFill>
                  <a:schemeClr val="bg1"/>
                </a:solidFill>
              </a:rPr>
              <a:t>Какие объекты входят в состав Галактики?</a:t>
            </a:r>
          </a:p>
          <a:p>
            <a:r>
              <a:rPr lang="ru-RU" b="1" dirty="0">
                <a:solidFill>
                  <a:schemeClr val="bg1"/>
                </a:solidFill>
              </a:rPr>
              <a:t>Чем отличаются рассеянные и шаровые  скопления?  </a:t>
            </a:r>
          </a:p>
        </p:txBody>
      </p:sp>
      <p:pic>
        <p:nvPicPr>
          <p:cNvPr id="3074" name="Picture 2" descr="http://unnatural.ru/wp-content/uploads/2011/03/Milky_Way.jpg">
            <a:extLst>
              <a:ext uri="{FF2B5EF4-FFF2-40B4-BE49-F238E27FC236}">
                <a16:creationId xmlns:a16="http://schemas.microsoft.com/office/drawing/2014/main" id="{1A615C75-A387-453A-A6B3-9D423039A66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052" y="0"/>
            <a:ext cx="655294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74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46A72-FA93-47DB-9B45-465BAFDEB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133" y="618518"/>
            <a:ext cx="10768278" cy="84126"/>
          </a:xfrm>
        </p:spPr>
        <p:txBody>
          <a:bodyPr>
            <a:normAutofit fontScale="90000"/>
          </a:bodyPr>
          <a:lstStyle/>
          <a:p>
            <a:endParaRPr lang="ru-RU" sz="22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B26E2A-E9D7-4802-B150-ACD6BDBA7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9132" y="0"/>
            <a:ext cx="4477803" cy="67665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Наша Галактика по представлению Уильяма Гершеля. Солнце помечено звёздочкой чуть левее центра. «Пасть крокодила» появилась из-за того, что тёмное газопылевое облако в созвездии Стрельца закрывает от нас звёзды (daisy.astro.umass.edu с изм.)</a:t>
            </a:r>
            <a:r>
              <a:rPr lang="ru-RU" b="1" dirty="0"/>
              <a:t>.</a:t>
            </a:r>
          </a:p>
        </p:txBody>
      </p:sp>
      <p:pic>
        <p:nvPicPr>
          <p:cNvPr id="5122" name="Picture 2" descr="http://xn----stb8d.xn--p1ai/wp-content/gallery/108/4-2.jpg">
            <a:extLst>
              <a:ext uri="{FF2B5EF4-FFF2-40B4-BE49-F238E27FC236}">
                <a16:creationId xmlns:a16="http://schemas.microsoft.com/office/drawing/2014/main" id="{6010AC4F-A594-420A-89CF-B0614B94E27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966" y="0"/>
            <a:ext cx="72090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85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7A8BB-F56B-477F-8139-7EA0CAE1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4206FC-7FEE-4937-BA21-7FDF393B2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2837" y="2020885"/>
            <a:ext cx="4510355" cy="3541715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Млечный путь принадлежит к типу спиральных галактик с перемычкой, имеющей размер около 100 000 световых лет в диаметр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 (30 тыс.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пк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ru-RU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6146" name="Picture 2" descr="Ð¦ÐµÐ½ÑÑ, Ð±Ð°Ð»Ð´Ð¶ Ð¸ Ð³Ð°Ð»Ð¾">
            <a:extLst>
              <a:ext uri="{FF2B5EF4-FFF2-40B4-BE49-F238E27FC236}">
                <a16:creationId xmlns:a16="http://schemas.microsoft.com/office/drawing/2014/main" id="{11F4EA0E-DC34-4D16-9D57-272E1894DD7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225" y="0"/>
            <a:ext cx="720218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90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D7911-DFEB-40CA-B3C7-55EC4150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66D311-1443-4C63-8DAB-0E52AA215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6580" y="82193"/>
            <a:ext cx="5773219" cy="6601146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Млечный путь не стоит на месте. Он постоянно вращается вокруг своего центра. Таким образом рукава постоянно движутся в пространстве. Наша Солнечная система, вместе с рукавом Ориона движется со скоростью примерно 828 000 километров в час. Даже двигаясь при такой огромной скорости, Солнечной системе потребуется порядка 230 млн лет, чтобы совершить один оборот вокруг Млечного пути. Примерно через 4 миллиарда лет Млечный путь столкнется со своей ближайшей соседкой, галактикой Андромеды. Обе галактики несутся навстречу друг к другу со скоростью примерно 112 км/с. После столкновения, обе галактики, обеспечат новых приток звездного материла, что приведет к новой волне</a:t>
            </a:r>
            <a:r>
              <a:rPr lang="ru-RU" dirty="0">
                <a:solidFill>
                  <a:schemeClr val="bg1"/>
                </a:solidFill>
              </a:rPr>
              <a:t> звездообразования.</a:t>
            </a:r>
          </a:p>
          <a:p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4space.ru/galaktika-mlechnyy-put.html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ÐÑÐ¸Ð¼ÐµÑ ÑÑÐ¾Ð»ÐºÐ½Ð¾Ð²ÐµÐ½Ð¸Ðµ Ð³Ð°Ð»Ð°ÐºÑÐ¸Ðº ">
            <a:extLst>
              <a:ext uri="{FF2B5EF4-FFF2-40B4-BE49-F238E27FC236}">
                <a16:creationId xmlns:a16="http://schemas.microsoft.com/office/drawing/2014/main" id="{CB23DD8C-F1EB-42A8-B82D-1488BFCC187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463" y="174661"/>
            <a:ext cx="6253537" cy="674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99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92BE8-C434-4CC2-A1EE-B9CCE1C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83" y="618518"/>
            <a:ext cx="10841928" cy="107671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Интересные факторы о галактике МЛЕЧНЫЙ ПУТЬ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59757-1AC3-4C36-99F0-BCBDF4785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95236"/>
            <a:ext cx="9905999" cy="4095965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галактики Млечный путь, начинает свой путь незадолго после Большого взрыва;</a:t>
            </a:r>
          </a:p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Млечный путь содержит самые одни из самых первых звезд во Вселенной;</a:t>
            </a:r>
          </a:p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Млечный путь в далеком прошлом присоединил к себе другие галактики. В настоящее время наша галактика увеличивает свой размер за счет притягивания материала из Магеллановых облаков;</a:t>
            </a:r>
          </a:p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Млечный путь движется в пространстве со скоростью 552 километра в секунду;</a:t>
            </a:r>
          </a:p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центре Млечного пути расположена сверхмассивная черная дыра под названием </a:t>
            </a:r>
            <a:r>
              <a:rPr lang="ru-RU" sz="1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Sgr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A* массой около 4,3 млн масс Солнц;</a:t>
            </a:r>
          </a:p>
          <a:p>
            <a:pPr>
              <a:buFont typeface="+mj-lt"/>
              <a:buAutoNum type="arabicPeriod"/>
            </a:pP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Звезды, газ и пыль Млечного пути движутся вокруг центра со скоростью около 220 километров в секунду. Постоянство этой скорости для всех звезд вне зависимости от их расстоянии до ядра галактики, говорит о существовании загадочной темной материи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66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Ð»Ñ ÑÐ¾Ð³Ð¾, ÑÑÐ¾Ð±Ñ Ð¿ÑÐ¾Ð¹ÑÐ¸ ÑÑÐ¾Ñ Ð¿ÑÑÑ, ÐÑÐµÐ»ÐµÐ½Ð½Ð¾Ð¹ Ð¿Ð¾Ð½Ð°Ð´Ð¾Ð±Ð¸Ð»Ð¾ÑÑ Ð½ÐµÐ¼Ð°Ð»Ð¾ Ð²ÑÐµÐ¼ÐµÐ½Ð¸.">
            <a:extLst>
              <a:ext uri="{FF2B5EF4-FFF2-40B4-BE49-F238E27FC236}">
                <a16:creationId xmlns:a16="http://schemas.microsoft.com/office/drawing/2014/main" id="{40A5274C-4971-401F-8D67-D88DEEF21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092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510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222</TotalTime>
  <Words>445</Words>
  <Application>Microsoft Office PowerPoint</Application>
  <PresentationFormat>Широкоэкранный</PresentationFormat>
  <Paragraphs>47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Aharoni</vt:lpstr>
      <vt:lpstr>Arial</vt:lpstr>
      <vt:lpstr>Calibri</vt:lpstr>
      <vt:lpstr>Calibri Light</vt:lpstr>
      <vt:lpstr>Trebuchet MS</vt:lpstr>
      <vt:lpstr>Tw Cen MT</vt:lpstr>
      <vt:lpstr>Wingdings 2</vt:lpstr>
      <vt:lpstr>HDOfficeLightV0</vt:lpstr>
      <vt:lpstr>Контур</vt:lpstr>
      <vt:lpstr>Строение и эволюция вселенной</vt:lpstr>
      <vt:lpstr>Древнегре́ческая мифоло́гия</vt:lpstr>
      <vt:lpstr>Строение и эволюция вселенной </vt:lpstr>
      <vt:lpstr>Вопросы</vt:lpstr>
      <vt:lpstr>Презентация PowerPoint</vt:lpstr>
      <vt:lpstr>Презентация PowerPoint</vt:lpstr>
      <vt:lpstr>Презентация PowerPoint</vt:lpstr>
      <vt:lpstr>Интересные факторы о галактике МЛЕЧНЫЙ ПУТЬ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ALA</dc:creator>
  <cp:lastModifiedBy>ALA</cp:lastModifiedBy>
  <cp:revision>27</cp:revision>
  <dcterms:created xsi:type="dcterms:W3CDTF">2018-05-18T21:27:08Z</dcterms:created>
  <dcterms:modified xsi:type="dcterms:W3CDTF">2018-11-18T17:26:47Z</dcterms:modified>
</cp:coreProperties>
</file>