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2" r:id="rId4"/>
    <p:sldId id="257" r:id="rId5"/>
    <p:sldId id="259" r:id="rId6"/>
    <p:sldId id="258" r:id="rId7"/>
    <p:sldId id="260" r:id="rId8"/>
    <p:sldId id="261" r:id="rId9"/>
    <p:sldId id="262" r:id="rId10"/>
    <p:sldId id="263" r:id="rId11"/>
    <p:sldId id="27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8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черная металлургия </c:v>
                </c:pt>
                <c:pt idx="1">
                  <c:v>цветная металлургия </c:v>
                </c:pt>
                <c:pt idx="2">
                  <c:v>электроэнергетика</c:v>
                </c:pt>
                <c:pt idx="3">
                  <c:v>топливная</c:v>
                </c:pt>
                <c:pt idx="4">
                  <c:v>химическая </c:v>
                </c:pt>
                <c:pt idx="5">
                  <c:v>машиностроение</c:v>
                </c:pt>
              </c:strCache>
            </c:strRef>
          </c:cat>
          <c:val>
            <c:numRef>
              <c:f>Лист1!$B$2:$B$7</c:f>
              <c:numCache>
                <c:formatCode>0%</c:formatCode>
                <c:ptCount val="6"/>
                <c:pt idx="0">
                  <c:v>0.47000000000000008</c:v>
                </c:pt>
                <c:pt idx="1">
                  <c:v>0.2400000000000001</c:v>
                </c:pt>
                <c:pt idx="2">
                  <c:v>0.16000000000000011</c:v>
                </c:pt>
                <c:pt idx="3">
                  <c:v>0.17</c:v>
                </c:pt>
                <c:pt idx="4">
                  <c:v>0.15000000000000011</c:v>
                </c:pt>
                <c:pt idx="5">
                  <c:v>0.14000000000000001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черная металлургия </c:v>
                </c:pt>
                <c:pt idx="1">
                  <c:v>цветная металлургия </c:v>
                </c:pt>
                <c:pt idx="2">
                  <c:v>электроэнергетика</c:v>
                </c:pt>
                <c:pt idx="3">
                  <c:v>топливная</c:v>
                </c:pt>
                <c:pt idx="4">
                  <c:v>химическая </c:v>
                </c:pt>
                <c:pt idx="5">
                  <c:v>машиностроение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черная металлургия </c:v>
                </c:pt>
                <c:pt idx="1">
                  <c:v>цветная металлургия </c:v>
                </c:pt>
                <c:pt idx="2">
                  <c:v>электроэнергетика</c:v>
                </c:pt>
                <c:pt idx="3">
                  <c:v>топливная</c:v>
                </c:pt>
                <c:pt idx="4">
                  <c:v>химическая </c:v>
                </c:pt>
                <c:pt idx="5">
                  <c:v>машиностроение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</c:numCache>
            </c:numRef>
          </c:val>
        </c:ser>
        <c:gapWidth val="300"/>
        <c:axId val="63872000"/>
        <c:axId val="63877888"/>
      </c:barChart>
      <c:catAx>
        <c:axId val="63872000"/>
        <c:scaling>
          <c:orientation val="minMax"/>
        </c:scaling>
        <c:axPos val="b"/>
        <c:majorTickMark val="none"/>
        <c:tickLblPos val="nextTo"/>
        <c:crossAx val="63877888"/>
        <c:crosses val="autoZero"/>
        <c:auto val="1"/>
        <c:lblAlgn val="ctr"/>
        <c:lblOffset val="100"/>
      </c:catAx>
      <c:valAx>
        <c:axId val="63877888"/>
        <c:scaling>
          <c:orientation val="minMax"/>
        </c:scaling>
        <c:axPos val="l"/>
        <c:majorGridlines/>
        <c:minorGridlines/>
        <c:numFmt formatCode="0%" sourceLinked="1"/>
        <c:tickLblPos val="nextTo"/>
        <c:crossAx val="6387200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808163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563938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C03035E-055A-4D90-A90D-D637E92B55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F75E13-7BA9-4A96-BFD4-C441CF3442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73888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01688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0E3A3C-9365-4F5B-91A5-B3AE648F26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CE1D56-F7F7-423B-B6C6-F6A1118580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D452F-C88D-4B14-89A0-2749F216BB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01688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92688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F96315-7B6C-447A-8003-5455B969BF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95D384-FEE6-4989-8B44-40D24B7BAF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FBB022-9167-4CDA-B8A1-7061908FA44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C8C22-32B1-4BDF-9483-0E15D4ECD6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85C2C-B7AA-447F-B8F5-88F288E23CC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F86DD-78A2-4DF4-A3C3-4872B85F7B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01688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1688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ACFBD0B5-87C8-4E7C-98AC-A06697A375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201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Уральский экономический район (УЭР)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599" y="4428781"/>
            <a:ext cx="7397828" cy="1641513"/>
          </a:xfrm>
        </p:spPr>
        <p:txBody>
          <a:bodyPr/>
          <a:lstStyle/>
          <a:p>
            <a:r>
              <a:rPr lang="ru-RU" sz="1600" dirty="0" smtClean="0"/>
              <a:t>				Урок по географии России 9 класс		</a:t>
            </a:r>
          </a:p>
          <a:p>
            <a:r>
              <a:rPr lang="ru-RU" sz="1600" dirty="0" smtClean="0"/>
              <a:t>			Учитель : </a:t>
            </a:r>
            <a:r>
              <a:rPr lang="ru-RU" sz="1600" dirty="0" err="1" smtClean="0"/>
              <a:t>Кранин</a:t>
            </a:r>
            <a:r>
              <a:rPr lang="ru-RU" sz="1600" dirty="0" smtClean="0"/>
              <a:t> Г.В.</a:t>
            </a:r>
            <a:endParaRPr lang="ru-RU" sz="1600" dirty="0" smtClean="0"/>
          </a:p>
          <a:p>
            <a:r>
              <a:rPr lang="ru-RU" sz="1600" dirty="0" smtClean="0"/>
              <a:t>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376169_original.jpg"/>
          <p:cNvPicPr>
            <a:picLocks noGrp="1" noChangeAspect="1"/>
          </p:cNvPicPr>
          <p:nvPr>
            <p:ph type="pic" idx="4294967295"/>
          </p:nvPr>
        </p:nvPicPr>
        <p:blipFill>
          <a:blip r:embed="rId2" cstate="print"/>
          <a:srcRect l="2356" r="2356"/>
          <a:stretch>
            <a:fillRect/>
          </a:stretch>
        </p:blipFill>
        <p:spPr>
          <a:xfrm>
            <a:off x="297455" y="143218"/>
            <a:ext cx="5192713" cy="39715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Содержимое 7" descr="1d2ead5b5fa4e65f7b51a9cb9f62344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838551" y="0"/>
            <a:ext cx="2556302" cy="29457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1079653" y="3789802"/>
            <a:ext cx="1735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Башкиры 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569465" y="3767769"/>
            <a:ext cx="1511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Русские 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654188" y="2511846"/>
            <a:ext cx="1181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Удмурты 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715218" y="5166912"/>
            <a:ext cx="12999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Коми -пермяки </a:t>
            </a:r>
            <a:endParaRPr lang="ru-RU" dirty="0"/>
          </a:p>
        </p:txBody>
      </p:sp>
      <p:pic>
        <p:nvPicPr>
          <p:cNvPr id="18" name="Picture 2" descr="C:\Users\Александр\Pictures\img11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772755" y="3040655"/>
            <a:ext cx="2710314" cy="38173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Этапы развития хозяйства.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sz="2800" dirty="0" smtClean="0"/>
              <a:t>Эпоха Петра </a:t>
            </a:r>
            <a:r>
              <a:rPr lang="en-US" sz="2800" dirty="0" smtClean="0"/>
              <a:t>I</a:t>
            </a:r>
            <a:r>
              <a:rPr lang="ru-RU" sz="2800" dirty="0" smtClean="0"/>
              <a:t>. – открытие месторождений железных и медных руд, драгоценных и поделочных камней. Первые металлургические заводы.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Вторая половина </a:t>
            </a:r>
            <a:r>
              <a:rPr lang="en-US" sz="2800" dirty="0" smtClean="0"/>
              <a:t>XIX</a:t>
            </a:r>
            <a:r>
              <a:rPr lang="ru-RU" sz="2800" dirty="0" smtClean="0"/>
              <a:t> века – отмена крепостного права – кризис промышленности Урала.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1930-е годы. Индустриализация.</a:t>
            </a:r>
          </a:p>
          <a:p>
            <a:pPr marL="514350" indent="-514350">
              <a:buNone/>
            </a:pPr>
            <a:endParaRPr lang="ru-RU" sz="2800" dirty="0" smtClean="0"/>
          </a:p>
          <a:p>
            <a:pPr marL="514350" indent="-514350">
              <a:buAutoNum type="arabicPeriod"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Промышленная специализация.</a:t>
            </a:r>
            <a:endParaRPr lang="ru-RU" sz="4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2920" y="1255924"/>
          <a:ext cx="8397240" cy="41423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Промышленность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b="1" dirty="0" smtClean="0"/>
              <a:t>Черная металлургия </a:t>
            </a:r>
            <a:r>
              <a:rPr lang="ru-RU" dirty="0" smtClean="0"/>
              <a:t>–</a:t>
            </a:r>
            <a:r>
              <a:rPr lang="ru-RU" sz="2800" dirty="0" smtClean="0"/>
              <a:t>ведущая отрасль промышленности. </a:t>
            </a:r>
          </a:p>
          <a:p>
            <a:pPr marL="514350" indent="-514350">
              <a:buNone/>
            </a:pPr>
            <a:r>
              <a:rPr lang="ru-RU" sz="2800" dirty="0" smtClean="0"/>
              <a:t>Преобладают </a:t>
            </a:r>
            <a:r>
              <a:rPr lang="ru-RU" sz="2800" i="1" dirty="0" smtClean="0"/>
              <a:t>металлургические комбинаты полного цикла</a:t>
            </a:r>
            <a:r>
              <a:rPr lang="ru-RU" sz="2800" dirty="0" smtClean="0"/>
              <a:t>: </a:t>
            </a:r>
            <a:r>
              <a:rPr lang="ru-RU" sz="2800" dirty="0" err="1" smtClean="0"/>
              <a:t>Нижне-Тагильский</a:t>
            </a:r>
            <a:r>
              <a:rPr lang="ru-RU" sz="2800" dirty="0" smtClean="0"/>
              <a:t>, Магнитогорский. </a:t>
            </a:r>
            <a:r>
              <a:rPr lang="ru-RU" sz="2800" dirty="0" err="1" smtClean="0"/>
              <a:t>Новотроицкий</a:t>
            </a:r>
            <a:endParaRPr lang="ru-RU" sz="2800" dirty="0" smtClean="0"/>
          </a:p>
          <a:p>
            <a:pPr marL="514350" indent="-514350">
              <a:buNone/>
            </a:pPr>
            <a:r>
              <a:rPr lang="ru-RU" sz="2800" i="1" dirty="0" err="1" smtClean="0"/>
              <a:t>Передельная</a:t>
            </a:r>
            <a:r>
              <a:rPr lang="ru-RU" sz="2800" i="1" dirty="0" smtClean="0"/>
              <a:t> металлургия</a:t>
            </a:r>
            <a:r>
              <a:rPr lang="ru-RU" sz="2800" dirty="0" smtClean="0"/>
              <a:t>: Екатеринбург, Челябинск, Златоуст.</a:t>
            </a:r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Промышленность.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2</a:t>
            </a:r>
            <a:r>
              <a:rPr lang="ru-RU" b="1" dirty="0" smtClean="0"/>
              <a:t>. Цветная металлургия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sz="2400" i="1" dirty="0" smtClean="0"/>
              <a:t>Медная промышленность</a:t>
            </a:r>
            <a:r>
              <a:rPr lang="ru-RU" sz="2400" dirty="0" smtClean="0"/>
              <a:t>: Красноуральск, Ревда, Кировоград, Карабаш, Кыштым.</a:t>
            </a:r>
          </a:p>
          <a:p>
            <a:pPr>
              <a:buNone/>
            </a:pPr>
            <a:r>
              <a:rPr lang="ru-RU" sz="2400" i="1" dirty="0" smtClean="0"/>
              <a:t>Никелевая:</a:t>
            </a:r>
            <a:r>
              <a:rPr lang="ru-RU" sz="2400" dirty="0" smtClean="0"/>
              <a:t> Орск, Реж.</a:t>
            </a:r>
          </a:p>
          <a:p>
            <a:pPr>
              <a:buNone/>
            </a:pPr>
            <a:r>
              <a:rPr lang="ru-RU" sz="2400" i="1" dirty="0" err="1" smtClean="0"/>
              <a:t>Алюминевая</a:t>
            </a:r>
            <a:r>
              <a:rPr lang="ru-RU" sz="2400" dirty="0" smtClean="0"/>
              <a:t>: Краснотурьинск, Каменск-Уральский.</a:t>
            </a:r>
          </a:p>
          <a:p>
            <a:pPr>
              <a:buNone/>
            </a:pPr>
            <a:r>
              <a:rPr lang="ru-RU" sz="2400" i="1" dirty="0" smtClean="0"/>
              <a:t>Цинковая:</a:t>
            </a:r>
            <a:r>
              <a:rPr lang="ru-RU" sz="2400" dirty="0" smtClean="0"/>
              <a:t> Челябинск.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Промышленность.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3</a:t>
            </a:r>
            <a:r>
              <a:rPr lang="ru-RU" dirty="0" smtClean="0"/>
              <a:t>. </a:t>
            </a:r>
            <a:r>
              <a:rPr lang="ru-RU" b="1" dirty="0" smtClean="0"/>
              <a:t>Электроэнергетика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b="1" dirty="0" smtClean="0"/>
              <a:t>ТЭС</a:t>
            </a:r>
            <a:r>
              <a:rPr lang="ru-RU" dirty="0" smtClean="0"/>
              <a:t>: Рефтинская, Ириклинская,Троицкая.</a:t>
            </a:r>
          </a:p>
          <a:p>
            <a:pPr>
              <a:buNone/>
            </a:pPr>
            <a:r>
              <a:rPr lang="ru-RU" b="1" dirty="0" smtClean="0"/>
              <a:t>ГЭС</a:t>
            </a:r>
            <a:r>
              <a:rPr lang="ru-RU" dirty="0" smtClean="0"/>
              <a:t>: Камская, Воткинская.</a:t>
            </a:r>
          </a:p>
          <a:p>
            <a:pPr>
              <a:buNone/>
            </a:pPr>
            <a:r>
              <a:rPr lang="ru-RU" b="1" dirty="0" smtClean="0"/>
              <a:t>АЭС</a:t>
            </a:r>
            <a:r>
              <a:rPr lang="ru-RU" dirty="0" smtClean="0"/>
              <a:t>: Белоярская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Промышленность.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b="1" dirty="0" smtClean="0"/>
              <a:t>4.Нефте – и газоперерабатывающие заводы</a:t>
            </a:r>
          </a:p>
          <a:p>
            <a:pPr>
              <a:buNone/>
            </a:pPr>
            <a:r>
              <a:rPr lang="ru-RU" sz="2400" b="1" dirty="0" smtClean="0"/>
              <a:t>НПЗ – </a:t>
            </a:r>
            <a:r>
              <a:rPr lang="ru-RU" sz="2400" dirty="0" smtClean="0"/>
              <a:t>Уфа, Ишимбай, Орск, Пермь</a:t>
            </a:r>
          </a:p>
          <a:p>
            <a:pPr>
              <a:buNone/>
            </a:pPr>
            <a:r>
              <a:rPr lang="ru-RU" sz="2400" b="1" dirty="0" smtClean="0"/>
              <a:t>ГПЗ</a:t>
            </a:r>
            <a:r>
              <a:rPr lang="ru-RU" sz="2400" dirty="0" smtClean="0"/>
              <a:t> </a:t>
            </a:r>
            <a:r>
              <a:rPr lang="ru-RU" sz="2400" b="1" dirty="0" smtClean="0"/>
              <a:t>– </a:t>
            </a:r>
            <a:r>
              <a:rPr lang="ru-RU" sz="2400" dirty="0" smtClean="0"/>
              <a:t>Туймазы, </a:t>
            </a:r>
            <a:r>
              <a:rPr lang="ru-RU" sz="2400" dirty="0" err="1" smtClean="0"/>
              <a:t>Шкапово</a:t>
            </a:r>
            <a:r>
              <a:rPr lang="ru-RU" sz="2400" dirty="0" smtClean="0"/>
              <a:t>, Оренбург.</a:t>
            </a:r>
          </a:p>
          <a:p>
            <a:pPr>
              <a:buNone/>
            </a:pPr>
            <a:r>
              <a:rPr lang="ru-RU" sz="2400" b="1" dirty="0" smtClean="0"/>
              <a:t>5. Химическая</a:t>
            </a:r>
          </a:p>
          <a:p>
            <a:pPr>
              <a:buNone/>
            </a:pPr>
            <a:r>
              <a:rPr lang="ru-RU" sz="2400" i="1" u="sng" dirty="0" smtClean="0"/>
              <a:t>Производство удобрений</a:t>
            </a:r>
            <a:r>
              <a:rPr lang="ru-RU" sz="2400" dirty="0" smtClean="0"/>
              <a:t>: калийные (Соликамск, Березняки),азотные (Березняки), фосфатные (Пермь)</a:t>
            </a:r>
          </a:p>
          <a:p>
            <a:pPr>
              <a:buNone/>
            </a:pPr>
            <a:r>
              <a:rPr lang="ru-RU" sz="2400" i="1" u="sng" dirty="0" smtClean="0"/>
              <a:t>Коксохимия</a:t>
            </a:r>
            <a:r>
              <a:rPr lang="ru-RU" sz="2400" dirty="0" smtClean="0"/>
              <a:t>: Березняки</a:t>
            </a:r>
          </a:p>
          <a:p>
            <a:pPr>
              <a:buNone/>
            </a:pPr>
            <a:r>
              <a:rPr lang="ru-RU" sz="2400" i="1" u="sng" dirty="0" smtClean="0"/>
              <a:t>Содовая промышленность</a:t>
            </a:r>
            <a:r>
              <a:rPr lang="ru-RU" sz="2400" dirty="0" smtClean="0"/>
              <a:t>: Березняки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Промышленность.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b="1" dirty="0" smtClean="0"/>
              <a:t>6</a:t>
            </a:r>
            <a:r>
              <a:rPr lang="ru-RU" sz="2000" b="1" dirty="0" smtClean="0"/>
              <a:t>. Машиностроение.</a:t>
            </a:r>
          </a:p>
          <a:p>
            <a:pPr>
              <a:buNone/>
            </a:pPr>
            <a:r>
              <a:rPr lang="ru-RU" sz="2000" i="1" dirty="0" smtClean="0"/>
              <a:t>Тяжелое</a:t>
            </a:r>
            <a:r>
              <a:rPr lang="ru-RU" sz="2000" dirty="0" smtClean="0"/>
              <a:t>: Екатеринбург (</a:t>
            </a:r>
            <a:r>
              <a:rPr lang="ru-RU" sz="2000" dirty="0" err="1" smtClean="0"/>
              <a:t>Уралмаш</a:t>
            </a:r>
            <a:r>
              <a:rPr lang="ru-RU" sz="2000" dirty="0" smtClean="0"/>
              <a:t>),Орск(</a:t>
            </a:r>
            <a:r>
              <a:rPr lang="ru-RU" sz="2000" dirty="0" err="1" smtClean="0"/>
              <a:t>Южуралмаш</a:t>
            </a:r>
            <a:r>
              <a:rPr lang="ru-RU" sz="2000" dirty="0" smtClean="0"/>
              <a:t>);</a:t>
            </a:r>
          </a:p>
          <a:p>
            <a:pPr>
              <a:buNone/>
            </a:pPr>
            <a:r>
              <a:rPr lang="ru-RU" sz="2000" i="1" dirty="0" smtClean="0"/>
              <a:t>Транспортное</a:t>
            </a:r>
            <a:r>
              <a:rPr lang="ru-RU" sz="2000" dirty="0" smtClean="0"/>
              <a:t>: Нижний Тагил (вагоны),</a:t>
            </a:r>
          </a:p>
          <a:p>
            <a:pPr>
              <a:buNone/>
            </a:pPr>
            <a:r>
              <a:rPr lang="ru-RU" sz="2000" dirty="0" smtClean="0"/>
              <a:t> Ижевск (автомобили),Миасс(грузовые автомобили),</a:t>
            </a:r>
          </a:p>
          <a:p>
            <a:pPr>
              <a:buNone/>
            </a:pPr>
            <a:r>
              <a:rPr lang="ru-RU" sz="2000" dirty="0" smtClean="0"/>
              <a:t> Курган (автобусы).</a:t>
            </a:r>
          </a:p>
          <a:p>
            <a:pPr>
              <a:buNone/>
            </a:pPr>
            <a:r>
              <a:rPr lang="ru-RU" sz="2000" i="1" dirty="0" smtClean="0"/>
              <a:t>Сельскохозяйственное: </a:t>
            </a:r>
            <a:r>
              <a:rPr lang="ru-RU" sz="2000" dirty="0" smtClean="0"/>
              <a:t>Челябинский тракторный завод, Пермский завод животноводческой техники.</a:t>
            </a:r>
          </a:p>
          <a:p>
            <a:pPr>
              <a:buNone/>
            </a:pPr>
            <a:r>
              <a:rPr lang="ru-RU" sz="2000" b="1" dirty="0" smtClean="0"/>
              <a:t>7. Лесная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ru-RU" sz="2000" i="1" dirty="0" smtClean="0"/>
              <a:t>Целлюлозно-бумажная промышленность</a:t>
            </a:r>
            <a:r>
              <a:rPr lang="ru-RU" sz="2000" dirty="0" smtClean="0"/>
              <a:t>: Пермь, Соликамск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Сельское хозяйство.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ru-RU" sz="2400" dirty="0" smtClean="0"/>
              <a:t>1</a:t>
            </a:r>
            <a:r>
              <a:rPr lang="ru-RU" sz="2000" dirty="0" smtClean="0"/>
              <a:t>. </a:t>
            </a:r>
            <a:r>
              <a:rPr lang="ru-RU" sz="2000" b="1" dirty="0" smtClean="0"/>
              <a:t>Земледелие </a:t>
            </a:r>
          </a:p>
          <a:p>
            <a:pPr marL="514350" indent="-514350">
              <a:buNone/>
            </a:pPr>
            <a:r>
              <a:rPr lang="ru-RU" sz="2000" i="1" dirty="0" smtClean="0"/>
              <a:t>Зерновое хозяйство</a:t>
            </a:r>
            <a:r>
              <a:rPr lang="ru-RU" sz="2000" dirty="0" smtClean="0"/>
              <a:t>: яровая пшеница, просо;</a:t>
            </a:r>
          </a:p>
          <a:p>
            <a:pPr marL="514350" indent="-514350">
              <a:buNone/>
            </a:pPr>
            <a:r>
              <a:rPr lang="ru-RU" sz="2000" i="1" dirty="0" smtClean="0"/>
              <a:t>Технические культуры</a:t>
            </a:r>
            <a:r>
              <a:rPr lang="ru-RU" sz="2000" dirty="0" smtClean="0"/>
              <a:t>: подсолнечник, сахарная свекла, лен.</a:t>
            </a:r>
          </a:p>
          <a:p>
            <a:pPr marL="514350" indent="-514350">
              <a:buNone/>
            </a:pPr>
            <a:r>
              <a:rPr lang="ru-RU" sz="2000" dirty="0" smtClean="0"/>
              <a:t>2. </a:t>
            </a:r>
            <a:r>
              <a:rPr lang="ru-RU" sz="2000" b="1" dirty="0" smtClean="0"/>
              <a:t>Животноводство</a:t>
            </a:r>
          </a:p>
          <a:p>
            <a:pPr marL="514350" indent="-514350">
              <a:buNone/>
            </a:pPr>
            <a:r>
              <a:rPr lang="ru-RU" sz="2000" i="1" dirty="0" smtClean="0"/>
              <a:t>Молочное животноводство и свиноводство </a:t>
            </a:r>
            <a:r>
              <a:rPr lang="ru-RU" sz="2000" dirty="0" smtClean="0"/>
              <a:t>- север УЭР</a:t>
            </a:r>
          </a:p>
          <a:p>
            <a:pPr marL="514350" indent="-514350">
              <a:buNone/>
            </a:pPr>
            <a:r>
              <a:rPr lang="ru-RU" sz="2000" i="1" dirty="0" smtClean="0"/>
              <a:t>Мясное животноводство, овцеводство, коневодство </a:t>
            </a:r>
            <a:r>
              <a:rPr lang="ru-RU" sz="2000" dirty="0" smtClean="0"/>
              <a:t>– юг УЭР</a:t>
            </a:r>
          </a:p>
          <a:p>
            <a:pPr marL="514350" indent="-514350">
              <a:buNone/>
            </a:pPr>
            <a:r>
              <a:rPr lang="ru-RU" sz="2000" i="1" dirty="0" smtClean="0"/>
              <a:t>Пчеловодство</a:t>
            </a:r>
            <a:r>
              <a:rPr lang="ru-RU" sz="2000" dirty="0" smtClean="0"/>
              <a:t> – Башкирия</a:t>
            </a:r>
          </a:p>
          <a:p>
            <a:pPr marL="514350" indent="-514350">
              <a:buNone/>
            </a:pPr>
            <a:r>
              <a:rPr lang="ru-RU" sz="2000" i="1" dirty="0" smtClean="0"/>
              <a:t>Козоводство</a:t>
            </a:r>
            <a:r>
              <a:rPr lang="ru-RU" sz="2000" dirty="0" smtClean="0"/>
              <a:t> – Оренбургская обл.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Закрепление изученного.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/>
              <a:t>1.</a:t>
            </a:r>
            <a:r>
              <a:rPr lang="ru-RU" dirty="0" smtClean="0"/>
              <a:t> </a:t>
            </a:r>
            <a:r>
              <a:rPr lang="ru-RU" sz="2000" dirty="0" smtClean="0"/>
              <a:t>Какие территории входят в состав Уральского экономического района?</a:t>
            </a:r>
          </a:p>
          <a:p>
            <a:pPr>
              <a:buNone/>
            </a:pPr>
            <a:r>
              <a:rPr lang="ru-RU" sz="2000" dirty="0" smtClean="0"/>
              <a:t>2. Удобно ли ЭГП Урала? </a:t>
            </a:r>
          </a:p>
          <a:p>
            <a:pPr>
              <a:buNone/>
            </a:pPr>
            <a:r>
              <a:rPr lang="ru-RU" sz="2000" dirty="0" smtClean="0"/>
              <a:t>3. Какими природными ресурсами богат Урал? Какие ресурсы явились базой для развития промышленности на Урале? Каких ресурсов нет или недостаточно?</a:t>
            </a:r>
          </a:p>
          <a:p>
            <a:pPr>
              <a:buNone/>
            </a:pPr>
            <a:r>
              <a:rPr lang="ru-RU" sz="2000" dirty="0" smtClean="0"/>
              <a:t>4. Какие этапы развития промышленности Урала вы выделили?</a:t>
            </a:r>
          </a:p>
          <a:p>
            <a:pPr>
              <a:buNone/>
            </a:pPr>
            <a:r>
              <a:rPr lang="ru-RU" sz="2000" dirty="0" smtClean="0"/>
              <a:t>5. Назовите отрасли специализации Уральского экономического района.</a:t>
            </a:r>
          </a:p>
          <a:p>
            <a:pPr>
              <a:buNone/>
            </a:pPr>
            <a:r>
              <a:rPr lang="ru-RU" sz="2000" dirty="0" smtClean="0"/>
              <a:t>6. Каково значение Уральского района в хозяйстве страны.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  Цели и задачи урока.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 </a:t>
            </a:r>
            <a:r>
              <a:rPr lang="ru-RU" sz="1800" i="1" dirty="0" smtClean="0"/>
              <a:t>Обучающие:</a:t>
            </a:r>
          </a:p>
          <a:p>
            <a:pPr>
              <a:buNone/>
            </a:pPr>
            <a:r>
              <a:rPr lang="ru-RU" sz="1800" dirty="0" smtClean="0"/>
              <a:t>          1.Изучение особенностей Уральского экономического района.</a:t>
            </a:r>
          </a:p>
          <a:p>
            <a:pPr>
              <a:buNone/>
            </a:pPr>
            <a:r>
              <a:rPr lang="ru-RU" sz="1800" dirty="0" smtClean="0"/>
              <a:t>          2.Продолжить формировать географические умения и навыки при работе с картами</a:t>
            </a:r>
          </a:p>
          <a:p>
            <a:pPr algn="ctr">
              <a:buNone/>
            </a:pPr>
            <a:r>
              <a:rPr lang="ru-RU" sz="1800" i="1" dirty="0" smtClean="0"/>
              <a:t>Развивающие</a:t>
            </a:r>
            <a:r>
              <a:rPr lang="ru-RU" sz="1800" dirty="0" smtClean="0"/>
              <a:t>:</a:t>
            </a:r>
          </a:p>
          <a:p>
            <a:pPr>
              <a:buNone/>
            </a:pPr>
            <a:r>
              <a:rPr lang="ru-RU" sz="1800" dirty="0" smtClean="0"/>
              <a:t>    Развивать познавательный интерес и географическое мышление учащихся.</a:t>
            </a:r>
          </a:p>
          <a:p>
            <a:pPr algn="ctr">
              <a:buNone/>
            </a:pPr>
            <a:r>
              <a:rPr lang="ru-RU" sz="1800" dirty="0" smtClean="0"/>
              <a:t> </a:t>
            </a:r>
            <a:r>
              <a:rPr lang="ru-RU" sz="1800" i="1" dirty="0" smtClean="0"/>
              <a:t>Воспитательные</a:t>
            </a:r>
            <a:r>
              <a:rPr lang="ru-RU" sz="1800" dirty="0" smtClean="0"/>
              <a:t>:</a:t>
            </a:r>
          </a:p>
          <a:p>
            <a:pPr lvl="0">
              <a:buNone/>
            </a:pPr>
            <a:r>
              <a:rPr lang="ru-RU" sz="1800" dirty="0" smtClean="0"/>
              <a:t>   Воспитывать у учащихся географическую культуру и эстетическое восприятие.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задание. </a:t>
            </a:r>
            <a:endParaRPr lang="ru-RU" dirty="0"/>
          </a:p>
        </p:txBody>
      </p:sp>
      <p:pic>
        <p:nvPicPr>
          <p:cNvPr id="2050" name="Picture 2" descr="C:\Users\Александр\Pictures\Fot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7" y="1158597"/>
            <a:ext cx="3095625" cy="3095625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616066" y="2038120"/>
            <a:ext cx="15203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§ 42</a:t>
            </a:r>
            <a:endParaRPr lang="ru-RU" sz="3200" dirty="0"/>
          </a:p>
        </p:txBody>
      </p:sp>
      <p:pic>
        <p:nvPicPr>
          <p:cNvPr id="12" name="Содержимое 3" descr="994261-7ff8985b31fe693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310961" y="3386525"/>
            <a:ext cx="3987302" cy="3288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Источники информации.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Е.М. </a:t>
            </a:r>
            <a:r>
              <a:rPr lang="ru-RU" dirty="0" err="1" smtClean="0"/>
              <a:t>Курашева</a:t>
            </a:r>
            <a:r>
              <a:rPr lang="ru-RU" dirty="0" smtClean="0"/>
              <a:t>. География России в схемах и таблицах., «Экзамен» 2011г.</a:t>
            </a:r>
          </a:p>
          <a:p>
            <a:pPr marL="514350" indent="-514350">
              <a:buAutoNum type="arabicPeriod"/>
            </a:pPr>
            <a:r>
              <a:rPr lang="ru-RU" dirty="0" smtClean="0"/>
              <a:t>Э.В. Ким. География России 9 класс. Рабочая тетрадь., «Дрофа» 2011г.</a:t>
            </a:r>
          </a:p>
          <a:p>
            <a:pPr marL="514350" indent="-514350">
              <a:buAutoNum type="arabicPeriod"/>
            </a:pPr>
            <a:r>
              <a:rPr lang="ru-RU" dirty="0" smtClean="0"/>
              <a:t>Иллюстрации- источник Интернет.</a:t>
            </a:r>
          </a:p>
          <a:p>
            <a:pPr marL="514350" indent="-514350">
              <a:buAutoNum type="arabicPeriod"/>
            </a:pPr>
            <a:r>
              <a:rPr lang="en-US" dirty="0" smtClean="0"/>
              <a:t>http://</a:t>
            </a:r>
            <a:r>
              <a:rPr lang="en-US" smtClean="0"/>
              <a:t>ru.wikipedia.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План урока.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sz="2400" dirty="0" smtClean="0"/>
              <a:t>Состав Уральского экономического района.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Границы и ЭГП района.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Природные ресурсы.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Население. 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Этапы развития хозяйства.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Промышленная специализация.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Промышленность. 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Сельское хозяйство.</a:t>
            </a:r>
          </a:p>
          <a:p>
            <a:pPr marL="514350" indent="-514350"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u="sng" dirty="0" smtClean="0"/>
              <a:t>Состав УЭР: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000" dirty="0" smtClean="0"/>
              <a:t>7 субъектов Федерации (2 республики, 1 край, 4 области)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94342" y="1421173"/>
          <a:ext cx="7388644" cy="41423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06477"/>
                <a:gridCol w="1927952"/>
                <a:gridCol w="1266940"/>
                <a:gridCol w="1487275"/>
              </a:tblGrid>
              <a:tr h="918370">
                <a:tc>
                  <a:txBody>
                    <a:bodyPr/>
                    <a:lstStyle/>
                    <a:p>
                      <a:r>
                        <a:rPr lang="ru-RU" dirty="0" smtClean="0"/>
                        <a:t>Субъект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Центр</a:t>
                      </a:r>
                    </a:p>
                    <a:p>
                      <a:r>
                        <a:rPr lang="ru-RU" dirty="0" smtClean="0"/>
                        <a:t>субъекта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Площадь,</a:t>
                      </a:r>
                    </a:p>
                    <a:p>
                      <a:r>
                        <a:rPr lang="ru-RU" dirty="0" smtClean="0"/>
                        <a:t>Кв.км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Население ,</a:t>
                      </a:r>
                    </a:p>
                    <a:p>
                      <a:r>
                        <a:rPr lang="ru-RU" dirty="0" smtClean="0"/>
                        <a:t>Тыс. чел (2002г)</a:t>
                      </a:r>
                      <a:endParaRPr lang="ru-RU" dirty="0"/>
                    </a:p>
                  </a:txBody>
                  <a:tcPr/>
                </a:tc>
              </a:tr>
              <a:tr h="460568">
                <a:tc>
                  <a:txBody>
                    <a:bodyPr/>
                    <a:lstStyle/>
                    <a:p>
                      <a:r>
                        <a:rPr lang="ru-RU" dirty="0" smtClean="0"/>
                        <a:t>Республика Башкирия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Уфа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143 600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4104,3</a:t>
                      </a:r>
                      <a:endParaRPr lang="ru-RU" dirty="0"/>
                    </a:p>
                  </a:txBody>
                  <a:tcPr/>
                </a:tc>
              </a:tr>
              <a:tr h="460568">
                <a:tc>
                  <a:txBody>
                    <a:bodyPr/>
                    <a:lstStyle/>
                    <a:p>
                      <a:r>
                        <a:rPr lang="ru-RU" dirty="0" smtClean="0"/>
                        <a:t>Республика  Удмуртия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Ижевск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42 100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1570,3</a:t>
                      </a:r>
                      <a:endParaRPr lang="ru-RU" dirty="0"/>
                    </a:p>
                  </a:txBody>
                  <a:tcPr/>
                </a:tc>
              </a:tr>
              <a:tr h="460568">
                <a:tc>
                  <a:txBody>
                    <a:bodyPr/>
                    <a:lstStyle/>
                    <a:p>
                      <a:r>
                        <a:rPr lang="ru-RU" dirty="0" smtClean="0"/>
                        <a:t>Свердловская область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u="sng" dirty="0" smtClean="0"/>
                        <a:t>Екатеринбург </a:t>
                      </a:r>
                      <a:endParaRPr lang="ru-RU" b="1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194 800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4486,2</a:t>
                      </a:r>
                      <a:endParaRPr lang="ru-RU" b="1" dirty="0"/>
                    </a:p>
                  </a:txBody>
                  <a:tcPr/>
                </a:tc>
              </a:tr>
              <a:tr h="460568">
                <a:tc>
                  <a:txBody>
                    <a:bodyPr/>
                    <a:lstStyle/>
                    <a:p>
                      <a:r>
                        <a:rPr lang="ru-RU" dirty="0" smtClean="0"/>
                        <a:t>Челябинская область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Челябинск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87 900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3603,3</a:t>
                      </a:r>
                      <a:endParaRPr lang="ru-RU" dirty="0"/>
                    </a:p>
                  </a:txBody>
                  <a:tcPr/>
                </a:tc>
              </a:tr>
              <a:tr h="460568">
                <a:tc>
                  <a:txBody>
                    <a:bodyPr/>
                    <a:lstStyle/>
                    <a:p>
                      <a:r>
                        <a:rPr lang="ru-RU" dirty="0" smtClean="0"/>
                        <a:t>Курганская область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Курган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71 000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1019,5</a:t>
                      </a:r>
                      <a:endParaRPr lang="ru-RU" dirty="0"/>
                    </a:p>
                  </a:txBody>
                  <a:tcPr/>
                </a:tc>
              </a:tr>
              <a:tr h="460568">
                <a:tc>
                  <a:txBody>
                    <a:bodyPr/>
                    <a:lstStyle/>
                    <a:p>
                      <a:r>
                        <a:rPr lang="ru-RU" dirty="0" smtClean="0"/>
                        <a:t>Пермский край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Пермь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160 600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2819,4</a:t>
                      </a:r>
                      <a:endParaRPr lang="ru-RU" dirty="0"/>
                    </a:p>
                  </a:txBody>
                  <a:tcPr/>
                </a:tc>
              </a:tr>
              <a:tr h="460568">
                <a:tc>
                  <a:txBody>
                    <a:bodyPr/>
                    <a:lstStyle/>
                    <a:p>
                      <a:r>
                        <a:rPr lang="ru-RU" dirty="0" smtClean="0"/>
                        <a:t>Оренбургская область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Оренбург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124 000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2179,6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Границы УЭР </a:t>
            </a:r>
            <a:endParaRPr lang="ru-RU" dirty="0"/>
          </a:p>
        </p:txBody>
      </p:sp>
      <p:pic>
        <p:nvPicPr>
          <p:cNvPr id="4" name="Содержимое 3" descr="untitled.pn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5867" r="15867"/>
          <a:stretch>
            <a:fillRect/>
          </a:stretch>
        </p:blipFill>
        <p:spPr>
          <a:xfrm>
            <a:off x="1189822" y="440675"/>
            <a:ext cx="6610120" cy="42869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387687" cy="1162050"/>
          </a:xfrm>
        </p:spPr>
        <p:txBody>
          <a:bodyPr/>
          <a:lstStyle/>
          <a:p>
            <a:r>
              <a:rPr lang="ru-RU" dirty="0" smtClean="0"/>
              <a:t>Экономико-географическое положение района </a:t>
            </a:r>
            <a:endParaRPr lang="ru-RU" dirty="0"/>
          </a:p>
        </p:txBody>
      </p:sp>
      <p:pic>
        <p:nvPicPr>
          <p:cNvPr id="6" name="Содержимое 5" descr="_osobenno_bolshoe_znachenie_metallurgicheskaj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06888" y="1062209"/>
            <a:ext cx="4379912" cy="4274794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806328" cy="4691063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ru-RU" dirty="0" smtClean="0"/>
              <a:t>Находится на стыке европейской и азиатской частей России.</a:t>
            </a:r>
          </a:p>
          <a:p>
            <a:pPr marL="342900" indent="-342900">
              <a:buAutoNum type="arabicPeriod"/>
            </a:pPr>
            <a:r>
              <a:rPr lang="ru-RU" dirty="0" smtClean="0"/>
              <a:t>Пересечение транспортных путей с запада России на восток.</a:t>
            </a:r>
          </a:p>
          <a:p>
            <a:pPr marL="342900" indent="-342900">
              <a:buAutoNum type="arabicPeriod"/>
            </a:pPr>
            <a:r>
              <a:rPr lang="ru-RU" dirty="0" smtClean="0"/>
              <a:t>Соседство с Казахстаном</a:t>
            </a:r>
          </a:p>
          <a:p>
            <a:pPr marL="342900" indent="-342900">
              <a:buAutoNum type="arabicPeriod"/>
            </a:pPr>
            <a:r>
              <a:rPr lang="ru-RU" dirty="0" smtClean="0"/>
              <a:t>Близость к сырьевым базам азиатской части России.</a:t>
            </a:r>
          </a:p>
          <a:p>
            <a:pPr marL="342900" indent="-342900">
              <a:buAutoNum type="arabicPeriod"/>
            </a:pPr>
            <a:r>
              <a:rPr lang="ru-RU" dirty="0" smtClean="0"/>
              <a:t>Близость к Центральной России.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/>
            <a:endParaRPr lang="ru-RU" dirty="0" smtClean="0"/>
          </a:p>
          <a:p>
            <a:pPr marL="342900" indent="-342900"/>
            <a:r>
              <a:rPr lang="ru-RU" b="1" dirty="0" smtClean="0"/>
              <a:t>Вывод </a:t>
            </a:r>
            <a:r>
              <a:rPr lang="ru-RU" dirty="0" smtClean="0"/>
              <a:t>: УЭР обладает </a:t>
            </a:r>
            <a:r>
              <a:rPr lang="ru-RU" i="1" u="sng" dirty="0" smtClean="0"/>
              <a:t>выгодным</a:t>
            </a:r>
            <a:r>
              <a:rPr lang="ru-RU" dirty="0" smtClean="0"/>
              <a:t> ЭГП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Природные ресурсы УЭР.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801688" y="1366092"/>
            <a:ext cx="8229600" cy="4760071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sz="1600" b="1" u="sng" dirty="0" smtClean="0"/>
              <a:t>Минеральные:</a:t>
            </a:r>
          </a:p>
          <a:p>
            <a:pPr marL="514350" indent="-514350">
              <a:buNone/>
            </a:pPr>
            <a:r>
              <a:rPr lang="ru-RU" sz="1600" i="1" dirty="0" smtClean="0"/>
              <a:t>Бурый уголь </a:t>
            </a:r>
            <a:r>
              <a:rPr lang="ru-RU" sz="1600" dirty="0" smtClean="0"/>
              <a:t>– Челябинский бас.: Копейск, Коркино др.</a:t>
            </a:r>
          </a:p>
          <a:p>
            <a:pPr marL="514350" indent="-514350">
              <a:buNone/>
            </a:pPr>
            <a:r>
              <a:rPr lang="ru-RU" sz="1600" i="1" dirty="0" smtClean="0"/>
              <a:t>Каменный уголь </a:t>
            </a:r>
            <a:r>
              <a:rPr lang="ru-RU" sz="1600" dirty="0" smtClean="0"/>
              <a:t>– </a:t>
            </a:r>
            <a:r>
              <a:rPr lang="ru-RU" sz="1600" dirty="0" err="1" smtClean="0"/>
              <a:t>Кизел</a:t>
            </a:r>
            <a:r>
              <a:rPr lang="ru-RU" sz="1600" dirty="0" smtClean="0"/>
              <a:t>: Пермская обл.</a:t>
            </a:r>
          </a:p>
          <a:p>
            <a:pPr marL="514350" indent="-514350">
              <a:buNone/>
            </a:pPr>
            <a:r>
              <a:rPr lang="ru-RU" sz="1600" i="1" dirty="0" smtClean="0"/>
              <a:t>Нефть</a:t>
            </a:r>
            <a:r>
              <a:rPr lang="ru-RU" sz="1600" dirty="0" smtClean="0"/>
              <a:t> – Башкирия, Удмуртия, Пермская обл.: Волго-Уральский бассейн.</a:t>
            </a:r>
          </a:p>
          <a:p>
            <a:pPr marL="514350" indent="-514350">
              <a:buNone/>
            </a:pPr>
            <a:r>
              <a:rPr lang="ru-RU" sz="1600" i="1" dirty="0" smtClean="0"/>
              <a:t>Газ </a:t>
            </a:r>
            <a:r>
              <a:rPr lang="ru-RU" sz="1600" dirty="0" smtClean="0"/>
              <a:t>– Оренбургское газоконденсатное месторождение.</a:t>
            </a:r>
          </a:p>
          <a:p>
            <a:pPr marL="514350" indent="-514350">
              <a:buNone/>
            </a:pPr>
            <a:r>
              <a:rPr lang="ru-RU" sz="1600" i="1" dirty="0" smtClean="0"/>
              <a:t>Железная руда </a:t>
            </a:r>
            <a:r>
              <a:rPr lang="ru-RU" sz="1600" dirty="0" smtClean="0"/>
              <a:t>– Свердловская обл. (Качканарское, Нижний Тагил и др.), Челябинская обл. (Магнитогорск, Златоуст)</a:t>
            </a:r>
          </a:p>
          <a:p>
            <a:pPr marL="514350" indent="-514350">
              <a:buNone/>
            </a:pPr>
            <a:r>
              <a:rPr lang="ru-RU" sz="1600" i="1" dirty="0" smtClean="0"/>
              <a:t>Медные руды </a:t>
            </a:r>
            <a:r>
              <a:rPr lang="ru-RU" sz="1600" dirty="0" smtClean="0"/>
              <a:t>- Свердловская обл. (Красноуральск, Ревда), Челябинская обл. (Карабаш)</a:t>
            </a:r>
          </a:p>
          <a:p>
            <a:pPr marL="514350" indent="-514350">
              <a:buNone/>
            </a:pPr>
            <a:r>
              <a:rPr lang="ru-RU" sz="1600" i="1" dirty="0" smtClean="0"/>
              <a:t>Никелевые руды </a:t>
            </a:r>
            <a:r>
              <a:rPr lang="ru-RU" sz="1600" dirty="0" smtClean="0"/>
              <a:t>– Серов, Реж.</a:t>
            </a:r>
          </a:p>
          <a:p>
            <a:pPr marL="514350" indent="-514350">
              <a:buNone/>
            </a:pPr>
            <a:r>
              <a:rPr lang="ru-RU" sz="1600" i="1" dirty="0" smtClean="0"/>
              <a:t>Алюминиевые руды </a:t>
            </a:r>
            <a:r>
              <a:rPr lang="ru-RU" sz="1600" dirty="0" smtClean="0"/>
              <a:t>– Североуральск</a:t>
            </a:r>
          </a:p>
          <a:p>
            <a:pPr marL="514350" indent="-514350">
              <a:buNone/>
            </a:pPr>
            <a:r>
              <a:rPr lang="ru-RU" sz="1600" i="1" dirty="0" smtClean="0"/>
              <a:t>Золото</a:t>
            </a:r>
            <a:r>
              <a:rPr lang="ru-RU" sz="1600" dirty="0" smtClean="0"/>
              <a:t> – </a:t>
            </a:r>
            <a:r>
              <a:rPr lang="ru-RU" sz="1600" dirty="0" err="1" smtClean="0"/>
              <a:t>Березовское</a:t>
            </a:r>
            <a:r>
              <a:rPr lang="ru-RU" sz="1600" dirty="0" smtClean="0"/>
              <a:t>, </a:t>
            </a:r>
            <a:r>
              <a:rPr lang="ru-RU" sz="1600" dirty="0" err="1" smtClean="0"/>
              <a:t>Кочкарское</a:t>
            </a:r>
            <a:endParaRPr lang="ru-RU" sz="1600" dirty="0" smtClean="0"/>
          </a:p>
          <a:p>
            <a:pPr marL="514350" indent="-514350">
              <a:buNone/>
            </a:pPr>
            <a:r>
              <a:rPr lang="ru-RU" sz="1600" i="1" dirty="0" smtClean="0"/>
              <a:t>Калийные соли </a:t>
            </a:r>
            <a:r>
              <a:rPr lang="ru-RU" sz="1600" dirty="0" smtClean="0"/>
              <a:t>– Верхнекамское</a:t>
            </a:r>
          </a:p>
          <a:p>
            <a:pPr marL="514350" indent="-514350">
              <a:buNone/>
            </a:pPr>
            <a:r>
              <a:rPr lang="ru-RU" sz="1600" i="1" dirty="0" smtClean="0"/>
              <a:t>Сера</a:t>
            </a:r>
            <a:r>
              <a:rPr lang="ru-RU" sz="1600" dirty="0" smtClean="0"/>
              <a:t> – </a:t>
            </a:r>
            <a:r>
              <a:rPr lang="ru-RU" sz="1600" dirty="0" err="1" smtClean="0"/>
              <a:t>Ориенбург</a:t>
            </a:r>
            <a:endParaRPr lang="ru-RU" sz="1600" dirty="0" smtClean="0"/>
          </a:p>
          <a:p>
            <a:pPr marL="514350" indent="-514350">
              <a:buNone/>
            </a:pPr>
            <a:r>
              <a:rPr lang="ru-RU" sz="1600" i="1" dirty="0" smtClean="0"/>
              <a:t>Драгоценные и полудрагоценные камни</a:t>
            </a:r>
          </a:p>
          <a:p>
            <a:pPr marL="514350" indent="-514350">
              <a:buNone/>
            </a:pPr>
            <a:r>
              <a:rPr lang="ru-RU" sz="1600" i="1" dirty="0" smtClean="0"/>
              <a:t>Стройматериалы</a:t>
            </a:r>
            <a:r>
              <a:rPr lang="ru-RU" sz="1600" dirty="0" smtClean="0"/>
              <a:t>: глина, песок, мрамор, гранит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Природные ресурсы УЭР.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/>
              <a:t>2</a:t>
            </a:r>
            <a:r>
              <a:rPr lang="ru-RU" sz="2000" b="1" u="sng" dirty="0" smtClean="0"/>
              <a:t>. Лесные </a:t>
            </a:r>
            <a:r>
              <a:rPr lang="ru-RU" sz="2000" dirty="0" smtClean="0"/>
              <a:t>– (40% территории района) Башкирия, Удмуртия, Пермский край, Свердловская обл.</a:t>
            </a:r>
          </a:p>
          <a:p>
            <a:pPr>
              <a:buNone/>
            </a:pPr>
            <a:r>
              <a:rPr lang="ru-RU" sz="2000" dirty="0" smtClean="0"/>
              <a:t>3. </a:t>
            </a:r>
            <a:r>
              <a:rPr lang="ru-RU" sz="2000" b="1" u="sng" dirty="0" err="1" smtClean="0"/>
              <a:t>Почвенно</a:t>
            </a:r>
            <a:r>
              <a:rPr lang="ru-RU" sz="2000" b="1" u="sng" dirty="0" smtClean="0"/>
              <a:t>- земельные </a:t>
            </a:r>
            <a:r>
              <a:rPr lang="ru-RU" sz="2000" b="1" dirty="0" smtClean="0"/>
              <a:t>-  </a:t>
            </a:r>
            <a:r>
              <a:rPr lang="ru-RU" sz="2000" dirty="0" smtClean="0"/>
              <a:t>плодородные почвы (черноземы) –  на юге УЭР.</a:t>
            </a:r>
          </a:p>
          <a:p>
            <a:pPr>
              <a:buNone/>
            </a:pPr>
            <a:r>
              <a:rPr lang="ru-RU" sz="2000" dirty="0" smtClean="0"/>
              <a:t>4.</a:t>
            </a:r>
            <a:r>
              <a:rPr lang="ru-RU" sz="2000" u="sng" dirty="0" smtClean="0"/>
              <a:t> </a:t>
            </a:r>
            <a:r>
              <a:rPr lang="ru-RU" sz="2000" b="1" u="sng" dirty="0" smtClean="0"/>
              <a:t>Агроклиматические</a:t>
            </a:r>
            <a:r>
              <a:rPr lang="ru-RU" sz="2000" u="sng" dirty="0" smtClean="0"/>
              <a:t> </a:t>
            </a:r>
            <a:r>
              <a:rPr lang="ru-RU" sz="2000" dirty="0" smtClean="0"/>
              <a:t>– преобладает умеренный агроклиматический пояс, холодно-умеренный и умеренный </a:t>
            </a:r>
            <a:r>
              <a:rPr lang="ru-RU" sz="2000" dirty="0" err="1" smtClean="0"/>
              <a:t>подпояса</a:t>
            </a:r>
            <a:r>
              <a:rPr lang="ru-RU" sz="2000" dirty="0" smtClean="0"/>
              <a:t>. Сумма температур воздуха выше 10° С составляет 1000-2200° на севере, 2000-4000°, коэффициент увлажнения равен или больше 1 (на севере), меньше 1 (на юге)</a:t>
            </a:r>
          </a:p>
          <a:p>
            <a:pPr>
              <a:buNone/>
            </a:pPr>
            <a:r>
              <a:rPr lang="ru-RU" sz="2000" dirty="0" smtClean="0"/>
              <a:t>5.  </a:t>
            </a:r>
            <a:r>
              <a:rPr lang="ru-RU" sz="2000" b="1" u="sng" dirty="0" smtClean="0"/>
              <a:t>Водные </a:t>
            </a:r>
            <a:r>
              <a:rPr lang="ru-RU" sz="2000" dirty="0" smtClean="0"/>
              <a:t>– среднего уровня. На водоразделе расположены верховья многих рек, но в результате высокого водопотребления район испытывает дефицит воды.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Население.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b="1" dirty="0" smtClean="0"/>
              <a:t>Население:</a:t>
            </a:r>
            <a:r>
              <a:rPr lang="ru-RU" sz="2400" dirty="0" smtClean="0"/>
              <a:t> 19 457 235 чел. (</a:t>
            </a:r>
            <a:r>
              <a:rPr lang="ru-RU" sz="2400" b="1" dirty="0" smtClean="0">
                <a:hlinkClick r:id="rId2" action="ppaction://hlinkfile" tooltip="2011"/>
              </a:rPr>
              <a:t>2011</a:t>
            </a:r>
            <a:r>
              <a:rPr lang="ru-RU" sz="2400" dirty="0" smtClean="0"/>
              <a:t>) (городское — 13 756 млн. чел., сельское — 5 701 млн. чел.) Естественный прирост - 3 %</a:t>
            </a:r>
            <a:r>
              <a:rPr lang="ru-RU" sz="1400" b="1" dirty="0" smtClean="0"/>
              <a:t>0</a:t>
            </a:r>
          </a:p>
          <a:p>
            <a:pPr>
              <a:buNone/>
            </a:pPr>
            <a:r>
              <a:rPr lang="ru-RU" sz="2400" b="1" dirty="0" smtClean="0"/>
              <a:t>Этнический состав населения</a:t>
            </a:r>
            <a:r>
              <a:rPr lang="ru-RU" sz="2400" dirty="0" smtClean="0"/>
              <a:t> представлен тремя языковыми семьями: </a:t>
            </a:r>
            <a:r>
              <a:rPr lang="ru-RU" sz="2400" i="1" dirty="0" smtClean="0"/>
              <a:t>индоевропейской</a:t>
            </a:r>
            <a:r>
              <a:rPr lang="ru-RU" sz="2400" dirty="0" smtClean="0"/>
              <a:t> – преобладают русские, </a:t>
            </a:r>
            <a:r>
              <a:rPr lang="ru-RU" sz="2400" i="1" dirty="0" smtClean="0"/>
              <a:t>алтайской</a:t>
            </a:r>
            <a:r>
              <a:rPr lang="ru-RU" sz="2400" dirty="0" smtClean="0"/>
              <a:t> – башкиры и татары и </a:t>
            </a:r>
            <a:r>
              <a:rPr lang="ru-RU" sz="2400" i="1" dirty="0" smtClean="0"/>
              <a:t>уральской </a:t>
            </a:r>
            <a:r>
              <a:rPr lang="ru-RU" sz="2400" dirty="0" smtClean="0"/>
              <a:t>– удмурты.</a:t>
            </a:r>
          </a:p>
          <a:p>
            <a:pPr>
              <a:buNone/>
            </a:pPr>
            <a:r>
              <a:rPr lang="ru-RU" sz="2400" dirty="0" smtClean="0"/>
              <a:t>Русское население с удмуртами и коми-пермяками придерживается ,в основном, </a:t>
            </a:r>
            <a:r>
              <a:rPr lang="ru-RU" sz="2400" b="1" dirty="0" smtClean="0"/>
              <a:t>православного вероисповедания</a:t>
            </a:r>
            <a:r>
              <a:rPr lang="ru-RU" sz="2400" dirty="0" smtClean="0"/>
              <a:t>, башкиры и татары - большей частью  </a:t>
            </a:r>
            <a:r>
              <a:rPr lang="ru-RU" sz="2400" b="1" dirty="0" smtClean="0"/>
              <a:t>мусульмане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ео карта России">
  <a:themeElements>
    <a:clrScheme name="Тема Office 1">
      <a:dk1>
        <a:srgbClr val="000000"/>
      </a:dk1>
      <a:lt1>
        <a:srgbClr val="D6DBEF"/>
      </a:lt1>
      <a:dk2>
        <a:srgbClr val="000000"/>
      </a:dk2>
      <a:lt2>
        <a:srgbClr val="B2B2B2"/>
      </a:lt2>
      <a:accent1>
        <a:srgbClr val="EFEBF7"/>
      </a:accent1>
      <a:accent2>
        <a:srgbClr val="B2BBE4"/>
      </a:accent2>
      <a:accent3>
        <a:srgbClr val="E8EAF6"/>
      </a:accent3>
      <a:accent4>
        <a:srgbClr val="000000"/>
      </a:accent4>
      <a:accent5>
        <a:srgbClr val="F6F3FA"/>
      </a:accent5>
      <a:accent6>
        <a:srgbClr val="A1A9CF"/>
      </a:accent6>
      <a:hlink>
        <a:srgbClr val="6379CE"/>
      </a:hlink>
      <a:folHlink>
        <a:srgbClr val="31459C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D6DBEF"/>
        </a:lt1>
        <a:dk2>
          <a:srgbClr val="000000"/>
        </a:dk2>
        <a:lt2>
          <a:srgbClr val="B2B2B2"/>
        </a:lt2>
        <a:accent1>
          <a:srgbClr val="EFEBF7"/>
        </a:accent1>
        <a:accent2>
          <a:srgbClr val="B2BBE4"/>
        </a:accent2>
        <a:accent3>
          <a:srgbClr val="E8EAF6"/>
        </a:accent3>
        <a:accent4>
          <a:srgbClr val="000000"/>
        </a:accent4>
        <a:accent5>
          <a:srgbClr val="F6F3FA"/>
        </a:accent5>
        <a:accent6>
          <a:srgbClr val="A1A9CF"/>
        </a:accent6>
        <a:hlink>
          <a:srgbClr val="6379CE"/>
        </a:hlink>
        <a:folHlink>
          <a:srgbClr val="3145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D6DBEF"/>
        </a:lt1>
        <a:dk2>
          <a:srgbClr val="000000"/>
        </a:dk2>
        <a:lt2>
          <a:srgbClr val="B2B2B2"/>
        </a:lt2>
        <a:accent1>
          <a:srgbClr val="A0ABDA"/>
        </a:accent1>
        <a:accent2>
          <a:srgbClr val="7CB0CC"/>
        </a:accent2>
        <a:accent3>
          <a:srgbClr val="E8EAF6"/>
        </a:accent3>
        <a:accent4>
          <a:srgbClr val="000000"/>
        </a:accent4>
        <a:accent5>
          <a:srgbClr val="CDD2EA"/>
        </a:accent5>
        <a:accent6>
          <a:srgbClr val="709FB9"/>
        </a:accent6>
        <a:hlink>
          <a:srgbClr val="586BBE"/>
        </a:hlink>
        <a:folHlink>
          <a:srgbClr val="846B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D6DBEF"/>
        </a:lt1>
        <a:dk2>
          <a:srgbClr val="000000"/>
        </a:dk2>
        <a:lt2>
          <a:srgbClr val="B2B2B2"/>
        </a:lt2>
        <a:accent1>
          <a:srgbClr val="D3D38E"/>
        </a:accent1>
        <a:accent2>
          <a:srgbClr val="DBAF8F"/>
        </a:accent2>
        <a:accent3>
          <a:srgbClr val="E8EAF6"/>
        </a:accent3>
        <a:accent4>
          <a:srgbClr val="000000"/>
        </a:accent4>
        <a:accent5>
          <a:srgbClr val="E6E6C6"/>
        </a:accent5>
        <a:accent6>
          <a:srgbClr val="C69E81"/>
        </a:accent6>
        <a:hlink>
          <a:srgbClr val="7C8BCC"/>
        </a:hlink>
        <a:folHlink>
          <a:srgbClr val="9292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6DBEF"/>
        </a:lt1>
        <a:dk2>
          <a:srgbClr val="000000"/>
        </a:dk2>
        <a:lt2>
          <a:srgbClr val="B2B2B2"/>
        </a:lt2>
        <a:accent1>
          <a:srgbClr val="C5C56A"/>
        </a:accent1>
        <a:accent2>
          <a:srgbClr val="7C8BCC"/>
        </a:accent2>
        <a:accent3>
          <a:srgbClr val="E8EAF6"/>
        </a:accent3>
        <a:accent4>
          <a:srgbClr val="000000"/>
        </a:accent4>
        <a:accent5>
          <a:srgbClr val="DFDFB9"/>
        </a:accent5>
        <a:accent6>
          <a:srgbClr val="707DB9"/>
        </a:accent6>
        <a:hlink>
          <a:srgbClr val="B68F47"/>
        </a:hlink>
        <a:folHlink>
          <a:srgbClr val="B6478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EFEBF7"/>
        </a:accent1>
        <a:accent2>
          <a:srgbClr val="B2BBE4"/>
        </a:accent2>
        <a:accent3>
          <a:srgbClr val="FFFFFF"/>
        </a:accent3>
        <a:accent4>
          <a:srgbClr val="000000"/>
        </a:accent4>
        <a:accent5>
          <a:srgbClr val="F6F3FA"/>
        </a:accent5>
        <a:accent6>
          <a:srgbClr val="A1A9CF"/>
        </a:accent6>
        <a:hlink>
          <a:srgbClr val="6379CE"/>
        </a:hlink>
        <a:folHlink>
          <a:srgbClr val="3145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A0ABDA"/>
        </a:accent1>
        <a:accent2>
          <a:srgbClr val="7CB0CC"/>
        </a:accent2>
        <a:accent3>
          <a:srgbClr val="FFFFFF"/>
        </a:accent3>
        <a:accent4>
          <a:srgbClr val="000000"/>
        </a:accent4>
        <a:accent5>
          <a:srgbClr val="CDD2EA"/>
        </a:accent5>
        <a:accent6>
          <a:srgbClr val="709FB9"/>
        </a:accent6>
        <a:hlink>
          <a:srgbClr val="586BBE"/>
        </a:hlink>
        <a:folHlink>
          <a:srgbClr val="846B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D3D38E"/>
        </a:accent1>
        <a:accent2>
          <a:srgbClr val="DBAF8F"/>
        </a:accent2>
        <a:accent3>
          <a:srgbClr val="FFFFFF"/>
        </a:accent3>
        <a:accent4>
          <a:srgbClr val="000000"/>
        </a:accent4>
        <a:accent5>
          <a:srgbClr val="E6E6C6"/>
        </a:accent5>
        <a:accent6>
          <a:srgbClr val="C69E81"/>
        </a:accent6>
        <a:hlink>
          <a:srgbClr val="7C8BCC"/>
        </a:hlink>
        <a:folHlink>
          <a:srgbClr val="9292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5C56A"/>
        </a:accent1>
        <a:accent2>
          <a:srgbClr val="7C8BCC"/>
        </a:accent2>
        <a:accent3>
          <a:srgbClr val="FFFFFF"/>
        </a:accent3>
        <a:accent4>
          <a:srgbClr val="000000"/>
        </a:accent4>
        <a:accent5>
          <a:srgbClr val="DFDFB9"/>
        </a:accent5>
        <a:accent6>
          <a:srgbClr val="707DB9"/>
        </a:accent6>
        <a:hlink>
          <a:srgbClr val="B68F47"/>
        </a:hlink>
        <a:folHlink>
          <a:srgbClr val="B647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гео карта России</Template>
  <TotalTime>174</TotalTime>
  <Words>869</Words>
  <Application>Microsoft Office PowerPoint</Application>
  <PresentationFormat>Экран (4:3)</PresentationFormat>
  <Paragraphs>155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гео карта России</vt:lpstr>
      <vt:lpstr>Уральский экономический район (УЭР)</vt:lpstr>
      <vt:lpstr>   Цели и задачи урока.</vt:lpstr>
      <vt:lpstr>План урока. </vt:lpstr>
      <vt:lpstr>Состав УЭР: 7 субъектов Федерации (2 республики, 1 край, 4 области)</vt:lpstr>
      <vt:lpstr>Границы УЭР </vt:lpstr>
      <vt:lpstr>Экономико-географическое положение района </vt:lpstr>
      <vt:lpstr>Природные ресурсы УЭР.</vt:lpstr>
      <vt:lpstr>Природные ресурсы УЭР.</vt:lpstr>
      <vt:lpstr>Население. </vt:lpstr>
      <vt:lpstr>Слайд 10</vt:lpstr>
      <vt:lpstr>Этапы развития хозяйства.</vt:lpstr>
      <vt:lpstr>Промышленная специализация.</vt:lpstr>
      <vt:lpstr>Промышленность </vt:lpstr>
      <vt:lpstr>Промышленность. </vt:lpstr>
      <vt:lpstr>Промышленность.</vt:lpstr>
      <vt:lpstr>Промышленность.</vt:lpstr>
      <vt:lpstr>Промышленность.</vt:lpstr>
      <vt:lpstr>Сельское хозяйство.</vt:lpstr>
      <vt:lpstr>Закрепление изученного.</vt:lpstr>
      <vt:lpstr>Домашнее задание. </vt:lpstr>
      <vt:lpstr>Источники информации.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20</cp:revision>
  <dcterms:created xsi:type="dcterms:W3CDTF">2010-08-01T17:59:20Z</dcterms:created>
  <dcterms:modified xsi:type="dcterms:W3CDTF">2018-03-02T06:04:22Z</dcterms:modified>
</cp:coreProperties>
</file>