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310" r:id="rId3"/>
    <p:sldId id="273" r:id="rId4"/>
    <p:sldId id="311" r:id="rId5"/>
    <p:sldId id="312" r:id="rId6"/>
    <p:sldId id="313" r:id="rId7"/>
    <p:sldId id="314" r:id="rId8"/>
    <p:sldId id="316" r:id="rId9"/>
    <p:sldId id="315" r:id="rId10"/>
    <p:sldId id="317" r:id="rId11"/>
    <p:sldId id="318" r:id="rId12"/>
    <p:sldId id="319" r:id="rId13"/>
    <p:sldId id="320" r:id="rId14"/>
    <p:sldId id="321" r:id="rId15"/>
    <p:sldId id="30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7000"/>
    <a:srgbClr val="004200"/>
    <a:srgbClr val="B00000"/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50" d="100"/>
          <a:sy n="50" d="100"/>
        </p:scale>
        <p:origin x="-100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205BB-1AB4-48B7-99F2-29FD877B8F27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8BDAF-B2CC-4556-A7C8-BBB6D4AD6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BDAF-B2CC-4556-A7C8-BBB6D4AD610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8833A-229B-434D-8201-FBB429FD36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4EA50-767F-4548-BBEA-EE34D22A72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2B5B4-DF49-4CFD-9555-739CDD8B5B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6C200-ABCF-43E4-830C-928C9FAC3D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8C84C-1843-46A2-A0A5-96C4951FC4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437A5-773F-4FA4-9BDA-7B328960D9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286E4-67E3-45A6-B4BA-4E0B22C17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837B7-2A09-4893-867B-A43E516FD5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0B40F-DAC6-4A62-991B-4EAEA5B347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C6501-5420-4FC3-9DA1-BBEB54E39C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34B58-2100-4C6E-A7F6-5BF01962AC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008118-A4DA-4012-9FFD-91777BB2C13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916832"/>
            <a:ext cx="6811665" cy="583474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Исследовательская работа на тему: «Война и наша семья»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4941168"/>
            <a:ext cx="7758113" cy="122413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Выполнил: ученик 2 «б» класса МАОУ «Гимназия № 1»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 Сыктывкара Зарубин Федор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Старикова Лариса Павловна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год</a:t>
            </a:r>
          </a:p>
        </p:txBody>
      </p:sp>
      <p:pic>
        <p:nvPicPr>
          <p:cNvPr id="1026" name="Picture 2" descr="C:\Users\hp\Desktop\velikaya-0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92896"/>
            <a:ext cx="3556601" cy="2362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268760"/>
            <a:ext cx="9144000" cy="2664296"/>
          </a:xfrm>
        </p:spPr>
        <p:txBody>
          <a:bodyPr/>
          <a:lstStyle/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     </a:t>
            </a:r>
            <a:r>
              <a:rPr lang="ru-RU" sz="1800" b="1" dirty="0" smtClean="0">
                <a:solidFill>
                  <a:srgbClr val="0070C0"/>
                </a:solidFill>
              </a:rPr>
              <a:t>Прапрадедушка был награжден медалью «За отвагу». В приказе о награждении А08/</a:t>
            </a:r>
            <a:r>
              <a:rPr lang="ru-RU" sz="1800" b="1" dirty="0" err="1" smtClean="0">
                <a:solidFill>
                  <a:srgbClr val="0070C0"/>
                </a:solidFill>
              </a:rPr>
              <a:t>н</a:t>
            </a:r>
            <a:r>
              <a:rPr lang="ru-RU" sz="1800" b="1" dirty="0" smtClean="0">
                <a:solidFill>
                  <a:srgbClr val="0070C0"/>
                </a:solidFill>
              </a:rPr>
              <a:t> 979-му артиллерийскому полку 173-ой стрелковой дивизии 33-ей армии Западного фронта 29 февраля 1944 года значится: «Командир орудия 3 батареи 2 дивизиона сержант </a:t>
            </a:r>
            <a:r>
              <a:rPr lang="ru-RU" sz="1800" b="1" dirty="0" err="1" smtClean="0">
                <a:solidFill>
                  <a:srgbClr val="0070C0"/>
                </a:solidFill>
              </a:rPr>
              <a:t>Подсекин</a:t>
            </a:r>
            <a:r>
              <a:rPr lang="ru-RU" sz="1800" b="1" dirty="0" smtClean="0">
                <a:solidFill>
                  <a:srgbClr val="0070C0"/>
                </a:solidFill>
              </a:rPr>
              <a:t> Степан Георгиевич в боях с немецкими захватчиками проявил  смелость, решительность, мужество и находчивость. Находясь на прямой наводке в районе д. </a:t>
            </a:r>
            <a:r>
              <a:rPr lang="ru-RU" sz="1800" b="1" dirty="0" err="1" smtClean="0">
                <a:solidFill>
                  <a:srgbClr val="0070C0"/>
                </a:solidFill>
              </a:rPr>
              <a:t>Дыманово</a:t>
            </a:r>
            <a:r>
              <a:rPr lang="ru-RU" sz="1800" b="1" dirty="0" smtClean="0">
                <a:solidFill>
                  <a:srgbClr val="0070C0"/>
                </a:solidFill>
              </a:rPr>
              <a:t> Витебской </a:t>
            </a:r>
            <a:r>
              <a:rPr lang="ru-RU" sz="1800" b="1" dirty="0" smtClean="0">
                <a:solidFill>
                  <a:srgbClr val="0070C0"/>
                </a:solidFill>
              </a:rPr>
              <a:t>области</a:t>
            </a:r>
            <a:r>
              <a:rPr lang="ru-RU" sz="1800" b="1" dirty="0" smtClean="0">
                <a:solidFill>
                  <a:srgbClr val="0070C0"/>
                </a:solidFill>
              </a:rPr>
              <a:t>,</a:t>
            </a:r>
            <a:r>
              <a:rPr lang="ru-RU" sz="1800" b="1" dirty="0" smtClean="0">
                <a:solidFill>
                  <a:srgbClr val="0070C0"/>
                </a:solidFill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</a:rPr>
              <a:t>огнем своего орудия уничтожил два пулемета, до 15 солдат и офицеров противника».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10" name="Рисунок 9" descr="G:\Прадедушки письма и фото\прадед\приказ о награждении медалью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645024"/>
            <a:ext cx="2235200" cy="283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 rot="10800000" flipV="1">
            <a:off x="6084168" y="6126791"/>
            <a:ext cx="27363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solidFill>
                  <a:srgbClr val="0070C0"/>
                </a:solidFill>
              </a:rPr>
              <a:t>Приказ о награждении медалью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700808"/>
            <a:ext cx="9144000" cy="576064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     До Победы прапрадед не дожил совсем чуть-чуть. Погиб 15 января 45-го года в Восточной Пруссии. </a:t>
            </a:r>
            <a:endParaRPr lang="ru-RU" sz="2000" b="1" dirty="0" smtClean="0"/>
          </a:p>
          <a:p>
            <a:pPr algn="just"/>
            <a:r>
              <a:rPr lang="ru-RU" sz="2000" dirty="0" smtClean="0"/>
              <a:t> </a:t>
            </a:r>
            <a:endParaRPr lang="ru-RU" sz="2000" dirty="0" smtClean="0">
              <a:solidFill>
                <a:srgbClr val="0070C0"/>
              </a:solidFill>
            </a:endParaRP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 rot="10800000" flipV="1">
            <a:off x="6084168" y="6126791"/>
            <a:ext cx="27363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solidFill>
                  <a:srgbClr val="0070C0"/>
                </a:solidFill>
              </a:rPr>
              <a:t>Похоронка</a:t>
            </a:r>
          </a:p>
        </p:txBody>
      </p:sp>
      <p:pic>
        <p:nvPicPr>
          <p:cNvPr id="9" name="Рисунок 8" descr="G:\Прадедушки письма и фото\прадед\похоронк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564904"/>
            <a:ext cx="40324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700808"/>
            <a:ext cx="9144000" cy="576064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     Прапрадедушка захоронен в Калининградской области в деревне Фурмановка в братской могиле. </a:t>
            </a:r>
          </a:p>
          <a:p>
            <a:pPr algn="just"/>
            <a:endParaRPr lang="ru-RU" sz="2000" b="1" dirty="0" smtClean="0"/>
          </a:p>
          <a:p>
            <a:pPr algn="just"/>
            <a:r>
              <a:rPr lang="ru-RU" sz="2000" dirty="0" smtClean="0"/>
              <a:t> </a:t>
            </a:r>
            <a:endParaRPr lang="ru-RU" sz="2000" dirty="0" smtClean="0">
              <a:solidFill>
                <a:srgbClr val="0070C0"/>
              </a:solidFill>
            </a:endParaRP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 rot="10800000" flipV="1">
            <a:off x="1547664" y="6146048"/>
            <a:ext cx="69847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solidFill>
                  <a:srgbClr val="0070C0"/>
                </a:solidFill>
              </a:rPr>
              <a:t>  Место захоронения и мемориальная доска. Второй снизу в крайнем ряду – мой прапрадед </a:t>
            </a:r>
          </a:p>
        </p:txBody>
      </p:sp>
      <p:pic>
        <p:nvPicPr>
          <p:cNvPr id="10" name="Рисунок 9" descr="G:\Прадедушки письма и фото\прадед\могил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4176464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G:\Прадедушки письма и фото\прадед\могила 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420888"/>
            <a:ext cx="4253062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18" name="Рисунок 17" descr="C:\Users\hp\Downloads\IMG_52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2382832" cy="35966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 rot="10800000" flipV="1">
            <a:off x="3131840" y="1985164"/>
            <a:ext cx="590465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Проведя  исследовательскую работу, я увидел, что события Великой Отечественной войны не обошли стороной мою семью.   Я сделал вывод о том, что мой прапрадед, являясь непосредственным участником ВОВ, внес посильный вклад в Великую Победу, отдав за свободу Родины собственную жизнь, и  история моей семьи  тесно перекликается с историей  страны.</a:t>
            </a: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В ходе исследования я собрал различный материал о прапрадеде: фотографии, письма, архивные документы.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Но для себя я узнал и понял самое главное: это был замечательный человек, уважаемый, трудолюбивый, заботливый муж и отец, настоящий патриот своей страны.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0800000" flipV="1">
            <a:off x="0" y="5656357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b="1" dirty="0" smtClean="0">
                <a:solidFill>
                  <a:srgbClr val="0070C0"/>
                </a:solidFill>
              </a:rPr>
              <a:t>Я еще не знаю, кем я буду, как сложится моя жизнь. Но я уверен, что истории о войне, рассказанные моими родственниками, я передам и своим детям, чтобы подвиг моего прапрадеда и подвиги простых бойцов не были забыты.  </a:t>
            </a:r>
            <a:r>
              <a:rPr lang="ru-RU" dirty="0" smtClean="0"/>
              <a:t>      </a:t>
            </a:r>
            <a:endParaRPr lang="ru-RU" dirty="0"/>
          </a:p>
        </p:txBody>
      </p:sp>
    </p:spTree>
  </p:cSld>
  <p:clrMapOvr>
    <a:masterClrMapping/>
  </p:clrMapOvr>
  <p:transition advClick="0" advTm="1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 rot="10800000" flipV="1">
            <a:off x="3131840" y="3647157"/>
            <a:ext cx="5904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10" name="Рисунок 9" descr="C:\Users\hp\Desktop\IMG_52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2592288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 rot="10800000" flipV="1">
            <a:off x="3131840" y="1728464"/>
            <a:ext cx="586814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9 мая 2017 года наша страна отметила 72-ую годовщину Победы над фашистской Германией. Во всех городах по главным улицам шёл «Бессмертный полк»: дети, внуки правнуки ветеранов шли с портретами, фотографиями своих родителей, бабушек и дедушек, прабабушек и прадедушек, защитивших нашу страну. Мы помним их!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Я горжусь своим прапрадедушкой: в прошлом году я тоже впервые шел в рядах Бессмертного полка с портретом прапрадеда! Я испытывал огромную гордость и печаль от того, что прапрадед не дожил до Победы, и я никогда не смогу обнять его и поблагодарить за ратный подвиг… Единственное, что я могу сделать для своего прапрадедушки, – встать в этом году вновь в ряды Бессмертного полка в память о своем герое!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i="1" dirty="0">
                <a:latin typeface="+mn-lt"/>
              </a:rPr>
              <a:t/>
            </a:r>
            <a:br>
              <a:rPr lang="ru-RU" sz="2800" i="1" dirty="0">
                <a:latin typeface="+mn-lt"/>
              </a:rPr>
            </a:br>
            <a:r>
              <a:rPr lang="ru-RU" sz="2800" i="1" dirty="0">
                <a:latin typeface="+mn-lt"/>
              </a:rPr>
              <a:t/>
            </a:r>
            <a:br>
              <a:rPr lang="ru-RU" sz="2800" i="1" dirty="0">
                <a:latin typeface="+mn-lt"/>
              </a:rPr>
            </a:br>
            <a:r>
              <a:rPr lang="ru-RU" sz="2800" i="1" dirty="0">
                <a:latin typeface="+mn-lt"/>
              </a:rPr>
              <a:t/>
            </a:r>
            <a:br>
              <a:rPr lang="ru-RU" sz="2800" i="1" dirty="0">
                <a:latin typeface="+mn-lt"/>
              </a:rPr>
            </a:br>
            <a:r>
              <a:rPr lang="ru-RU" sz="2800" i="1" dirty="0">
                <a:latin typeface="+mn-lt"/>
              </a:rPr>
              <a:t/>
            </a:r>
            <a:br>
              <a:rPr lang="ru-RU" sz="2800" i="1" dirty="0">
                <a:latin typeface="+mn-lt"/>
              </a:rPr>
            </a:br>
            <a:r>
              <a:rPr lang="ru-RU" sz="2800" i="1" dirty="0">
                <a:latin typeface="+mn-lt"/>
              </a:rPr>
              <a:t/>
            </a:r>
            <a:br>
              <a:rPr lang="ru-RU" sz="2800" i="1" dirty="0">
                <a:latin typeface="+mn-lt"/>
              </a:rPr>
            </a:br>
            <a:r>
              <a:rPr lang="ru-RU" sz="2800" i="1" dirty="0">
                <a:latin typeface="+mn-lt"/>
              </a:rPr>
              <a:t/>
            </a:r>
            <a:br>
              <a:rPr lang="ru-RU" sz="2800" i="1" dirty="0">
                <a:latin typeface="+mn-lt"/>
              </a:rPr>
            </a:br>
            <a:endParaRPr lang="ru-RU" sz="2800" i="1" dirty="0">
              <a:latin typeface="+mn-lt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2664296"/>
          </a:xfrm>
        </p:spPr>
        <p:txBody>
          <a:bodyPr/>
          <a:lstStyle/>
          <a:p>
            <a:pPr algn="ctr"/>
            <a:endParaRPr lang="ru-RU" sz="2000" dirty="0"/>
          </a:p>
          <a:p>
            <a:pPr algn="ctr"/>
            <a:endParaRPr lang="ru-RU" sz="2000" dirty="0"/>
          </a:p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Благодарю за внимание!</a:t>
            </a:r>
          </a:p>
          <a:p>
            <a:pPr algn="ctr">
              <a:buNone/>
            </a:pPr>
            <a:endParaRPr lang="ru-RU" sz="2000" dirty="0"/>
          </a:p>
          <a:p>
            <a:pPr algn="ctr">
              <a:buNone/>
            </a:pPr>
            <a:endParaRPr lang="ru-RU" sz="2000" dirty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2018 </a:t>
            </a:r>
            <a:r>
              <a:rPr lang="ru-RU" sz="2000" dirty="0">
                <a:solidFill>
                  <a:srgbClr val="0070C0"/>
                </a:solidFill>
              </a:rPr>
              <a:t>год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916832"/>
            <a:ext cx="6811665" cy="583474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1844824"/>
            <a:ext cx="8363272" cy="4281339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       </a:t>
            </a:r>
            <a:r>
              <a:rPr lang="ru-RU" sz="1600" b="1" dirty="0" smtClean="0">
                <a:solidFill>
                  <a:srgbClr val="FF0000"/>
                </a:solidFill>
              </a:rPr>
              <a:t>Мой прадед сражался на страшной войне.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Наверное, он помечтал обо мне,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Мол, доля солдата страну защитить,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Ведь внукам и правнукам хочется жить.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Негоже детишкам родиться в плену,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Врагам не уступим родную страну.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И смело шагая в решительный бой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Совсем не боялся прадедушка мой.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Он верил, хоть пули свистят у виска,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Победа за нами, победа близка.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И прав оказался отважный герой,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Его фотография рядом со мной.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«Спасибо, дедуля, - шепчу я ему, - 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За то, что не отдал меня никому».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                                                   (Е. </a:t>
            </a:r>
            <a:r>
              <a:rPr lang="ru-RU" sz="1600" b="1" dirty="0" err="1" smtClean="0">
                <a:solidFill>
                  <a:srgbClr val="FF0000"/>
                </a:solidFill>
              </a:rPr>
              <a:t>Шаламонова</a:t>
            </a:r>
            <a:r>
              <a:rPr lang="ru-RU" sz="1600" b="1" dirty="0" smtClean="0">
                <a:solidFill>
                  <a:srgbClr val="FF0000"/>
                </a:solidFill>
              </a:rPr>
              <a:t>)</a:t>
            </a:r>
          </a:p>
          <a:p>
            <a:endParaRPr lang="ru-RU" dirty="0"/>
          </a:p>
        </p:txBody>
      </p:sp>
      <p:pic>
        <p:nvPicPr>
          <p:cNvPr id="10" name="Рисунок 9" descr="G:\Прадедушки письма и фото\прадед\фото прадеда\прадед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988840"/>
            <a:ext cx="2334753" cy="32411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860032" y="5364603"/>
            <a:ext cx="360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solidFill>
                  <a:srgbClr val="0070C0"/>
                </a:solidFill>
              </a:rPr>
              <a:t>Мой прапрадедушка 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err="1" smtClean="0">
                <a:solidFill>
                  <a:srgbClr val="0070C0"/>
                </a:solidFill>
              </a:rPr>
              <a:t>Подсекин</a:t>
            </a:r>
            <a:r>
              <a:rPr lang="ru-RU" sz="1200" b="1" i="1" dirty="0" smtClean="0">
                <a:solidFill>
                  <a:srgbClr val="0070C0"/>
                </a:solidFill>
              </a:rPr>
              <a:t> Степан Георгиевич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5"/>
          <p:cNvSpPr>
            <a:spLocks noGrp="1"/>
          </p:cNvSpPr>
          <p:nvPr>
            <p:ph type="title"/>
          </p:nvPr>
        </p:nvSpPr>
        <p:spPr>
          <a:xfrm>
            <a:off x="395536" y="1500174"/>
            <a:ext cx="3112811" cy="642942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9144000" cy="4680520"/>
          </a:xfrm>
        </p:spPr>
        <p:txBody>
          <a:bodyPr/>
          <a:lstStyle/>
          <a:p>
            <a:r>
              <a:rPr lang="ru-RU" sz="2000" dirty="0" smtClean="0"/>
              <a:t>        </a:t>
            </a:r>
            <a:r>
              <a:rPr lang="ru-RU" sz="2000" b="1" dirty="0" smtClean="0">
                <a:solidFill>
                  <a:srgbClr val="0070C0"/>
                </a:solidFill>
              </a:rPr>
              <a:t>Как-то мама с бабушкой сидели и разговаривали о моем прапрадедушке, который прошел всю войну, но, к большому сожалению, погиб в январе 45-го года в Восточной Пруссии, чуть-чуть не дожив до долгожданной Победы. После этого разговора я задумался о том, что очень мало знаю о судьбе своего прапрадедушки, о том, как он жил во время войны. Я решил больше об этом узнать и поэтому выбрал тему «Война и наша семья». </a:t>
            </a:r>
          </a:p>
          <a:p>
            <a:r>
              <a:rPr lang="ru-RU" sz="2000" dirty="0" smtClean="0"/>
              <a:t>                              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00063" y="3071813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625" y="4286250"/>
            <a:ext cx="14430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latin typeface="+mn-lt"/>
            </a:endParaRPr>
          </a:p>
          <a:p>
            <a:pPr>
              <a:defRPr/>
            </a:pPr>
            <a:endParaRPr lang="ru-RU" sz="2000" b="1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16" name="Рисунок 15" descr="G:\Прадедушки письма и фото\прадед\фото прадеда\прадед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789040"/>
            <a:ext cx="2088233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УГЗ\Desktop\IMG_66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717032"/>
            <a:ext cx="295232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УГЗ\Desktop\IMG_66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717032"/>
            <a:ext cx="237626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5"/>
          <p:cNvSpPr>
            <a:spLocks noGrp="1"/>
          </p:cNvSpPr>
          <p:nvPr>
            <p:ph type="title"/>
          </p:nvPr>
        </p:nvSpPr>
        <p:spPr>
          <a:xfrm>
            <a:off x="395536" y="1500174"/>
            <a:ext cx="3112811" cy="642942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9144000" cy="4680520"/>
          </a:xfrm>
        </p:spPr>
        <p:txBody>
          <a:bodyPr/>
          <a:lstStyle/>
          <a:p>
            <a:pPr algn="just"/>
            <a:r>
              <a:rPr lang="ru-RU" sz="2000" dirty="0" smtClean="0"/>
              <a:t>       </a:t>
            </a:r>
            <a:r>
              <a:rPr lang="ru-RU" sz="1900" b="1" dirty="0" smtClean="0">
                <a:solidFill>
                  <a:srgbClr val="0070C0"/>
                </a:solidFill>
              </a:rPr>
              <a:t>Цель</a:t>
            </a:r>
            <a:r>
              <a:rPr lang="ru-RU" sz="1900" dirty="0" smtClean="0">
                <a:solidFill>
                  <a:srgbClr val="0070C0"/>
                </a:solidFill>
              </a:rPr>
              <a:t> </a:t>
            </a:r>
            <a:r>
              <a:rPr lang="ru-RU" sz="1900" b="1" dirty="0" smtClean="0">
                <a:solidFill>
                  <a:srgbClr val="0070C0"/>
                </a:solidFill>
              </a:rPr>
              <a:t>моей работы</a:t>
            </a:r>
            <a:r>
              <a:rPr lang="ru-RU" sz="1900" dirty="0" smtClean="0">
                <a:solidFill>
                  <a:srgbClr val="0070C0"/>
                </a:solidFill>
              </a:rPr>
              <a:t>: </a:t>
            </a:r>
            <a:r>
              <a:rPr lang="ru-RU" sz="1900" i="1" dirty="0" smtClean="0">
                <a:solidFill>
                  <a:srgbClr val="0070C0"/>
                </a:solidFill>
              </a:rPr>
              <a:t>изучить материалы и собрать как можно больше информации  о моем прапрадедушке </a:t>
            </a:r>
            <a:r>
              <a:rPr lang="ru-RU" sz="1900" i="1" dirty="0" err="1" smtClean="0">
                <a:solidFill>
                  <a:srgbClr val="0070C0"/>
                </a:solidFill>
              </a:rPr>
              <a:t>Подсекине</a:t>
            </a:r>
            <a:r>
              <a:rPr lang="ru-RU" sz="1900" i="1" dirty="0" smtClean="0">
                <a:solidFill>
                  <a:srgbClr val="0070C0"/>
                </a:solidFill>
              </a:rPr>
              <a:t> Степане Георгиевиче в Великой Отечественной войне,  выяснить,  какой личный вклад он внес в Победу над врагом. </a:t>
            </a:r>
          </a:p>
          <a:p>
            <a:pPr algn="just"/>
            <a:r>
              <a:rPr lang="ru-RU" sz="1900" i="1" dirty="0" smtClean="0">
                <a:solidFill>
                  <a:srgbClr val="0070C0"/>
                </a:solidFill>
              </a:rPr>
              <a:t>        В соответствии с целью были поставлены следующие </a:t>
            </a:r>
            <a:r>
              <a:rPr lang="ru-RU" sz="1900" b="1" dirty="0" smtClean="0">
                <a:solidFill>
                  <a:srgbClr val="0070C0"/>
                </a:solidFill>
              </a:rPr>
              <a:t>задачи</a:t>
            </a:r>
            <a:r>
              <a:rPr lang="ru-RU" sz="1900" b="1" i="1" dirty="0" smtClean="0">
                <a:solidFill>
                  <a:srgbClr val="0070C0"/>
                </a:solidFill>
              </a:rPr>
              <a:t>:</a:t>
            </a:r>
            <a:endParaRPr lang="ru-RU" sz="1900" i="1" dirty="0" smtClean="0">
              <a:solidFill>
                <a:srgbClr val="0070C0"/>
              </a:solidFill>
            </a:endParaRPr>
          </a:p>
          <a:p>
            <a:pPr lvl="0" algn="just"/>
            <a:r>
              <a:rPr lang="ru-RU" sz="1900" i="1" dirty="0" smtClean="0">
                <a:solidFill>
                  <a:srgbClr val="0070C0"/>
                </a:solidFill>
              </a:rPr>
              <a:t>        1. Расспросить бабушку и маму о прапрадедушке с целью изучения фактов его жизни.</a:t>
            </a:r>
          </a:p>
          <a:p>
            <a:pPr lvl="0" algn="just"/>
            <a:r>
              <a:rPr lang="ru-RU" sz="1900" i="1" dirty="0" smtClean="0">
                <a:solidFill>
                  <a:srgbClr val="0070C0"/>
                </a:solidFill>
              </a:rPr>
              <a:t>        2. Изучить публикации о моем прапрадедушке, письма прапрадеда с фронта и архивные документы. </a:t>
            </a:r>
          </a:p>
          <a:p>
            <a:pPr algn="just"/>
            <a:r>
              <a:rPr lang="ru-RU" sz="1900" b="1" dirty="0" smtClean="0"/>
              <a:t>         </a:t>
            </a:r>
            <a:r>
              <a:rPr lang="ru-RU" sz="1900" b="1" dirty="0" smtClean="0">
                <a:solidFill>
                  <a:srgbClr val="0070C0"/>
                </a:solidFill>
              </a:rPr>
              <a:t>Объект исследования</a:t>
            </a:r>
            <a:r>
              <a:rPr lang="ru-RU" sz="1900" dirty="0" smtClean="0">
                <a:solidFill>
                  <a:srgbClr val="0070C0"/>
                </a:solidFill>
              </a:rPr>
              <a:t>: </a:t>
            </a:r>
            <a:r>
              <a:rPr lang="ru-RU" sz="1900" i="1" dirty="0" smtClean="0">
                <a:solidFill>
                  <a:srgbClr val="0070C0"/>
                </a:solidFill>
              </a:rPr>
              <a:t>жизнь моего прапрадедушки </a:t>
            </a:r>
            <a:r>
              <a:rPr lang="ru-RU" sz="1900" i="1" dirty="0" err="1" smtClean="0">
                <a:solidFill>
                  <a:srgbClr val="0070C0"/>
                </a:solidFill>
              </a:rPr>
              <a:t>Подсекина</a:t>
            </a:r>
            <a:r>
              <a:rPr lang="ru-RU" sz="1900" i="1" dirty="0" smtClean="0">
                <a:solidFill>
                  <a:srgbClr val="0070C0"/>
                </a:solidFill>
              </a:rPr>
              <a:t> Степана Георгиевича.</a:t>
            </a:r>
          </a:p>
          <a:p>
            <a:pPr algn="just"/>
            <a:r>
              <a:rPr lang="ru-RU" sz="1900" i="1" dirty="0" smtClean="0">
                <a:solidFill>
                  <a:srgbClr val="0070C0"/>
                </a:solidFill>
              </a:rPr>
              <a:t>         В ходе работы я использовал следующие </a:t>
            </a:r>
            <a:r>
              <a:rPr lang="ru-RU" sz="1900" b="1" i="1" dirty="0" smtClean="0">
                <a:solidFill>
                  <a:srgbClr val="0070C0"/>
                </a:solidFill>
              </a:rPr>
              <a:t>методы</a:t>
            </a:r>
            <a:r>
              <a:rPr lang="ru-RU" sz="1900" i="1" dirty="0" smtClean="0">
                <a:solidFill>
                  <a:srgbClr val="0070C0"/>
                </a:solidFill>
              </a:rPr>
              <a:t>:</a:t>
            </a:r>
          </a:p>
          <a:p>
            <a:pPr algn="just"/>
            <a:r>
              <a:rPr lang="ru-RU" sz="1900" i="1" dirty="0" smtClean="0">
                <a:solidFill>
                  <a:srgbClr val="0070C0"/>
                </a:solidFill>
              </a:rPr>
              <a:t>         1. Опрос ближайших родственников.</a:t>
            </a:r>
          </a:p>
          <a:p>
            <a:pPr algn="just"/>
            <a:r>
              <a:rPr lang="ru-RU" sz="1900" i="1" dirty="0" smtClean="0">
                <a:solidFill>
                  <a:srgbClr val="0070C0"/>
                </a:solidFill>
              </a:rPr>
              <a:t>         2. Анализ писем и документов из архива моей семьи, статьи в газете.</a:t>
            </a:r>
          </a:p>
          <a:p>
            <a:pPr algn="just"/>
            <a:r>
              <a:rPr lang="ru-RU" sz="1900" i="1" dirty="0" smtClean="0">
                <a:solidFill>
                  <a:srgbClr val="0070C0"/>
                </a:solidFill>
              </a:rPr>
              <a:t>         3. Обобщение полученных данных.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         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</p:spTree>
  </p:cSld>
  <p:clrMapOvr>
    <a:masterClrMapping/>
  </p:clrMapOvr>
  <p:transition advClick="0" advTm="1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5"/>
          <p:cNvSpPr>
            <a:spLocks noGrp="1"/>
          </p:cNvSpPr>
          <p:nvPr>
            <p:ph type="title"/>
          </p:nvPr>
        </p:nvSpPr>
        <p:spPr>
          <a:xfrm>
            <a:off x="395536" y="1500174"/>
            <a:ext cx="3112811" cy="642942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9144000" cy="4680520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     </a:t>
            </a:r>
            <a:r>
              <a:rPr lang="ru-RU" sz="1800" b="1" dirty="0" smtClean="0">
                <a:solidFill>
                  <a:srgbClr val="0070C0"/>
                </a:solidFill>
              </a:rPr>
              <a:t>Мой прапрадед </a:t>
            </a:r>
            <a:r>
              <a:rPr lang="ru-RU" sz="1800" b="1" dirty="0" err="1" smtClean="0">
                <a:solidFill>
                  <a:srgbClr val="0070C0"/>
                </a:solidFill>
              </a:rPr>
              <a:t>Подсекин</a:t>
            </a:r>
            <a:r>
              <a:rPr lang="ru-RU" sz="1800" b="1" dirty="0" smtClean="0">
                <a:solidFill>
                  <a:srgbClr val="0070C0"/>
                </a:solidFill>
              </a:rPr>
              <a:t> Степан Георгиевич родился в 1906 году в деревне Кулига </a:t>
            </a:r>
            <a:r>
              <a:rPr lang="ru-RU" sz="1800" b="1" dirty="0" err="1" smtClean="0">
                <a:solidFill>
                  <a:srgbClr val="0070C0"/>
                </a:solidFill>
              </a:rPr>
              <a:t>Котласского</a:t>
            </a:r>
            <a:r>
              <a:rPr lang="ru-RU" sz="1800" b="1" dirty="0" smtClean="0">
                <a:solidFill>
                  <a:srgbClr val="0070C0"/>
                </a:solidFill>
              </a:rPr>
              <a:t> района Архангельской области. </a:t>
            </a:r>
          </a:p>
          <a:p>
            <a:pPr algn="just"/>
            <a:r>
              <a:rPr lang="ru-RU" sz="1800" b="1" dirty="0" smtClean="0">
                <a:solidFill>
                  <a:srgbClr val="0070C0"/>
                </a:solidFill>
              </a:rPr>
              <a:t>      Когда он познакомился со своей будущей женой Еленой Александровной Грудиной, ей было всего 16 лет. Ему – 25. Елена стояла на станции Вологда и смотрела на проходящие поезда, прапрадед увидел её из вагона. Она ему сразу понравилась, он вышел и пошел за ней до дома, где сразу попросил её руки. </a:t>
            </a:r>
          </a:p>
          <a:p>
            <a:pPr algn="just"/>
            <a:r>
              <a:rPr lang="ru-RU" sz="1800" dirty="0" smtClean="0">
                <a:solidFill>
                  <a:srgbClr val="0070C0"/>
                </a:solidFill>
              </a:rPr>
              <a:t>    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         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10" name="Рисунок 9" descr="G:\Прадедушки письма и фото\прадед\фото прадеда\прадед 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861048"/>
            <a:ext cx="4392488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 rot="10800000" flipV="1">
            <a:off x="6444208" y="5638334"/>
            <a:ext cx="2520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solidFill>
                  <a:srgbClr val="0070C0"/>
                </a:solidFill>
              </a:rPr>
              <a:t>Мой прапрадедушка </a:t>
            </a:r>
            <a:r>
              <a:rPr lang="ru-RU" sz="1200" b="1" i="1" dirty="0" err="1" smtClean="0">
                <a:solidFill>
                  <a:srgbClr val="0070C0"/>
                </a:solidFill>
              </a:rPr>
              <a:t>Подсекин</a:t>
            </a:r>
            <a:r>
              <a:rPr lang="ru-RU" sz="1200" b="1" i="1" dirty="0" smtClean="0">
                <a:solidFill>
                  <a:srgbClr val="0070C0"/>
                </a:solidFill>
              </a:rPr>
              <a:t> Степан Георгиевич и прапрабабушка </a:t>
            </a:r>
            <a:r>
              <a:rPr lang="ru-RU" sz="1200" b="1" i="1" dirty="0" err="1" smtClean="0">
                <a:solidFill>
                  <a:srgbClr val="0070C0"/>
                </a:solidFill>
              </a:rPr>
              <a:t>Подсекина</a:t>
            </a:r>
            <a:r>
              <a:rPr lang="ru-RU" sz="1200" b="1" i="1" dirty="0" smtClean="0">
                <a:solidFill>
                  <a:srgbClr val="0070C0"/>
                </a:solidFill>
              </a:rPr>
              <a:t> (Грудина) Елена Александровна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9144000" cy="4680520"/>
          </a:xfrm>
        </p:spPr>
        <p:txBody>
          <a:bodyPr/>
          <a:lstStyle/>
          <a:p>
            <a:pPr algn="just"/>
            <a:endParaRPr lang="ru-RU" sz="2000" dirty="0" smtClean="0"/>
          </a:p>
          <a:p>
            <a:pPr algn="just"/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         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 rot="10800000" flipV="1">
            <a:off x="0" y="161308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Вскоре прапрадедушка и прапрабабушка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поженились. Стали жить в поселке Шипицыно Архангельской области, где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Степан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Георгиевич выстроил дом. Первый ребенок Валя родился в 1931 году, потом появились ещё трое: Боря (1934), Зоя (1937) и Аля (1939).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Прапрадед был призван на войну 18 августа 1941 года. Жена осталась беременной. Пятый ребенок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крошка Нина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родилась уже в 42-м году.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дедушка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645024"/>
            <a:ext cx="2495654" cy="27973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 rot="10800000" flipV="1">
            <a:off x="4788024" y="6072889"/>
            <a:ext cx="38164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1935 год (Валя, 3 года; Боря, 10 месяцев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916832"/>
            <a:ext cx="9144000" cy="4608512"/>
          </a:xfrm>
        </p:spPr>
        <p:txBody>
          <a:bodyPr/>
          <a:lstStyle/>
          <a:p>
            <a:r>
              <a:rPr lang="ru-RU" sz="2000" dirty="0" smtClean="0"/>
              <a:t>   </a:t>
            </a:r>
            <a:r>
              <a:rPr lang="ru-RU" sz="2000" b="1" dirty="0" smtClean="0">
                <a:solidFill>
                  <a:srgbClr val="0070C0"/>
                </a:solidFill>
              </a:rPr>
              <a:t>В нашей семье сохранились письма с фронта прапрадеда.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 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6" name="Блок-схема: документ 15"/>
          <p:cNvSpPr/>
          <p:nvPr/>
        </p:nvSpPr>
        <p:spPr>
          <a:xfrm>
            <a:off x="251520" y="2420888"/>
            <a:ext cx="8352928" cy="396044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42900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 ноября 1941 г.</a:t>
            </a:r>
            <a:endParaRPr lang="ru-RU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342900" eaLnBrk="0" hangingPunct="0"/>
            <a:r>
              <a:rPr lang="ru-RU" sz="1600" b="1" i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Подсекиной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Елене Александровне</a:t>
            </a:r>
            <a:endParaRPr lang="ru-RU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342900" eaLnBrk="0" hangingPunct="0"/>
            <a:r>
              <a:rPr lang="ru-RU" sz="1600" b="1" i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Добрый день, Лена, Валя, Боря, Зоя и Аля!</a:t>
            </a:r>
            <a:endParaRPr lang="ru-RU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342900" eaLnBrk="0" hangingPunct="0"/>
            <a:r>
              <a:rPr lang="ru-RU" sz="1600" b="1" i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проводили праздник? Напиши. Ушила, нет, ребятам валенки? И сшила, нет, Боре и Ане пальто? Опиши. В садик пускай ходят, для тебя лучше, и ребята не намерзнутся. И лучше там воспитают, чем они будут сидеть одни дома. Опиши, где работаешь и сколько получаешь зарплату? Какой урожай картошки, помидор и т. д. Как живешь дровами? Если возят сырые, то бревна, которые остались, пили на дрова. Если папа живет у тебя, спроси у папы, которые можно топить. Здесь видел Гришу </a:t>
            </a:r>
            <a:r>
              <a:rPr lang="ru-RU" sz="1600" b="1" i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Крыкова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больше наших никого не видал. Была Надя 26 октября у меня, но меня дома не было. Принесла табаку и денег 15 руб. Я писал тебе в день 24-й годовщины Октябрьской социалистической революции. Я получил от командования части благодарность. С занесением в личное дело. Живу хорошо. Пока. До свидания</a:t>
            </a:r>
            <a:r>
              <a:rPr lang="ru-RU" sz="1600" b="1" i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lang="ru-RU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9144000" cy="4680520"/>
          </a:xfrm>
        </p:spPr>
        <p:txBody>
          <a:bodyPr/>
          <a:lstStyle/>
          <a:p>
            <a:pPr algn="just"/>
            <a:endParaRPr lang="ru-RU" sz="2000" dirty="0" smtClean="0"/>
          </a:p>
          <a:p>
            <a:pPr algn="just"/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         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10" name="Рисунок 9" descr="уголок письм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844824"/>
            <a:ext cx="618665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очтовая карточ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4104456" cy="306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0" y="1916832"/>
            <a:ext cx="9144000" cy="4608512"/>
          </a:xfrm>
        </p:spPr>
        <p:txBody>
          <a:bodyPr/>
          <a:lstStyle/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 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088" y="3068960"/>
            <a:ext cx="8443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  </a:t>
            </a:r>
          </a:p>
          <a:p>
            <a:pPr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algn="just"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 bwMode="auto">
          <a:xfrm>
            <a:off x="5224463" y="438150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 bwMode="auto">
          <a:xfrm>
            <a:off x="5214938" y="4286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 bwMode="auto">
          <a:xfrm>
            <a:off x="5367338" y="581025"/>
            <a:ext cx="35004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16" name="Блок-схема: документ 15"/>
          <p:cNvSpPr/>
          <p:nvPr/>
        </p:nvSpPr>
        <p:spPr>
          <a:xfrm>
            <a:off x="251520" y="2132856"/>
            <a:ext cx="8424936" cy="424847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42900"/>
            <a:endParaRPr lang="ru-RU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 rot="10800000" flipV="1">
            <a:off x="323528" y="2098281"/>
            <a:ext cx="828092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апреля 1944 г.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Добрый день, Лена, Валя, Боря, Зоя, Аля и Нина!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Шлю пламенный привет и пожелания самых наилучших благ в жизни вашей, а главное быть здоровыми. Лена, я от вас давно хотя не получал писем, и ещё придется долго, наверно, не получать. Но я вам буду писать, и вы за меня не беспокойтесь, больше обращай внимания, Лена, на детей.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все нахожусь в госпитале, чувствую себя отлично, наверно, скоро выпишут. Вот когда поеду в часть, тогда дам адрес, и вы напишите письмо. Не скучайте и не расстраивайтесь обо мне, устраивайте больше свою жизнь. После победы над Гитлеровскими захватчиками будем ждать встречи, а победа уж не так далека. Слушайте радио, читайте газеты. Это будет вас больше веселить.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Лена, пожалуй, у меня всё. Будьте здоровы, крепко целую Валю, Борю, Зою, особенно Алю и Нину, и тебя. До свидания, ваш муж и папа. Письма буду писать, не скучайте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</p:sld>
</file>

<file path=ppt/theme/theme1.xml><?xml version="1.0" encoding="utf-8"?>
<a:theme xmlns:a="http://schemas.openxmlformats.org/drawingml/2006/main" name="День Победы_04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Победы_04</Template>
  <TotalTime>594</TotalTime>
  <Words>1152</Words>
  <Application>Microsoft Office PowerPoint</Application>
  <PresentationFormat>Экран (4:3)</PresentationFormat>
  <Paragraphs>185</Paragraphs>
  <Slides>15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День Победы_04</vt:lpstr>
      <vt:lpstr> Исследовательская работа на тему: «Война и наша семья»</vt:lpstr>
      <vt:lpstr> </vt:lpstr>
      <vt:lpstr>    </vt:lpstr>
      <vt:lpstr>    </vt:lpstr>
      <vt:lpstr>  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 Ивановна</dc:creator>
  <cp:lastModifiedBy>hp</cp:lastModifiedBy>
  <cp:revision>37</cp:revision>
  <dcterms:created xsi:type="dcterms:W3CDTF">2014-12-12T13:34:52Z</dcterms:created>
  <dcterms:modified xsi:type="dcterms:W3CDTF">2018-03-12T20:30:21Z</dcterms:modified>
</cp:coreProperties>
</file>