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Решение задач на проценты в торговле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293096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Автор работы: </a:t>
            </a:r>
            <a:r>
              <a:rPr lang="ru-RU" sz="2400" b="1" dirty="0" err="1" smtClean="0">
                <a:solidFill>
                  <a:schemeClr val="tx1"/>
                </a:solidFill>
              </a:rPr>
              <a:t>Жургунова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</a:rPr>
              <a:t>Алия</a:t>
            </a:r>
            <a:endParaRPr lang="ru-RU" sz="2400" b="1" dirty="0" smtClean="0">
              <a:solidFill>
                <a:schemeClr val="tx1"/>
              </a:solidFill>
            </a:endParaRPr>
          </a:p>
          <a:p>
            <a:r>
              <a:rPr lang="ru-RU" sz="2400" b="1" dirty="0" smtClean="0">
                <a:solidFill>
                  <a:schemeClr val="tx1"/>
                </a:solidFill>
              </a:rPr>
              <a:t>Наставник: Горбунова Татьяна Ивановна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579350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5. В начале учебного года в школе было 1250 учащихся, а к концу года их стало 950. На сколько процентов уменьшилось за год число учащихся?</a:t>
            </a:r>
          </a:p>
          <a:p>
            <a:pPr>
              <a:buNone/>
            </a:pPr>
            <a:r>
              <a:rPr lang="ru-RU" sz="2000" dirty="0" smtClean="0"/>
              <a:t>Решение:</a:t>
            </a:r>
          </a:p>
          <a:p>
            <a:pPr>
              <a:buNone/>
            </a:pPr>
            <a:r>
              <a:rPr lang="ru-RU" sz="2000" dirty="0" smtClean="0"/>
              <a:t>1) 950 : 1250=0,76=76%</a:t>
            </a:r>
          </a:p>
          <a:p>
            <a:pPr>
              <a:buNone/>
            </a:pPr>
            <a:r>
              <a:rPr lang="ru-RU" sz="2000" dirty="0" smtClean="0"/>
              <a:t>2)100% - 76%=24%</a:t>
            </a:r>
          </a:p>
          <a:p>
            <a:pPr>
              <a:buNone/>
            </a:pPr>
            <a:r>
              <a:rPr lang="ru-RU" sz="2000" dirty="0" smtClean="0"/>
              <a:t>Ответ: на 24%</a:t>
            </a:r>
          </a:p>
          <a:p>
            <a:pPr>
              <a:buNone/>
            </a:pPr>
            <a:r>
              <a:rPr lang="ru-RU" sz="2000" dirty="0" smtClean="0"/>
              <a:t>6. Клубника стоит 180 рублей за килограмм, а виноград – 160 рублей за килограмм. На сколько процентов клубника дороже винограда?</a:t>
            </a:r>
          </a:p>
          <a:p>
            <a:pPr>
              <a:buNone/>
            </a:pPr>
            <a:r>
              <a:rPr lang="ru-RU" sz="2000" dirty="0" smtClean="0"/>
              <a:t>Решение:</a:t>
            </a:r>
          </a:p>
          <a:p>
            <a:pPr>
              <a:buNone/>
            </a:pPr>
            <a:r>
              <a:rPr lang="ru-RU" sz="2000" dirty="0" smtClean="0"/>
              <a:t>1)180 : 160 = 1,125 = 113%</a:t>
            </a:r>
          </a:p>
          <a:p>
            <a:pPr>
              <a:buNone/>
            </a:pPr>
            <a:r>
              <a:rPr lang="ru-RU" sz="2000" dirty="0" smtClean="0"/>
              <a:t>2)113 % - 100 % = 13 %</a:t>
            </a:r>
          </a:p>
          <a:p>
            <a:pPr>
              <a:buNone/>
            </a:pPr>
            <a:r>
              <a:rPr lang="ru-RU" sz="2000" dirty="0" smtClean="0"/>
              <a:t>Ответ: на 13 %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Для самостоятельного решения я взяла задачи с сайта «Решу ЕГЭ»: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900" b="1" dirty="0" smtClean="0"/>
              <a:t>1. </a:t>
            </a:r>
            <a:r>
              <a:rPr lang="ru-RU" sz="2900" dirty="0" smtClean="0"/>
              <a:t>Чашка, которая стоила 90 рублей, продаётся с 10%-й скидкой. При покупке 10 таких чашек покупатель отдал кассиру 1000 рублей. Сколько рублей сдачи он должен получить?</a:t>
            </a:r>
          </a:p>
          <a:p>
            <a:pPr>
              <a:buNone/>
            </a:pPr>
            <a:r>
              <a:rPr lang="ru-RU" sz="2900" b="1" dirty="0" smtClean="0"/>
              <a:t>2. </a:t>
            </a:r>
            <a:r>
              <a:rPr lang="ru-RU" sz="2900" dirty="0" smtClean="0"/>
              <a:t>Товар на распродаже уценили на 20%, при этом он стал стоить 680 р. Сколько стоил товар до распродажи?</a:t>
            </a:r>
          </a:p>
          <a:p>
            <a:pPr>
              <a:buNone/>
            </a:pPr>
            <a:r>
              <a:rPr lang="ru-RU" sz="2900" b="1" dirty="0" smtClean="0"/>
              <a:t>3. </a:t>
            </a:r>
            <a:r>
              <a:rPr lang="ru-RU" sz="2900" dirty="0" smtClean="0"/>
              <a:t>Какая сумма (в рублях) будет проставлена в кассовом чеке, если стоимость товара 520 р., и покупатель оплачивает его по дисконтной карте с 5%-ной скидкой?</a:t>
            </a:r>
          </a:p>
          <a:p>
            <a:pPr>
              <a:buNone/>
            </a:pPr>
            <a:r>
              <a:rPr lang="ru-RU" sz="2900" b="1" dirty="0" smtClean="0"/>
              <a:t>4. </a:t>
            </a:r>
            <a:r>
              <a:rPr lang="ru-RU" sz="2900" dirty="0" smtClean="0"/>
              <a:t>Кисть, которая стоила 240 рублей, продаётся с 25%-й скидкой. При покупке двух таких кистей покупатель отдал кассиру 500 рублей. </a:t>
            </a:r>
            <a:r>
              <a:rPr lang="ru-RU" sz="2900" dirty="0" smtClean="0"/>
              <a:t>Сколько рублей </a:t>
            </a:r>
            <a:r>
              <a:rPr lang="ru-RU" sz="2900" dirty="0" smtClean="0"/>
              <a:t>сдачи он </a:t>
            </a:r>
            <a:r>
              <a:rPr lang="ru-RU" sz="2900" dirty="0" smtClean="0"/>
              <a:t>должен получить</a:t>
            </a:r>
            <a:r>
              <a:rPr lang="ru-RU" sz="2900" dirty="0" smtClean="0"/>
              <a:t>?</a:t>
            </a:r>
          </a:p>
          <a:p>
            <a:pPr>
              <a:buNone/>
            </a:pPr>
            <a:r>
              <a:rPr lang="ru-RU" sz="2900" b="1" dirty="0" smtClean="0"/>
              <a:t>5. </a:t>
            </a:r>
            <a:r>
              <a:rPr lang="ru-RU" sz="2900" dirty="0" smtClean="0"/>
              <a:t>В течение августа помидоры подешевели на 50%, а затем в течение сентября подорожали на 70%. Какая цена </a:t>
            </a:r>
            <a:r>
              <a:rPr lang="ru-RU" sz="2900" dirty="0" smtClean="0"/>
              <a:t>меньше</a:t>
            </a:r>
            <a:r>
              <a:rPr lang="ru-RU" sz="2900" dirty="0" smtClean="0"/>
              <a:t>: в начале августа или в конце сентября — и на сколько процентов?</a:t>
            </a:r>
            <a:r>
              <a:rPr lang="ru-RU" sz="2900" i="1" dirty="0" smtClean="0"/>
              <a:t> В ответе укажите количество процентов.</a:t>
            </a:r>
            <a:endParaRPr lang="ru-RU" sz="29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6. </a:t>
            </a:r>
            <a:r>
              <a:rPr lang="ru-RU" sz="2000" dirty="0" smtClean="0"/>
              <a:t>После </a:t>
            </a:r>
            <a:r>
              <a:rPr lang="ru-RU" sz="2000" dirty="0" smtClean="0"/>
              <a:t>уценки </a:t>
            </a:r>
            <a:r>
              <a:rPr lang="ru-RU" sz="2000" dirty="0" smtClean="0"/>
              <a:t>телевизора его новая цена составила 0,52 ста­рой. На сколько процентов уменьшилась цена телевизора в результате уценки?</a:t>
            </a:r>
          </a:p>
          <a:p>
            <a:pPr>
              <a:buNone/>
            </a:pPr>
            <a:r>
              <a:rPr lang="ru-RU" sz="2000" b="1" dirty="0" smtClean="0"/>
              <a:t>7. </a:t>
            </a:r>
            <a:r>
              <a:rPr lang="ru-RU" sz="2000" dirty="0" smtClean="0"/>
              <a:t>Клубника стоит 208 рублей за килограмм, а виноград – 160 руб­лей за килограмм. На сколько процентов клубника дороже винограда?</a:t>
            </a:r>
          </a:p>
          <a:p>
            <a:pPr>
              <a:buNone/>
            </a:pPr>
            <a:r>
              <a:rPr lang="ru-RU" sz="2000" b="1" dirty="0" smtClean="0"/>
              <a:t>8. </a:t>
            </a:r>
            <a:r>
              <a:rPr lang="ru-RU" sz="2000" dirty="0" smtClean="0"/>
              <a:t>Магазин детских товаров закупает погремушку по оптовой цене 260 рублей за одну штуку и продаёт с 40-процентной наценкой. Сколько будут стоить 3 такие погремушки, купленные в этом магазине?</a:t>
            </a:r>
          </a:p>
          <a:p>
            <a:pPr>
              <a:buNone/>
            </a:pPr>
            <a:r>
              <a:rPr lang="ru-RU" sz="2000" b="1" dirty="0" smtClean="0"/>
              <a:t>9. </a:t>
            </a:r>
            <a:r>
              <a:rPr lang="ru-RU" sz="2000" dirty="0" smtClean="0"/>
              <a:t>Магазин детских товаров закупает погремушку по оптовой цене 80 рублей за одну штуку и продаёт с 40-процентной наценкой. Сколько будут стоить 4 такие погремушки, купленные в этом магазине?</a:t>
            </a:r>
          </a:p>
          <a:p>
            <a:pPr>
              <a:buNone/>
            </a:pPr>
            <a:r>
              <a:rPr lang="ru-RU" sz="2000" b="1" dirty="0" smtClean="0"/>
              <a:t>10. </a:t>
            </a:r>
            <a:r>
              <a:rPr lang="ru-RU" sz="2000" dirty="0" smtClean="0"/>
              <a:t>Магазин делает пенсионерам скидку на определённое количество процентов от стоимости покупки. Десяток яиц стоит в магазине 60 рублей, а пенсионер заплатил за них 57 рублей. Сколько процентов составляет скидка для пенсионера?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ru-RU" sz="2000" b="1" dirty="0" smtClean="0"/>
              <a:t>После </a:t>
            </a:r>
            <a:r>
              <a:rPr lang="ru-RU" sz="2000" b="1" dirty="0" smtClean="0"/>
              <a:t>решения, проверьте, правильно ли вы решили, по ключу: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1</a:t>
            </a:r>
            <a:r>
              <a:rPr lang="ru-RU" dirty="0" smtClean="0"/>
              <a:t> - </a:t>
            </a:r>
            <a:r>
              <a:rPr lang="en-US" dirty="0" smtClean="0"/>
              <a:t>190</a:t>
            </a:r>
            <a:endParaRPr lang="ru-RU" dirty="0" smtClean="0"/>
          </a:p>
          <a:p>
            <a:r>
              <a:rPr lang="en-US" dirty="0" smtClean="0"/>
              <a:t>2</a:t>
            </a:r>
            <a:r>
              <a:rPr lang="ru-RU" dirty="0" smtClean="0"/>
              <a:t> - </a:t>
            </a:r>
            <a:r>
              <a:rPr lang="en-US" dirty="0" smtClean="0"/>
              <a:t>850</a:t>
            </a:r>
            <a:endParaRPr lang="ru-RU" dirty="0" smtClean="0"/>
          </a:p>
          <a:p>
            <a:r>
              <a:rPr lang="en-US" dirty="0" smtClean="0"/>
              <a:t>3</a:t>
            </a:r>
            <a:r>
              <a:rPr lang="ru-RU" dirty="0" smtClean="0"/>
              <a:t> - </a:t>
            </a:r>
            <a:r>
              <a:rPr lang="en-US" dirty="0" smtClean="0"/>
              <a:t>494</a:t>
            </a:r>
            <a:endParaRPr lang="ru-RU" dirty="0" smtClean="0"/>
          </a:p>
          <a:p>
            <a:r>
              <a:rPr lang="en-US" dirty="0" smtClean="0"/>
              <a:t>4</a:t>
            </a:r>
            <a:r>
              <a:rPr lang="ru-RU" dirty="0" smtClean="0"/>
              <a:t> - </a:t>
            </a:r>
            <a:r>
              <a:rPr lang="en-US" dirty="0" smtClean="0"/>
              <a:t>140</a:t>
            </a:r>
            <a:endParaRPr lang="ru-RU" dirty="0" smtClean="0"/>
          </a:p>
          <a:p>
            <a:r>
              <a:rPr lang="en-US" dirty="0" smtClean="0"/>
              <a:t>5</a:t>
            </a:r>
            <a:r>
              <a:rPr lang="ru-RU" dirty="0" smtClean="0"/>
              <a:t> - </a:t>
            </a:r>
            <a:r>
              <a:rPr lang="en-US" dirty="0" smtClean="0"/>
              <a:t>15</a:t>
            </a:r>
            <a:endParaRPr lang="ru-RU" dirty="0" smtClean="0"/>
          </a:p>
          <a:p>
            <a:r>
              <a:rPr lang="en-US" dirty="0" smtClean="0"/>
              <a:t>6</a:t>
            </a:r>
            <a:r>
              <a:rPr lang="ru-RU" dirty="0" smtClean="0"/>
              <a:t> - </a:t>
            </a:r>
            <a:r>
              <a:rPr lang="en-US" dirty="0" smtClean="0"/>
              <a:t>48</a:t>
            </a:r>
            <a:endParaRPr lang="ru-RU" dirty="0" smtClean="0"/>
          </a:p>
          <a:p>
            <a:r>
              <a:rPr lang="en-US" dirty="0" smtClean="0"/>
              <a:t>7</a:t>
            </a:r>
            <a:r>
              <a:rPr lang="ru-RU" dirty="0" smtClean="0"/>
              <a:t> - 23 </a:t>
            </a:r>
          </a:p>
          <a:p>
            <a:r>
              <a:rPr lang="en-US" dirty="0" smtClean="0"/>
              <a:t>8</a:t>
            </a:r>
            <a:r>
              <a:rPr lang="ru-RU" dirty="0" smtClean="0"/>
              <a:t> - </a:t>
            </a:r>
            <a:r>
              <a:rPr lang="en-US" dirty="0" smtClean="0"/>
              <a:t>1092</a:t>
            </a:r>
            <a:endParaRPr lang="ru-RU" dirty="0" smtClean="0"/>
          </a:p>
          <a:p>
            <a:r>
              <a:rPr lang="en-US" dirty="0" smtClean="0"/>
              <a:t>9</a:t>
            </a:r>
            <a:r>
              <a:rPr lang="ru-RU" dirty="0" smtClean="0"/>
              <a:t> - 448</a:t>
            </a:r>
          </a:p>
          <a:p>
            <a:r>
              <a:rPr lang="en-US" dirty="0" smtClean="0"/>
              <a:t>10</a:t>
            </a:r>
            <a:r>
              <a:rPr lang="ru-RU" dirty="0" smtClean="0"/>
              <a:t> - </a:t>
            </a:r>
            <a:r>
              <a:rPr lang="en-US" dirty="0" smtClean="0"/>
              <a:t>5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Нахождение процента от числа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53285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1. Велосипед стоит 4500 руб. На сезонный распродаже цена была снижена на 15%. Вычислите новую цены велосипеда.</a:t>
            </a:r>
          </a:p>
          <a:p>
            <a:pPr>
              <a:buNone/>
            </a:pPr>
            <a:r>
              <a:rPr lang="ru-RU" sz="2000" dirty="0" smtClean="0"/>
              <a:t>Решение:</a:t>
            </a:r>
          </a:p>
          <a:p>
            <a:pPr>
              <a:buNone/>
            </a:pPr>
            <a:r>
              <a:rPr lang="ru-RU" sz="2000" dirty="0" smtClean="0"/>
              <a:t>1)  4500 руб. – 100%</a:t>
            </a:r>
          </a:p>
          <a:p>
            <a:pPr>
              <a:buNone/>
            </a:pPr>
            <a:r>
              <a:rPr lang="ru-RU" sz="2000" dirty="0" smtClean="0"/>
              <a:t>            </a:t>
            </a:r>
            <a:r>
              <a:rPr lang="en-US" sz="2000" dirty="0" smtClean="0"/>
              <a:t>x</a:t>
            </a:r>
            <a:r>
              <a:rPr lang="ru-RU" sz="2000" dirty="0" smtClean="0"/>
              <a:t> руб. –   85% </a:t>
            </a:r>
          </a:p>
          <a:p>
            <a:pPr>
              <a:buNone/>
            </a:pPr>
            <a:r>
              <a:rPr lang="ru-RU" sz="2000" dirty="0" smtClean="0"/>
              <a:t>2) </a:t>
            </a:r>
            <a:r>
              <a:rPr lang="en-US" sz="2000" dirty="0" smtClean="0"/>
              <a:t>x=3825</a:t>
            </a:r>
            <a:r>
              <a:rPr lang="ru-RU" sz="2000" dirty="0" smtClean="0"/>
              <a:t>(руб</a:t>
            </a:r>
            <a:r>
              <a:rPr lang="ru-RU" sz="2000" dirty="0" smtClean="0"/>
              <a:t>.)</a:t>
            </a:r>
            <a:r>
              <a:rPr lang="ru-RU" sz="2000" dirty="0" smtClean="0">
                <a:latin typeface="Times New Roman"/>
                <a:ea typeface="Times New Roman"/>
              </a:rPr>
              <a:t> 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Ответ: 3825 руб.</a:t>
            </a:r>
          </a:p>
          <a:p>
            <a:pPr>
              <a:buNone/>
            </a:pPr>
            <a:r>
              <a:rPr lang="ru-RU" sz="2000" dirty="0" smtClean="0"/>
              <a:t>2. Роликовые коньки стоят 1200 руб. На распродаже цена был снижена на 10%. Сколько денег сэкономит семья из трех человек, если каждому члену семьи ролики будут куплены на распродаже?</a:t>
            </a:r>
          </a:p>
          <a:p>
            <a:pPr>
              <a:buNone/>
            </a:pPr>
            <a:r>
              <a:rPr lang="ru-RU" sz="2000" dirty="0" smtClean="0"/>
              <a:t>Решение:</a:t>
            </a:r>
          </a:p>
          <a:p>
            <a:pPr>
              <a:buNone/>
            </a:pPr>
            <a:r>
              <a:rPr lang="ru-RU" sz="2000" dirty="0" smtClean="0"/>
              <a:t>1)1200 руб. – 100%</a:t>
            </a:r>
          </a:p>
          <a:p>
            <a:pPr>
              <a:buNone/>
            </a:pPr>
            <a:r>
              <a:rPr lang="ru-RU" sz="2000" dirty="0" smtClean="0"/>
              <a:t>         </a:t>
            </a:r>
            <a:r>
              <a:rPr lang="en-US" sz="2000" dirty="0" smtClean="0"/>
              <a:t>x</a:t>
            </a:r>
            <a:r>
              <a:rPr lang="ru-RU" sz="2000" dirty="0" smtClean="0"/>
              <a:t> руб.–    90%</a:t>
            </a:r>
          </a:p>
          <a:p>
            <a:pPr>
              <a:buNone/>
            </a:pPr>
            <a:r>
              <a:rPr lang="ru-RU" sz="2000" dirty="0" smtClean="0"/>
              <a:t>2) </a:t>
            </a:r>
            <a:r>
              <a:rPr lang="en-US" sz="2000" dirty="0" smtClean="0"/>
              <a:t>x= 360</a:t>
            </a:r>
            <a:r>
              <a:rPr lang="ru-RU" sz="2000" dirty="0" smtClean="0"/>
              <a:t> </a:t>
            </a:r>
            <a:r>
              <a:rPr lang="ru-RU" sz="2000" dirty="0" smtClean="0"/>
              <a:t>(руб.)</a:t>
            </a:r>
          </a:p>
          <a:p>
            <a:pPr>
              <a:buNone/>
            </a:pPr>
            <a:r>
              <a:rPr lang="ru-RU" sz="2000" dirty="0" smtClean="0"/>
              <a:t>Ответ: 360 руб.</a:t>
            </a:r>
          </a:p>
          <a:p>
            <a:endParaRPr lang="ru-RU" sz="2000" dirty="0" smtClean="0"/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62646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3. Флакон шампуня стоил 120 руб., а на распродаже цена была снижена на 20%. Сколько денег можно было сэкономить, купив флакон шампуня на распродаже?</a:t>
            </a:r>
          </a:p>
          <a:p>
            <a:pPr>
              <a:buNone/>
            </a:pPr>
            <a:r>
              <a:rPr lang="ru-RU" sz="2000" dirty="0" smtClean="0"/>
              <a:t>Решение:</a:t>
            </a:r>
          </a:p>
          <a:p>
            <a:pPr>
              <a:buNone/>
            </a:pPr>
            <a:r>
              <a:rPr lang="ru-RU" sz="2000" dirty="0" smtClean="0"/>
              <a:t>1)120 руб. – 100%</a:t>
            </a:r>
          </a:p>
          <a:p>
            <a:pPr>
              <a:buNone/>
            </a:pPr>
            <a:r>
              <a:rPr lang="ru-RU" sz="2000" dirty="0" smtClean="0"/>
              <a:t>       </a:t>
            </a:r>
            <a:r>
              <a:rPr lang="en-US" sz="2000" dirty="0" smtClean="0"/>
              <a:t>x</a:t>
            </a:r>
            <a:r>
              <a:rPr lang="ru-RU" sz="2000" dirty="0" smtClean="0"/>
              <a:t> руб. –   20%</a:t>
            </a:r>
          </a:p>
          <a:p>
            <a:pPr>
              <a:buNone/>
            </a:pPr>
            <a:r>
              <a:rPr lang="ru-RU" sz="2000" dirty="0" smtClean="0"/>
              <a:t>2)                       (руб.)</a:t>
            </a:r>
          </a:p>
          <a:p>
            <a:pPr>
              <a:buNone/>
            </a:pPr>
            <a:r>
              <a:rPr lang="ru-RU" sz="2000" dirty="0" smtClean="0"/>
              <a:t>Ответ: 24 руб.</a:t>
            </a:r>
          </a:p>
          <a:p>
            <a:pPr>
              <a:buNone/>
            </a:pPr>
            <a:r>
              <a:rPr lang="ru-RU" sz="2000" dirty="0" smtClean="0"/>
              <a:t>4. Магазин закупает полотенца по оптовой цене 70 руб.за штуку, а продает с наценкой 30%.Какую сумму потратила хозяйка, купив 5 полотенец?</a:t>
            </a:r>
          </a:p>
          <a:p>
            <a:pPr>
              <a:buNone/>
            </a:pPr>
            <a:r>
              <a:rPr lang="ru-RU" sz="2000" dirty="0" smtClean="0"/>
              <a:t>Решение:</a:t>
            </a:r>
          </a:p>
          <a:p>
            <a:pPr>
              <a:buNone/>
            </a:pPr>
            <a:r>
              <a:rPr lang="ru-RU" sz="2000" dirty="0" smtClean="0"/>
              <a:t>1)70 руб. – 100%</a:t>
            </a:r>
          </a:p>
          <a:p>
            <a:pPr>
              <a:buNone/>
            </a:pPr>
            <a:r>
              <a:rPr lang="ru-RU" sz="2000" dirty="0" smtClean="0"/>
              <a:t>      </a:t>
            </a:r>
            <a:r>
              <a:rPr lang="en-US" sz="2000" dirty="0" smtClean="0"/>
              <a:t>x</a:t>
            </a:r>
            <a:r>
              <a:rPr lang="ru-RU" sz="2000" dirty="0" smtClean="0"/>
              <a:t> руб.–   30%</a:t>
            </a:r>
          </a:p>
          <a:p>
            <a:pPr>
              <a:buNone/>
            </a:pPr>
            <a:r>
              <a:rPr lang="ru-RU" sz="2000" dirty="0" smtClean="0"/>
              <a:t>2)70×0,3 = 21 (руб.)</a:t>
            </a:r>
          </a:p>
          <a:p>
            <a:pPr>
              <a:buNone/>
            </a:pPr>
            <a:r>
              <a:rPr lang="ru-RU" sz="2000" dirty="0" smtClean="0"/>
              <a:t>3)70+21 = 91 (руб.)</a:t>
            </a:r>
          </a:p>
          <a:p>
            <a:pPr>
              <a:buNone/>
            </a:pPr>
            <a:r>
              <a:rPr lang="ru-RU" sz="2000" dirty="0" smtClean="0"/>
              <a:t>4) 91×5 = 455 (руб.)</a:t>
            </a:r>
          </a:p>
          <a:p>
            <a:pPr>
              <a:buNone/>
            </a:pPr>
            <a:r>
              <a:rPr lang="ru-RU" sz="2000" dirty="0" smtClean="0"/>
              <a:t>Ответ:  455 руб.</a:t>
            </a:r>
          </a:p>
          <a:p>
            <a:endParaRPr lang="ru-RU" sz="2000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357430"/>
            <a:ext cx="1123950" cy="400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5. У Тани было 120 руб., и после уроков она собиралась на все деньги купить 12 тетрадей. Оказалось, что в магазине произвели уценку некоторых товаров. Тетрадь стала стоит на 20% дешевле. На сколько тетрадей больше смогла купить Таня?</a:t>
            </a:r>
          </a:p>
          <a:p>
            <a:pPr>
              <a:buNone/>
            </a:pPr>
            <a:r>
              <a:rPr lang="ru-RU" sz="2000" dirty="0" smtClean="0"/>
              <a:t>Решение:</a:t>
            </a:r>
          </a:p>
          <a:p>
            <a:pPr>
              <a:buNone/>
            </a:pPr>
            <a:r>
              <a:rPr lang="ru-RU" sz="2000" dirty="0" smtClean="0"/>
              <a:t>1)10•0,2=2(</a:t>
            </a:r>
            <a:r>
              <a:rPr lang="ru-RU" sz="2000" dirty="0" err="1" smtClean="0"/>
              <a:t>руб</a:t>
            </a:r>
            <a:r>
              <a:rPr lang="ru-RU" sz="2000" dirty="0" smtClean="0"/>
              <a:t>)</a:t>
            </a:r>
          </a:p>
          <a:p>
            <a:pPr>
              <a:buNone/>
            </a:pPr>
            <a:r>
              <a:rPr lang="ru-RU" sz="2000" dirty="0" smtClean="0"/>
              <a:t>2)120:5=15(</a:t>
            </a:r>
            <a:r>
              <a:rPr lang="ru-RU" sz="2000" dirty="0" err="1" smtClean="0"/>
              <a:t>тетр</a:t>
            </a:r>
            <a:r>
              <a:rPr lang="ru-RU" sz="2000" dirty="0" smtClean="0"/>
              <a:t>.)</a:t>
            </a:r>
          </a:p>
          <a:p>
            <a:pPr>
              <a:buNone/>
            </a:pPr>
            <a:r>
              <a:rPr lang="ru-RU" sz="2000" dirty="0" smtClean="0"/>
              <a:t>3)15-12=3(шт.)</a:t>
            </a:r>
          </a:p>
          <a:p>
            <a:pPr>
              <a:buNone/>
            </a:pPr>
            <a:r>
              <a:rPr lang="ru-RU" sz="2000" dirty="0" smtClean="0"/>
              <a:t>Ответ: на 3(</a:t>
            </a:r>
            <a:r>
              <a:rPr lang="ru-RU" sz="2000" dirty="0" err="1" smtClean="0"/>
              <a:t>тетр</a:t>
            </a:r>
            <a:r>
              <a:rPr lang="ru-RU" sz="2000" dirty="0" smtClean="0"/>
              <a:t>.)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Нахождение числа по его проценту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1. После повышение цены на 24% товар стал стоить 372 руб. Сколько стоил этот товар до повышения цены?</a:t>
            </a:r>
          </a:p>
          <a:p>
            <a:pPr>
              <a:buNone/>
            </a:pPr>
            <a:r>
              <a:rPr lang="ru-RU" dirty="0" smtClean="0"/>
              <a:t>Решение:</a:t>
            </a:r>
          </a:p>
          <a:p>
            <a:pPr lvl="0">
              <a:buNone/>
            </a:pPr>
            <a:r>
              <a:rPr lang="ru-RU" dirty="0" smtClean="0"/>
              <a:t>1)372 руб. – 124%</a:t>
            </a:r>
          </a:p>
          <a:p>
            <a:pPr>
              <a:buNone/>
            </a:pPr>
            <a:r>
              <a:rPr lang="ru-RU" dirty="0" smtClean="0"/>
              <a:t>        </a:t>
            </a:r>
            <a:r>
              <a:rPr lang="en-US" dirty="0" smtClean="0"/>
              <a:t>X</a:t>
            </a:r>
            <a:r>
              <a:rPr lang="ru-RU" dirty="0" smtClean="0"/>
              <a:t> руб. – 100%</a:t>
            </a:r>
          </a:p>
          <a:p>
            <a:pPr lvl="0">
              <a:buNone/>
            </a:pPr>
            <a:r>
              <a:rPr lang="ru-RU" dirty="0" smtClean="0"/>
              <a:t>2)Х =  300 (руб.) </a:t>
            </a:r>
          </a:p>
          <a:p>
            <a:pPr>
              <a:buNone/>
            </a:pPr>
            <a:r>
              <a:rPr lang="ru-RU" dirty="0" smtClean="0"/>
              <a:t>Ответ: 300 руб.</a:t>
            </a:r>
          </a:p>
          <a:p>
            <a:pPr>
              <a:buNone/>
            </a:pPr>
            <a:r>
              <a:rPr lang="ru-RU" dirty="0" smtClean="0"/>
              <a:t>2.  После снижения цены на 17% товар стал стоить 249 руб. Определите цену этого товара до снижения цены.</a:t>
            </a:r>
          </a:p>
          <a:p>
            <a:pPr>
              <a:buNone/>
            </a:pPr>
            <a:r>
              <a:rPr lang="ru-RU" dirty="0" smtClean="0"/>
              <a:t>Решение:</a:t>
            </a:r>
          </a:p>
          <a:p>
            <a:pPr lvl="0">
              <a:buNone/>
            </a:pPr>
            <a:r>
              <a:rPr lang="ru-RU" dirty="0" smtClean="0"/>
              <a:t>1)249 руб. – 83%</a:t>
            </a:r>
          </a:p>
          <a:p>
            <a:pPr>
              <a:buNone/>
            </a:pPr>
            <a:r>
              <a:rPr lang="ru-RU" dirty="0" smtClean="0"/>
              <a:t>       </a:t>
            </a:r>
            <a:r>
              <a:rPr lang="en-US" dirty="0" smtClean="0"/>
              <a:t>x</a:t>
            </a:r>
            <a:r>
              <a:rPr lang="ru-RU" dirty="0" smtClean="0"/>
              <a:t> руб. – 100%</a:t>
            </a:r>
          </a:p>
          <a:p>
            <a:pPr lvl="0">
              <a:buNone/>
            </a:pPr>
            <a:r>
              <a:rPr lang="ru-RU" dirty="0" smtClean="0"/>
              <a:t>2) </a:t>
            </a:r>
            <a:r>
              <a:rPr lang="en-US" dirty="0" smtClean="0"/>
              <a:t>x=300</a:t>
            </a:r>
            <a:r>
              <a:rPr lang="ru-RU" dirty="0" smtClean="0"/>
              <a:t>(руб</a:t>
            </a:r>
            <a:r>
              <a:rPr lang="ru-RU" dirty="0" smtClean="0"/>
              <a:t>.)</a:t>
            </a:r>
          </a:p>
          <a:p>
            <a:pPr>
              <a:buNone/>
            </a:pPr>
            <a:r>
              <a:rPr lang="ru-RU" dirty="0" smtClean="0"/>
              <a:t>Ответ: 300 руб.	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6166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3. Мама купила платье за 1470 руб. по дисконтной карте, которая дает владельцу скидку в 2%. Сколько стоит это платье для тех, у кого нет дисконтной карты?</a:t>
            </a:r>
          </a:p>
          <a:p>
            <a:pPr>
              <a:buNone/>
            </a:pPr>
            <a:r>
              <a:rPr lang="ru-RU" sz="2000" dirty="0" smtClean="0"/>
              <a:t>Решение:</a:t>
            </a:r>
          </a:p>
          <a:p>
            <a:pPr>
              <a:buNone/>
            </a:pPr>
            <a:r>
              <a:rPr lang="ru-RU" sz="2000" dirty="0" smtClean="0"/>
              <a:t>1)1470 руб. – 98%</a:t>
            </a:r>
          </a:p>
          <a:p>
            <a:pPr>
              <a:buNone/>
            </a:pPr>
            <a:r>
              <a:rPr lang="ru-RU" sz="2000" dirty="0" smtClean="0"/>
              <a:t>         </a:t>
            </a:r>
            <a:r>
              <a:rPr lang="en-US" sz="2000" dirty="0" smtClean="0"/>
              <a:t>x</a:t>
            </a:r>
            <a:r>
              <a:rPr lang="ru-RU" sz="2000" dirty="0" smtClean="0"/>
              <a:t> руб. – 100%</a:t>
            </a:r>
          </a:p>
          <a:p>
            <a:pPr>
              <a:buNone/>
            </a:pPr>
            <a:r>
              <a:rPr lang="ru-RU" sz="2000" dirty="0" smtClean="0"/>
              <a:t>2)</a:t>
            </a:r>
            <a:r>
              <a:rPr lang="en-US" sz="2000" dirty="0" smtClean="0"/>
              <a:t>x=1500</a:t>
            </a:r>
            <a:r>
              <a:rPr lang="ru-RU" sz="2000" dirty="0" smtClean="0"/>
              <a:t> </a:t>
            </a:r>
            <a:r>
              <a:rPr lang="ru-RU" sz="2000" dirty="0" smtClean="0"/>
              <a:t>(руб.)</a:t>
            </a:r>
          </a:p>
          <a:p>
            <a:pPr>
              <a:buNone/>
            </a:pPr>
            <a:r>
              <a:rPr lang="ru-RU" sz="2000" dirty="0" smtClean="0"/>
              <a:t>Ответ:1500 руб.</a:t>
            </a:r>
          </a:p>
          <a:p>
            <a:pPr>
              <a:buNone/>
            </a:pPr>
            <a:r>
              <a:rPr lang="ru-RU" sz="2000" dirty="0" smtClean="0"/>
              <a:t>4.  Папа купил чехлы для автомобиля за 1940 руб. по дисконтной карте, которая дает владельцу скидку 3%. Сколько стоит этот товар при покупке без дисконтной карты?</a:t>
            </a:r>
          </a:p>
          <a:p>
            <a:pPr>
              <a:buNone/>
            </a:pPr>
            <a:r>
              <a:rPr lang="ru-RU" sz="2000" dirty="0" smtClean="0"/>
              <a:t>Решение:</a:t>
            </a:r>
          </a:p>
          <a:p>
            <a:pPr>
              <a:buNone/>
            </a:pPr>
            <a:r>
              <a:rPr lang="ru-RU" sz="2000" dirty="0" smtClean="0"/>
              <a:t>1)1940 руб. – 97%</a:t>
            </a:r>
          </a:p>
          <a:p>
            <a:pPr>
              <a:buNone/>
            </a:pPr>
            <a:r>
              <a:rPr lang="ru-RU" sz="2000" dirty="0" smtClean="0"/>
              <a:t>          </a:t>
            </a:r>
            <a:r>
              <a:rPr lang="en-US" sz="2000" dirty="0" smtClean="0"/>
              <a:t>x</a:t>
            </a:r>
            <a:r>
              <a:rPr lang="ru-RU" sz="2000" dirty="0" smtClean="0"/>
              <a:t> руб. - 100%</a:t>
            </a:r>
          </a:p>
          <a:p>
            <a:pPr>
              <a:buNone/>
            </a:pPr>
            <a:r>
              <a:rPr lang="ru-RU" sz="2000" dirty="0" smtClean="0"/>
              <a:t>2)</a:t>
            </a:r>
            <a:r>
              <a:rPr lang="en-US" sz="2000" dirty="0" smtClean="0"/>
              <a:t>x=2000</a:t>
            </a:r>
            <a:r>
              <a:rPr lang="ru-RU" sz="2000" dirty="0" smtClean="0"/>
              <a:t>(руб</a:t>
            </a:r>
            <a:r>
              <a:rPr lang="ru-RU" sz="2000" dirty="0" smtClean="0"/>
              <a:t>.)</a:t>
            </a:r>
          </a:p>
          <a:p>
            <a:pPr>
              <a:buNone/>
            </a:pPr>
            <a:r>
              <a:rPr lang="ru-RU" sz="2000" dirty="0" smtClean="0"/>
              <a:t>Ответ: 2000 руб.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5.  Хозяйка купила 2 кг рыбы по 120 руб., 5 кг картофеля по 36 руб. и 2 коробки молока по 40 руб. Сколько денег хозяйка сэкономила в этом магазине, если магазин дает скидку в 2%?</a:t>
            </a:r>
          </a:p>
          <a:p>
            <a:pPr>
              <a:buNone/>
            </a:pPr>
            <a:r>
              <a:rPr lang="ru-RU" sz="2000" dirty="0" smtClean="0"/>
              <a:t>Решение: Стоимость покупки составила 500 рублей.</a:t>
            </a:r>
          </a:p>
          <a:p>
            <a:pPr lvl="0">
              <a:buNone/>
            </a:pPr>
            <a:r>
              <a:rPr lang="ru-RU" sz="2000" dirty="0" smtClean="0"/>
              <a:t>1)500 руб. – 100%</a:t>
            </a:r>
          </a:p>
          <a:p>
            <a:pPr>
              <a:buNone/>
            </a:pPr>
            <a:r>
              <a:rPr lang="ru-RU" sz="2000" dirty="0" smtClean="0"/>
              <a:t>       </a:t>
            </a:r>
            <a:r>
              <a:rPr lang="en-US" sz="2000" dirty="0" smtClean="0"/>
              <a:t>x</a:t>
            </a:r>
            <a:r>
              <a:rPr lang="ru-RU" sz="2000" dirty="0" smtClean="0"/>
              <a:t> руб. – 98%</a:t>
            </a:r>
          </a:p>
          <a:p>
            <a:pPr>
              <a:buNone/>
            </a:pPr>
            <a:r>
              <a:rPr lang="ru-RU" sz="2000" dirty="0" smtClean="0"/>
              <a:t>2)</a:t>
            </a:r>
            <a:r>
              <a:rPr lang="en-US" sz="2000" dirty="0" smtClean="0"/>
              <a:t>x=480</a:t>
            </a:r>
            <a:r>
              <a:rPr lang="ru-RU" sz="2000" dirty="0" smtClean="0"/>
              <a:t>(руб</a:t>
            </a:r>
            <a:r>
              <a:rPr lang="ru-RU" sz="2000" dirty="0" smtClean="0"/>
              <a:t>.)</a:t>
            </a:r>
          </a:p>
          <a:p>
            <a:pPr>
              <a:buNone/>
            </a:pPr>
            <a:r>
              <a:rPr lang="ru-RU" sz="2000" dirty="0" smtClean="0"/>
              <a:t>3) 500 – 480 = 20 (руб.)</a:t>
            </a:r>
          </a:p>
          <a:p>
            <a:pPr>
              <a:buNone/>
            </a:pPr>
            <a:r>
              <a:rPr lang="ru-RU" sz="2000" dirty="0" smtClean="0"/>
              <a:t>Ответ: 20 руб.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sz="3600" b="1" dirty="0" smtClean="0"/>
              <a:t>Нахождение процентного  отношения двух чисел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1. Виноград стоит 160 руб. за килограмм, а малина – 200 руб. за килограмм. На сколько процентов виноград дешевле малины?</a:t>
            </a:r>
          </a:p>
          <a:p>
            <a:pPr>
              <a:buNone/>
            </a:pPr>
            <a:r>
              <a:rPr lang="ru-RU" dirty="0" smtClean="0"/>
              <a:t>Решение:</a:t>
            </a:r>
          </a:p>
          <a:p>
            <a:pPr>
              <a:buNone/>
            </a:pPr>
            <a:r>
              <a:rPr lang="ru-RU" dirty="0" smtClean="0"/>
              <a:t>1)160 : 200=0,8 </a:t>
            </a:r>
          </a:p>
          <a:p>
            <a:pPr>
              <a:buNone/>
            </a:pPr>
            <a:r>
              <a:rPr lang="ru-RU" dirty="0" smtClean="0"/>
              <a:t>80% составляет стоимость винограда от стоимости малины</a:t>
            </a:r>
          </a:p>
          <a:p>
            <a:pPr>
              <a:buNone/>
            </a:pPr>
            <a:r>
              <a:rPr lang="ru-RU" dirty="0" smtClean="0"/>
              <a:t>2)100% - 80%=20%</a:t>
            </a:r>
          </a:p>
          <a:p>
            <a:pPr>
              <a:buNone/>
            </a:pPr>
            <a:r>
              <a:rPr lang="ru-RU" dirty="0" smtClean="0"/>
              <a:t>Ответ: на 20%</a:t>
            </a:r>
          </a:p>
          <a:p>
            <a:pPr>
              <a:buNone/>
            </a:pPr>
            <a:r>
              <a:rPr lang="ru-RU" dirty="0" smtClean="0"/>
              <a:t>2. На предприятии работало 240 сотрудников. После модернизации производства их число сократилось до 192. На сколько процентов сократилось число сотрудников предприятия?</a:t>
            </a:r>
          </a:p>
          <a:p>
            <a:pPr>
              <a:buNone/>
            </a:pPr>
            <a:r>
              <a:rPr lang="ru-RU" dirty="0" smtClean="0"/>
              <a:t>Решение:</a:t>
            </a:r>
          </a:p>
          <a:p>
            <a:pPr>
              <a:buNone/>
            </a:pPr>
            <a:r>
              <a:rPr lang="ru-RU" dirty="0" smtClean="0"/>
              <a:t>1)192 : 240=0,8</a:t>
            </a:r>
          </a:p>
          <a:p>
            <a:pPr>
              <a:buNone/>
            </a:pPr>
            <a:r>
              <a:rPr lang="ru-RU" dirty="0" smtClean="0"/>
              <a:t>2)100% - 80%=20%</a:t>
            </a:r>
          </a:p>
          <a:p>
            <a:pPr>
              <a:buNone/>
            </a:pPr>
            <a:r>
              <a:rPr lang="ru-RU" dirty="0" smtClean="0"/>
              <a:t>Ответ: на 20%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54726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3. Поступивший в продажу в апреле мобильный телефон стоил 4000руб. В сентябре он стал стоить 2560 руб. На сколько процентов снизилась цена на мобильный телефон в период с апреля по сентябрь?</a:t>
            </a:r>
          </a:p>
          <a:p>
            <a:pPr>
              <a:buNone/>
            </a:pPr>
            <a:r>
              <a:rPr lang="ru-RU" sz="2000" dirty="0" smtClean="0"/>
              <a:t>Решение:</a:t>
            </a:r>
          </a:p>
          <a:p>
            <a:pPr>
              <a:buNone/>
            </a:pPr>
            <a:r>
              <a:rPr lang="ru-RU" sz="2000" dirty="0" smtClean="0"/>
              <a:t>1)2560 : 4000=0,64=64%</a:t>
            </a:r>
          </a:p>
          <a:p>
            <a:pPr>
              <a:buNone/>
            </a:pPr>
            <a:r>
              <a:rPr lang="ru-RU" sz="2000" dirty="0" smtClean="0"/>
              <a:t>2)100%-64%=36%</a:t>
            </a:r>
          </a:p>
          <a:p>
            <a:pPr>
              <a:buNone/>
            </a:pPr>
            <a:r>
              <a:rPr lang="ru-RU" sz="2000" dirty="0" smtClean="0"/>
              <a:t>Ответ: на 64%</a:t>
            </a:r>
          </a:p>
          <a:p>
            <a:pPr>
              <a:buNone/>
            </a:pPr>
            <a:r>
              <a:rPr lang="ru-RU" sz="2000" dirty="0" smtClean="0"/>
              <a:t>4. В начале 2010 г. в поселке было 730 жителей, а в начале 2011 г. их стало 803. На сколько процентов увеличилось число жителей поселка за год?</a:t>
            </a:r>
          </a:p>
          <a:p>
            <a:pPr>
              <a:buNone/>
            </a:pPr>
            <a:r>
              <a:rPr lang="ru-RU" sz="2000" dirty="0" smtClean="0"/>
              <a:t>Решение:</a:t>
            </a:r>
          </a:p>
          <a:p>
            <a:pPr>
              <a:buNone/>
            </a:pPr>
            <a:r>
              <a:rPr lang="ru-RU" sz="2000" dirty="0" smtClean="0"/>
              <a:t>1)803 : 703=1,1=110%</a:t>
            </a:r>
          </a:p>
          <a:p>
            <a:pPr>
              <a:buNone/>
            </a:pPr>
            <a:r>
              <a:rPr lang="ru-RU" sz="2000" dirty="0" smtClean="0"/>
              <a:t>Ответ: на 10%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1116</Words>
  <Application>Microsoft Office PowerPoint</Application>
  <PresentationFormat>Экран (4:3)</PresentationFormat>
  <Paragraphs>124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Решение задач на проценты в торговле</vt:lpstr>
      <vt:lpstr>Нахождение процента от числа </vt:lpstr>
      <vt:lpstr>Слайд 3</vt:lpstr>
      <vt:lpstr>Слайд 4</vt:lpstr>
      <vt:lpstr>Нахождение числа по его проценту </vt:lpstr>
      <vt:lpstr>Слайд 6</vt:lpstr>
      <vt:lpstr>Слайд 7</vt:lpstr>
      <vt:lpstr> Нахождение процентного  отношения двух чисел</vt:lpstr>
      <vt:lpstr>Слайд 9</vt:lpstr>
      <vt:lpstr>Слайд 10</vt:lpstr>
      <vt:lpstr>Для самостоятельного решения я взяла задачи с сайта «Решу ЕГЭ»: </vt:lpstr>
      <vt:lpstr>Слайд 12</vt:lpstr>
      <vt:lpstr>Ключ: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на проценты</dc:title>
  <cp:lastModifiedBy>Татьяна Ивановна</cp:lastModifiedBy>
  <cp:revision>14</cp:revision>
  <dcterms:modified xsi:type="dcterms:W3CDTF">2018-03-22T03:26:22Z</dcterms:modified>
</cp:coreProperties>
</file>