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107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583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967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927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8346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6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320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955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59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55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61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87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598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998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71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196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F1520-2A66-48F9-8370-35CC95B1A097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31D44B9-091D-49A0-B917-65BB9EAED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789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media-gallery/detail/3412814/15813095" TargetMode="External"/><Relationship Id="rId2" Type="http://schemas.openxmlformats.org/officeDocument/2006/relationships/hyperlink" Target="https://nsportal.ru/media-gallery/detail/3412814/15681922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nsportal.ru/media-gallery/detail/3427654/15751677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media-gallery/detail/3427654/15878316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media-gallery/detail/3508455/15813595" TargetMode="External"/><Relationship Id="rId2" Type="http://schemas.openxmlformats.org/officeDocument/2006/relationships/hyperlink" Target="https://nsportal.ru/media-gallery/detail/3508455/15813539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nsportal.ru/media-gallery/detail/3508455/15813644" TargetMode="External"/><Relationship Id="rId4" Type="http://schemas.openxmlformats.org/officeDocument/2006/relationships/hyperlink" Target="https://nsportal.ru/media-gallery/detail/3508455/15813622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media-gallery/detail/3508455/15813685" TargetMode="External"/><Relationship Id="rId2" Type="http://schemas.openxmlformats.org/officeDocument/2006/relationships/hyperlink" Target="https://nsportal.ru/media-gallery/detail/3508455/15813665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nsportal.ru/media-gallery/detail/3508455/15814061" TargetMode="External"/><Relationship Id="rId4" Type="http://schemas.openxmlformats.org/officeDocument/2006/relationships/hyperlink" Target="https://nsportal.ru/media-gallery/detail/3508455/15813732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media-gallery/detail/3508455/15814191" TargetMode="External"/><Relationship Id="rId2" Type="http://schemas.openxmlformats.org/officeDocument/2006/relationships/hyperlink" Target="https://nsportal.ru/media-gallery/detail/3508455/15814099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nsportal.ru/media-gallery/detail/3508455/15813472" TargetMode="External"/><Relationship Id="rId4" Type="http://schemas.openxmlformats.org/officeDocument/2006/relationships/hyperlink" Target="https://nsportal.ru/media-gallery/detail/3508455/1581423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albom/2018/10/04/nebyta-natalya-rifkatovna/kursy-povysheniya-kvapmfikatsmm" TargetMode="External"/><Relationship Id="rId2" Type="http://schemas.openxmlformats.org/officeDocument/2006/relationships/hyperlink" Target="https://nsportal.ru/shkola/materialy-k-attestatsii/library/2018/11/06/traektoriya-samoobrazovaniy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media-gallery/detail/3412814/15762808" TargetMode="External"/><Relationship Id="rId2" Type="http://schemas.openxmlformats.org/officeDocument/2006/relationships/hyperlink" Target="https://nsportal.ru/media-gallery/detail/3412814/15383435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media-gallery/detail/3412814/15384514" TargetMode="External"/><Relationship Id="rId2" Type="http://schemas.openxmlformats.org/officeDocument/2006/relationships/hyperlink" Target="https://nsportal.ru/media-gallery/detail/3412814/15350739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nsportal.ru/media-gallery/detail/3412814/15534074" TargetMode="External"/><Relationship Id="rId4" Type="http://schemas.openxmlformats.org/officeDocument/2006/relationships/hyperlink" Target="https://nsportal.ru/media-gallery/detail/3412814/1539279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media-gallery/detail/3412814/15395205" TargetMode="External"/><Relationship Id="rId2" Type="http://schemas.openxmlformats.org/officeDocument/2006/relationships/hyperlink" Target="https://nsportal.ru/media-gallery/detail/3412814/15394492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nsportal.ru/media-gallery/detail/3412814/15396029" TargetMode="External"/><Relationship Id="rId4" Type="http://schemas.openxmlformats.org/officeDocument/2006/relationships/hyperlink" Target="https://nsportal.ru/media-gallery/detail/3412814/1539561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media-gallery/detail/3412814/15592694" TargetMode="External"/><Relationship Id="rId2" Type="http://schemas.openxmlformats.org/officeDocument/2006/relationships/hyperlink" Target="https://nsportal.ru/media-gallery/detail/3412814/15413392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nsportal.ru/media-gallery/detail/3412814/15679767" TargetMode="External"/><Relationship Id="rId4" Type="http://schemas.openxmlformats.org/officeDocument/2006/relationships/hyperlink" Target="https://nsportal.ru/media-gallery/detail/3412814/1559270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media-gallery/detail/3412814/15741274" TargetMode="External"/><Relationship Id="rId2" Type="http://schemas.openxmlformats.org/officeDocument/2006/relationships/hyperlink" Target="https://nsportal.ru/media-gallery/detail/3412814/15681915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nsportal.ru/media-gallery/detail/3412814/15770410" TargetMode="External"/><Relationship Id="rId4" Type="http://schemas.openxmlformats.org/officeDocument/2006/relationships/hyperlink" Target="https://nsportal.ru/media-gallery/detail/3412814/15762192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media-gallery/detail/3412814/15657017" TargetMode="External"/><Relationship Id="rId2" Type="http://schemas.openxmlformats.org/officeDocument/2006/relationships/hyperlink" Target="https://nsportal.ru/media-gallery/detail/3412814/15414454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nsportal.ru/media-gallery/detail/3412814/15657031" TargetMode="External"/><Relationship Id="rId4" Type="http://schemas.openxmlformats.org/officeDocument/2006/relationships/hyperlink" Target="https://nsportal.ru/media-gallery/detail/3412814/1565702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0195" y="966688"/>
            <a:ext cx="8915399" cy="2262781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Траектория самообразования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117886"/>
            <a:ext cx="10554788" cy="1452731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/>
              <a:t>Учителя-логопеда, Небыта Натальи Рифкатовны</a:t>
            </a:r>
          </a:p>
          <a:p>
            <a:pPr algn="r"/>
            <a:r>
              <a:rPr lang="ru-RU" sz="2400" b="1" dirty="0" smtClean="0"/>
              <a:t>МБОУ Гимназии № 91 имени М.В.Ломоносова</a:t>
            </a:r>
          </a:p>
          <a:p>
            <a:pPr algn="r"/>
            <a:r>
              <a:rPr lang="ru-RU" sz="2400" b="1" dirty="0" smtClean="0"/>
              <a:t>ЗАТО г. Железногорск 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029" y="444137"/>
            <a:ext cx="3881857" cy="469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619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966353"/>
              </p:ext>
            </p:extLst>
          </p:nvPr>
        </p:nvGraphicFramePr>
        <p:xfrm>
          <a:off x="627017" y="200540"/>
          <a:ext cx="11315201" cy="6213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6932">
                  <a:extLst>
                    <a:ext uri="{9D8B030D-6E8A-4147-A177-3AD203B41FA5}">
                      <a16:colId xmlns:a16="http://schemas.microsoft.com/office/drawing/2014/main" val="2802522357"/>
                    </a:ext>
                  </a:extLst>
                </a:gridCol>
                <a:gridCol w="2097597">
                  <a:extLst>
                    <a:ext uri="{9D8B030D-6E8A-4147-A177-3AD203B41FA5}">
                      <a16:colId xmlns:a16="http://schemas.microsoft.com/office/drawing/2014/main" val="406008856"/>
                    </a:ext>
                  </a:extLst>
                </a:gridCol>
                <a:gridCol w="5506155">
                  <a:extLst>
                    <a:ext uri="{9D8B030D-6E8A-4147-A177-3AD203B41FA5}">
                      <a16:colId xmlns:a16="http://schemas.microsoft.com/office/drawing/2014/main" val="549304361"/>
                    </a:ext>
                  </a:extLst>
                </a:gridCol>
                <a:gridCol w="1894517">
                  <a:extLst>
                    <a:ext uri="{9D8B030D-6E8A-4147-A177-3AD203B41FA5}">
                      <a16:colId xmlns:a16="http://schemas.microsoft.com/office/drawing/2014/main" val="860196230"/>
                    </a:ext>
                  </a:extLst>
                </a:gridCol>
              </a:tblGrid>
              <a:tr h="1254903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2017-2018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ИПП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«Мерсибо»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"Применение интерактивных игр в работе над лексико-грамматическими категориями у детей с ОВЗ "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Сертификат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253370"/>
                  </a:ext>
                </a:extLst>
              </a:tr>
              <a:tr h="167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«Росучебник»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Практика использования ЭОР в учебной деятельности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Сертификат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143561759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ИПП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«Мерсибо»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"Формирование положительной мотивации к обучению в школе у детей с ЗПР с помощью интерактивных и настольных игр "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3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2349308107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ИПП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«Мерсибо»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«Арт-терапия - работа с эмоциями ребёнка»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4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35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5321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701406"/>
              </p:ext>
            </p:extLst>
          </p:nvPr>
        </p:nvGraphicFramePr>
        <p:xfrm>
          <a:off x="627017" y="200540"/>
          <a:ext cx="11315201" cy="6213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6932">
                  <a:extLst>
                    <a:ext uri="{9D8B030D-6E8A-4147-A177-3AD203B41FA5}">
                      <a16:colId xmlns:a16="http://schemas.microsoft.com/office/drawing/2014/main" val="2802522357"/>
                    </a:ext>
                  </a:extLst>
                </a:gridCol>
                <a:gridCol w="2097597">
                  <a:extLst>
                    <a:ext uri="{9D8B030D-6E8A-4147-A177-3AD203B41FA5}">
                      <a16:colId xmlns:a16="http://schemas.microsoft.com/office/drawing/2014/main" val="406008856"/>
                    </a:ext>
                  </a:extLst>
                </a:gridCol>
                <a:gridCol w="5506155">
                  <a:extLst>
                    <a:ext uri="{9D8B030D-6E8A-4147-A177-3AD203B41FA5}">
                      <a16:colId xmlns:a16="http://schemas.microsoft.com/office/drawing/2014/main" val="549304361"/>
                    </a:ext>
                  </a:extLst>
                </a:gridCol>
                <a:gridCol w="1894517">
                  <a:extLst>
                    <a:ext uri="{9D8B030D-6E8A-4147-A177-3AD203B41FA5}">
                      <a16:colId xmlns:a16="http://schemas.microsoft.com/office/drawing/2014/main" val="860196230"/>
                    </a:ext>
                  </a:extLst>
                </a:gridCol>
              </a:tblGrid>
              <a:tr h="1254903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2017-2018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ИПП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«Мерсибо»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Интерактивные методы активизации речи у «неговорящих» детей</a:t>
                      </a:r>
                      <a:endParaRPr lang="ru-RU" sz="1800" b="0" u="none" kern="12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Сертификат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253370"/>
                  </a:ext>
                </a:extLst>
              </a:tr>
              <a:tr h="167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ИПП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«Мерсибо»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Ребенок с аутизмом. Диагностика, обучение, коррекция поведения. Взгляд практика</a:t>
                      </a:r>
                      <a:endParaRPr lang="ru-RU" sz="1800" b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Сертификат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143561759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Гимназия № 91</a:t>
                      </a: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Железногорск</a:t>
                      </a: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Мастер-класс «Коррекция письменной речи младших школьников»</a:t>
                      </a: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Выступление</a:t>
                      </a: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9308107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Лицей № 103 Железногорск</a:t>
                      </a:r>
                      <a:endParaRPr lang="ru-RU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18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Образовательный ФОРУМ образовательных учреждений г. Железногорска</a:t>
                      </a:r>
                      <a:endParaRPr lang="ru-RU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слушатель</a:t>
                      </a: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35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379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206307"/>
              </p:ext>
            </p:extLst>
          </p:nvPr>
        </p:nvGraphicFramePr>
        <p:xfrm>
          <a:off x="627017" y="200540"/>
          <a:ext cx="11315201" cy="6213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6932">
                  <a:extLst>
                    <a:ext uri="{9D8B030D-6E8A-4147-A177-3AD203B41FA5}">
                      <a16:colId xmlns:a16="http://schemas.microsoft.com/office/drawing/2014/main" val="2802522357"/>
                    </a:ext>
                  </a:extLst>
                </a:gridCol>
                <a:gridCol w="2097597">
                  <a:extLst>
                    <a:ext uri="{9D8B030D-6E8A-4147-A177-3AD203B41FA5}">
                      <a16:colId xmlns:a16="http://schemas.microsoft.com/office/drawing/2014/main" val="406008856"/>
                    </a:ext>
                  </a:extLst>
                </a:gridCol>
                <a:gridCol w="5506155">
                  <a:extLst>
                    <a:ext uri="{9D8B030D-6E8A-4147-A177-3AD203B41FA5}">
                      <a16:colId xmlns:a16="http://schemas.microsoft.com/office/drawing/2014/main" val="549304361"/>
                    </a:ext>
                  </a:extLst>
                </a:gridCol>
                <a:gridCol w="1894517">
                  <a:extLst>
                    <a:ext uri="{9D8B030D-6E8A-4147-A177-3AD203B41FA5}">
                      <a16:colId xmlns:a16="http://schemas.microsoft.com/office/drawing/2014/main" val="860196230"/>
                    </a:ext>
                  </a:extLst>
                </a:gridCol>
              </a:tblGrid>
              <a:tr h="1254903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2017-2018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Видеолекции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проекта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«Инфоурок»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работы с обучающимися с ОВЗ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chemeClr val="tx1"/>
                          </a:solidFill>
                        </a:rPr>
                      </a:b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Свидетельство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253370"/>
                  </a:ext>
                </a:extLst>
              </a:tr>
              <a:tr h="167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проектно-исследовательской деятельности обучающихся в рамках реализации ФГОС</a:t>
                      </a:r>
                      <a:endParaRPr lang="ru-RU" sz="1800" b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3"/>
                        </a:rPr>
                        <a:t>Свидетельство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143561759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"Использование элементов технологии ТРИЗ для активизации познавательной деятельности"</a:t>
                      </a: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4"/>
                        </a:rPr>
                        <a:t>Свидетельство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9308107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"Методика обучения письму и чтению в начальной школе"</a:t>
                      </a: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5"/>
                        </a:rPr>
                        <a:t>Свидетельство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35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6208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140486"/>
              </p:ext>
            </p:extLst>
          </p:nvPr>
        </p:nvGraphicFramePr>
        <p:xfrm>
          <a:off x="627017" y="200540"/>
          <a:ext cx="11315201" cy="6213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6932">
                  <a:extLst>
                    <a:ext uri="{9D8B030D-6E8A-4147-A177-3AD203B41FA5}">
                      <a16:colId xmlns:a16="http://schemas.microsoft.com/office/drawing/2014/main" val="2802522357"/>
                    </a:ext>
                  </a:extLst>
                </a:gridCol>
                <a:gridCol w="2097597">
                  <a:extLst>
                    <a:ext uri="{9D8B030D-6E8A-4147-A177-3AD203B41FA5}">
                      <a16:colId xmlns:a16="http://schemas.microsoft.com/office/drawing/2014/main" val="406008856"/>
                    </a:ext>
                  </a:extLst>
                </a:gridCol>
                <a:gridCol w="5506155">
                  <a:extLst>
                    <a:ext uri="{9D8B030D-6E8A-4147-A177-3AD203B41FA5}">
                      <a16:colId xmlns:a16="http://schemas.microsoft.com/office/drawing/2014/main" val="549304361"/>
                    </a:ext>
                  </a:extLst>
                </a:gridCol>
                <a:gridCol w="1894517">
                  <a:extLst>
                    <a:ext uri="{9D8B030D-6E8A-4147-A177-3AD203B41FA5}">
                      <a16:colId xmlns:a16="http://schemas.microsoft.com/office/drawing/2014/main" val="860196230"/>
                    </a:ext>
                  </a:extLst>
                </a:gridCol>
              </a:tblGrid>
              <a:tr h="1254903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2017-2018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Видеолекции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проекта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«Инфоурок»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«Формирование навыков успешного публичного выступления»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chemeClr val="tx1"/>
                          </a:solidFill>
                        </a:rPr>
                      </a:b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Свидетельство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253370"/>
                  </a:ext>
                </a:extLst>
              </a:tr>
              <a:tr h="167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«Развитие памяти ребенка как необходимое условие успешного обучения»</a:t>
                      </a:r>
                      <a:endParaRPr lang="ru-RU" sz="1800" b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3"/>
                        </a:rPr>
                        <a:t>Свидетельство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143561759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«Секреты эффективного взаимодействия с поколением Z»</a:t>
                      </a: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4"/>
                        </a:rPr>
                        <a:t>Свидетельство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9308107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«Развитие коммуникативных умений школьников посредством игровой технологии»</a:t>
                      </a: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5"/>
                        </a:rPr>
                        <a:t>Свидетельство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35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9797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257800"/>
              </p:ext>
            </p:extLst>
          </p:nvPr>
        </p:nvGraphicFramePr>
        <p:xfrm>
          <a:off x="627017" y="200540"/>
          <a:ext cx="11315201" cy="6213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6932">
                  <a:extLst>
                    <a:ext uri="{9D8B030D-6E8A-4147-A177-3AD203B41FA5}">
                      <a16:colId xmlns:a16="http://schemas.microsoft.com/office/drawing/2014/main" val="2802522357"/>
                    </a:ext>
                  </a:extLst>
                </a:gridCol>
                <a:gridCol w="2097597">
                  <a:extLst>
                    <a:ext uri="{9D8B030D-6E8A-4147-A177-3AD203B41FA5}">
                      <a16:colId xmlns:a16="http://schemas.microsoft.com/office/drawing/2014/main" val="406008856"/>
                    </a:ext>
                  </a:extLst>
                </a:gridCol>
                <a:gridCol w="5506155">
                  <a:extLst>
                    <a:ext uri="{9D8B030D-6E8A-4147-A177-3AD203B41FA5}">
                      <a16:colId xmlns:a16="http://schemas.microsoft.com/office/drawing/2014/main" val="549304361"/>
                    </a:ext>
                  </a:extLst>
                </a:gridCol>
                <a:gridCol w="1894517">
                  <a:extLst>
                    <a:ext uri="{9D8B030D-6E8A-4147-A177-3AD203B41FA5}">
                      <a16:colId xmlns:a16="http://schemas.microsoft.com/office/drawing/2014/main" val="860196230"/>
                    </a:ext>
                  </a:extLst>
                </a:gridCol>
              </a:tblGrid>
              <a:tr h="1254903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2017-2018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Видеолекции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проекта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«Инфоурок»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«Мобильное обучение как усовершенствование образовательной парадигмы»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Свидетельство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253370"/>
                  </a:ext>
                </a:extLst>
              </a:tr>
              <a:tr h="167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"Использование арсенала компьютерных программ в коррекции нарушений речи у младших школьников"</a:t>
                      </a:r>
                      <a:endParaRPr lang="ru-RU" sz="1800" b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3"/>
                        </a:rPr>
                        <a:t>Свидетельство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143561759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Активизация познавательной деятельности младших школьников с ОВЗ</a:t>
                      </a: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4"/>
                        </a:rPr>
                        <a:t>Свидетельство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9308107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Сертификат участника Марафона финансовой грамотности</a:t>
                      </a: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Марафон финансовой грамотности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5"/>
                        </a:rPr>
                        <a:t>Сертификат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35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4782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835" y="624110"/>
            <a:ext cx="10707778" cy="12808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577" y="2133600"/>
            <a:ext cx="11090366" cy="3777622"/>
          </a:xfrm>
        </p:spPr>
        <p:txBody>
          <a:bodyPr>
            <a:noAutofit/>
          </a:bodyPr>
          <a:lstStyle/>
          <a:p>
            <a:r>
              <a:rPr lang="ru-RU" sz="2800" dirty="0"/>
              <a:t>На протяжении пяти лет наблюдается динамика в повышении результативности моей профессиональной деятельности. Этому способствует мой многолетний опыт работы (17 лет) учителем-логопедом: профессиональные действия, заинтересованность в прохождении курсов по логопедии. Руководствуясь образовательной программой ОУ, постоянно совершенствую педагогическое мастерство через </a:t>
            </a:r>
            <a:r>
              <a:rPr lang="ru-RU" sz="2800" u="sng" dirty="0">
                <a:hlinkClick r:id="rId2"/>
              </a:rPr>
              <a:t>самообразование</a:t>
            </a:r>
            <a:r>
              <a:rPr lang="ru-RU" sz="2800" dirty="0"/>
              <a:t>, участие в обучающих и научно-практических семинарах, конференциях(</a:t>
            </a:r>
            <a:r>
              <a:rPr lang="ru-RU" sz="2800" dirty="0">
                <a:hlinkClick r:id="rId3"/>
              </a:rPr>
              <a:t>ссылка</a:t>
            </a:r>
            <a:r>
              <a:rPr lang="ru-RU" sz="2800" dirty="0"/>
              <a:t>).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35682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12929"/>
              </p:ext>
            </p:extLst>
          </p:nvPr>
        </p:nvGraphicFramePr>
        <p:xfrm>
          <a:off x="457200" y="274319"/>
          <a:ext cx="11416936" cy="61395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33268">
                  <a:extLst>
                    <a:ext uri="{9D8B030D-6E8A-4147-A177-3AD203B41FA5}">
                      <a16:colId xmlns:a16="http://schemas.microsoft.com/office/drawing/2014/main" val="1779123008"/>
                    </a:ext>
                  </a:extLst>
                </a:gridCol>
                <a:gridCol w="2116456">
                  <a:extLst>
                    <a:ext uri="{9D8B030D-6E8A-4147-A177-3AD203B41FA5}">
                      <a16:colId xmlns:a16="http://schemas.microsoft.com/office/drawing/2014/main" val="386454937"/>
                    </a:ext>
                  </a:extLst>
                </a:gridCol>
                <a:gridCol w="5555662">
                  <a:extLst>
                    <a:ext uri="{9D8B030D-6E8A-4147-A177-3AD203B41FA5}">
                      <a16:colId xmlns:a16="http://schemas.microsoft.com/office/drawing/2014/main" val="655148199"/>
                    </a:ext>
                  </a:extLst>
                </a:gridCol>
                <a:gridCol w="1911550">
                  <a:extLst>
                    <a:ext uri="{9D8B030D-6E8A-4147-A177-3AD203B41FA5}">
                      <a16:colId xmlns:a16="http://schemas.microsoft.com/office/drawing/2014/main" val="4205295794"/>
                    </a:ext>
                  </a:extLst>
                </a:gridCol>
              </a:tblGrid>
              <a:tr h="12705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Год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Место проведения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Название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Степень участия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1004412777"/>
                  </a:ext>
                </a:extLst>
              </a:tr>
              <a:tr h="162300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2015-2016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МБОУ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Гимназия № 91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Железногорск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Проведение мастер-класса по теме «Диагностика и оценка предметных и метапредметных результатов» на педагогическом совете «Реализация ФГОС НОО»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Выступление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1053361154"/>
                  </a:ext>
                </a:extLst>
              </a:tr>
              <a:tr h="12984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Научно-методический семинар «Реализация требований ФГОС НОО при формировании у младших  школьников норм здоровьесберегающего поведения»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слушатель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556691779"/>
                  </a:ext>
                </a:extLst>
              </a:tr>
              <a:tr h="97380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2016-2017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МБОУ </a:t>
                      </a:r>
                      <a:r>
                        <a:rPr lang="ru-RU" sz="1800" dirty="0">
                          <a:effectLst/>
                        </a:rPr>
                        <a:t>Гимназия № 9 Красноярск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Практический семинар «Технология организации работы логопеда» руководитель базовой площадки Е.В. Насонова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слушатель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188350160"/>
                  </a:ext>
                </a:extLst>
              </a:tr>
              <a:tr h="9738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МБОУ Школа № 46 Красноярск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Практический семинар «Структура программы коррекционного курса» руководитель базовой площадки И.Н. Рейм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слушатель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683614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3325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656718"/>
              </p:ext>
            </p:extLst>
          </p:nvPr>
        </p:nvGraphicFramePr>
        <p:xfrm>
          <a:off x="627017" y="200540"/>
          <a:ext cx="11315201" cy="6213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6932">
                  <a:extLst>
                    <a:ext uri="{9D8B030D-6E8A-4147-A177-3AD203B41FA5}">
                      <a16:colId xmlns:a16="http://schemas.microsoft.com/office/drawing/2014/main" val="2802522357"/>
                    </a:ext>
                  </a:extLst>
                </a:gridCol>
                <a:gridCol w="2097597">
                  <a:extLst>
                    <a:ext uri="{9D8B030D-6E8A-4147-A177-3AD203B41FA5}">
                      <a16:colId xmlns:a16="http://schemas.microsoft.com/office/drawing/2014/main" val="406008856"/>
                    </a:ext>
                  </a:extLst>
                </a:gridCol>
                <a:gridCol w="5506155">
                  <a:extLst>
                    <a:ext uri="{9D8B030D-6E8A-4147-A177-3AD203B41FA5}">
                      <a16:colId xmlns:a16="http://schemas.microsoft.com/office/drawing/2014/main" val="549304361"/>
                    </a:ext>
                  </a:extLst>
                </a:gridCol>
                <a:gridCol w="1894517">
                  <a:extLst>
                    <a:ext uri="{9D8B030D-6E8A-4147-A177-3AD203B41FA5}">
                      <a16:colId xmlns:a16="http://schemas.microsoft.com/office/drawing/2014/main" val="860196230"/>
                    </a:ext>
                  </a:extLst>
                </a:gridCol>
              </a:tblGrid>
              <a:tr h="1254903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2017-2018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МБОУ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Школа № 93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Железногорск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Практический семинар «Методы и приёмы работы с детьми с ОВЗ в изменяющихся социальных условиях»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слушатель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253370"/>
                  </a:ext>
                </a:extLst>
              </a:tr>
              <a:tr h="167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МБОУ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Школа № 93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Железногорск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Мастер-класс «Использование кинезиологических упражнений по коррекции нарушений письма и чтения у учащихся с ОВЗ, 1-4 классы»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слушатель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143561759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«Урок.РФ»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800" dirty="0">
                          <a:effectLst/>
                        </a:rPr>
                        <a:t>Работа ПМПК при психолого-педагогическом сопровождении детей с ОВЗ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2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2349308107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800">
                          <a:effectLst/>
                        </a:rPr>
                        <a:t>Мастер-класс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800" dirty="0">
                          <a:effectLst/>
                        </a:rPr>
                        <a:t>Развитие эмоционального интеллекта и навыков 21 века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3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35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6124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326239"/>
              </p:ext>
            </p:extLst>
          </p:nvPr>
        </p:nvGraphicFramePr>
        <p:xfrm>
          <a:off x="627017" y="200540"/>
          <a:ext cx="11315201" cy="6213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6932">
                  <a:extLst>
                    <a:ext uri="{9D8B030D-6E8A-4147-A177-3AD203B41FA5}">
                      <a16:colId xmlns:a16="http://schemas.microsoft.com/office/drawing/2014/main" val="2802522357"/>
                    </a:ext>
                  </a:extLst>
                </a:gridCol>
                <a:gridCol w="2097597">
                  <a:extLst>
                    <a:ext uri="{9D8B030D-6E8A-4147-A177-3AD203B41FA5}">
                      <a16:colId xmlns:a16="http://schemas.microsoft.com/office/drawing/2014/main" val="406008856"/>
                    </a:ext>
                  </a:extLst>
                </a:gridCol>
                <a:gridCol w="5506155">
                  <a:extLst>
                    <a:ext uri="{9D8B030D-6E8A-4147-A177-3AD203B41FA5}">
                      <a16:colId xmlns:a16="http://schemas.microsoft.com/office/drawing/2014/main" val="549304361"/>
                    </a:ext>
                  </a:extLst>
                </a:gridCol>
                <a:gridCol w="1894517">
                  <a:extLst>
                    <a:ext uri="{9D8B030D-6E8A-4147-A177-3AD203B41FA5}">
                      <a16:colId xmlns:a16="http://schemas.microsoft.com/office/drawing/2014/main" val="860196230"/>
                    </a:ext>
                  </a:extLst>
                </a:gridCol>
              </a:tblGrid>
              <a:tr h="1254903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</a:rPr>
                        <a:t>2017-2018</a:t>
                      </a:r>
                      <a:endParaRPr lang="ru-RU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«Росучебник»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Предшкольная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пора - год до школы. Занимаемся с детьми в детском саду и школе»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Сертификат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253370"/>
                  </a:ext>
                </a:extLst>
              </a:tr>
              <a:tr h="167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«Урок.РФ»</a:t>
                      </a: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«Управление инклюзивным образованием на примере образовательного проекта "Школа равных возможностей»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3"/>
                        </a:rPr>
                        <a:t>Сертификат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143561759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«Урок.РФ»</a:t>
                      </a:r>
                      <a:endParaRPr lang="ru-RU" sz="1800" dirty="0" smtClean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«Как сделать уроки яркими, интересными и продуктивными. Инструменты ТРИЗ-педагогики»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4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2349308107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«Урок.РФ»</a:t>
                      </a:r>
                      <a:endParaRPr lang="ru-RU" sz="1800" dirty="0" smtClean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Новые направления организации проектной деятельности в школе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5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35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3824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41510"/>
              </p:ext>
            </p:extLst>
          </p:nvPr>
        </p:nvGraphicFramePr>
        <p:xfrm>
          <a:off x="627017" y="200540"/>
          <a:ext cx="11315201" cy="6213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6932">
                  <a:extLst>
                    <a:ext uri="{9D8B030D-6E8A-4147-A177-3AD203B41FA5}">
                      <a16:colId xmlns:a16="http://schemas.microsoft.com/office/drawing/2014/main" val="2802522357"/>
                    </a:ext>
                  </a:extLst>
                </a:gridCol>
                <a:gridCol w="2097597">
                  <a:extLst>
                    <a:ext uri="{9D8B030D-6E8A-4147-A177-3AD203B41FA5}">
                      <a16:colId xmlns:a16="http://schemas.microsoft.com/office/drawing/2014/main" val="406008856"/>
                    </a:ext>
                  </a:extLst>
                </a:gridCol>
                <a:gridCol w="5506155">
                  <a:extLst>
                    <a:ext uri="{9D8B030D-6E8A-4147-A177-3AD203B41FA5}">
                      <a16:colId xmlns:a16="http://schemas.microsoft.com/office/drawing/2014/main" val="549304361"/>
                    </a:ext>
                  </a:extLst>
                </a:gridCol>
                <a:gridCol w="1894517">
                  <a:extLst>
                    <a:ext uri="{9D8B030D-6E8A-4147-A177-3AD203B41FA5}">
                      <a16:colId xmlns:a16="http://schemas.microsoft.com/office/drawing/2014/main" val="860196230"/>
                    </a:ext>
                  </a:extLst>
                </a:gridCol>
              </a:tblGrid>
              <a:tr h="1254903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2017-2018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Всероссийская конференция «Цифра: инвестиции в педагога»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Мастер-класс по русскому языку «Интерактивные задания с LECTA»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Сертификат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253370"/>
                  </a:ext>
                </a:extLst>
              </a:tr>
              <a:tr h="167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Возможности LECTA для учащихся с ОВЗ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3"/>
                        </a:rPr>
                        <a:t>Сертификат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143561759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Навыки XXI века с LECTA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4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2349308107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 использовать видеоуроки, интерактивные тренажёры и другой контент на уроке? Новые виды заданий на «ЯКласс»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5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35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6711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993588"/>
              </p:ext>
            </p:extLst>
          </p:nvPr>
        </p:nvGraphicFramePr>
        <p:xfrm>
          <a:off x="627017" y="200540"/>
          <a:ext cx="11315201" cy="6213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6932">
                  <a:extLst>
                    <a:ext uri="{9D8B030D-6E8A-4147-A177-3AD203B41FA5}">
                      <a16:colId xmlns:a16="http://schemas.microsoft.com/office/drawing/2014/main" val="2802522357"/>
                    </a:ext>
                  </a:extLst>
                </a:gridCol>
                <a:gridCol w="2097597">
                  <a:extLst>
                    <a:ext uri="{9D8B030D-6E8A-4147-A177-3AD203B41FA5}">
                      <a16:colId xmlns:a16="http://schemas.microsoft.com/office/drawing/2014/main" val="406008856"/>
                    </a:ext>
                  </a:extLst>
                </a:gridCol>
                <a:gridCol w="5506155">
                  <a:extLst>
                    <a:ext uri="{9D8B030D-6E8A-4147-A177-3AD203B41FA5}">
                      <a16:colId xmlns:a16="http://schemas.microsoft.com/office/drawing/2014/main" val="549304361"/>
                    </a:ext>
                  </a:extLst>
                </a:gridCol>
                <a:gridCol w="1894517">
                  <a:extLst>
                    <a:ext uri="{9D8B030D-6E8A-4147-A177-3AD203B41FA5}">
                      <a16:colId xmlns:a16="http://schemas.microsoft.com/office/drawing/2014/main" val="860196230"/>
                    </a:ext>
                  </a:extLst>
                </a:gridCol>
              </a:tblGrid>
              <a:tr h="1254903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2017-2018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«Росучебник»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"Метод проектов и технология презентаций в работе учителя"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Сертификат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253370"/>
                  </a:ext>
                </a:extLst>
              </a:tr>
              <a:tr h="167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«Росучебник»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"Технологии будущего в образовании: виртуальная реальность"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3"/>
                        </a:rPr>
                        <a:t>Сертификат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143561759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«Росучебник»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"Особенности проектирования урока обучения грамоте"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4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2349308107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«Росучебник»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Вебинар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 формированию УУД у младших школьников: "Учимся думать: контролируем, корректируем"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5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35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3009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938569"/>
              </p:ext>
            </p:extLst>
          </p:nvPr>
        </p:nvGraphicFramePr>
        <p:xfrm>
          <a:off x="627017" y="200540"/>
          <a:ext cx="11315201" cy="6318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6932">
                  <a:extLst>
                    <a:ext uri="{9D8B030D-6E8A-4147-A177-3AD203B41FA5}">
                      <a16:colId xmlns:a16="http://schemas.microsoft.com/office/drawing/2014/main" val="2802522357"/>
                    </a:ext>
                  </a:extLst>
                </a:gridCol>
                <a:gridCol w="2097597">
                  <a:extLst>
                    <a:ext uri="{9D8B030D-6E8A-4147-A177-3AD203B41FA5}">
                      <a16:colId xmlns:a16="http://schemas.microsoft.com/office/drawing/2014/main" val="406008856"/>
                    </a:ext>
                  </a:extLst>
                </a:gridCol>
                <a:gridCol w="5506155">
                  <a:extLst>
                    <a:ext uri="{9D8B030D-6E8A-4147-A177-3AD203B41FA5}">
                      <a16:colId xmlns:a16="http://schemas.microsoft.com/office/drawing/2014/main" val="549304361"/>
                    </a:ext>
                  </a:extLst>
                </a:gridCol>
                <a:gridCol w="1894517">
                  <a:extLst>
                    <a:ext uri="{9D8B030D-6E8A-4147-A177-3AD203B41FA5}">
                      <a16:colId xmlns:a16="http://schemas.microsoft.com/office/drawing/2014/main" val="860196230"/>
                    </a:ext>
                  </a:extLst>
                </a:gridCol>
              </a:tblGrid>
              <a:tr h="1254903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2017-2018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«Росучебник»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Помогаем учителю создать современный урок"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Сертификат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253370"/>
                  </a:ext>
                </a:extLst>
              </a:tr>
              <a:tr h="167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«Росучебник»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Модель урока с использованием электронной формы учебника при обучении детей с ОВЗ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3"/>
                        </a:rPr>
                        <a:t>Сертификат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143561759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«Росучебник»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универсальных учебных действий младших школьников: смысловое чтение и работа с текстом в 3 классе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4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2349308107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«Росучебник»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"Авторские права учителя цифровой школы"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5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35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78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89589"/>
              </p:ext>
            </p:extLst>
          </p:nvPr>
        </p:nvGraphicFramePr>
        <p:xfrm>
          <a:off x="627017" y="200540"/>
          <a:ext cx="11315201" cy="6213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6932">
                  <a:extLst>
                    <a:ext uri="{9D8B030D-6E8A-4147-A177-3AD203B41FA5}">
                      <a16:colId xmlns:a16="http://schemas.microsoft.com/office/drawing/2014/main" val="2802522357"/>
                    </a:ext>
                  </a:extLst>
                </a:gridCol>
                <a:gridCol w="2097597">
                  <a:extLst>
                    <a:ext uri="{9D8B030D-6E8A-4147-A177-3AD203B41FA5}">
                      <a16:colId xmlns:a16="http://schemas.microsoft.com/office/drawing/2014/main" val="406008856"/>
                    </a:ext>
                  </a:extLst>
                </a:gridCol>
                <a:gridCol w="5506155">
                  <a:extLst>
                    <a:ext uri="{9D8B030D-6E8A-4147-A177-3AD203B41FA5}">
                      <a16:colId xmlns:a16="http://schemas.microsoft.com/office/drawing/2014/main" val="549304361"/>
                    </a:ext>
                  </a:extLst>
                </a:gridCol>
                <a:gridCol w="1894517">
                  <a:extLst>
                    <a:ext uri="{9D8B030D-6E8A-4147-A177-3AD203B41FA5}">
                      <a16:colId xmlns:a16="http://schemas.microsoft.com/office/drawing/2014/main" val="860196230"/>
                    </a:ext>
                  </a:extLst>
                </a:gridCol>
              </a:tblGrid>
              <a:tr h="1254903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2017-2018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ИПП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«Мерсибо»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"Развитие произвольности у детей: практические рекомендации и методические приёмы"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Сертификат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253370"/>
                  </a:ext>
                </a:extLst>
              </a:tr>
              <a:tr h="167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ИПП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«Мерсибо»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"Приёмы активизации речи у детей с ОВЗ на групповых занятиях с применением интерактива"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hlinkClick r:id="rId3"/>
                        </a:rPr>
                        <a:t>Сертификат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3143561759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ИПП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«Мерсибо»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"Развитие связной речи у дошкольников с ОВЗ с помощью наглядных пособий, игр и упражнений"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4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/>
                </a:tc>
                <a:extLst>
                  <a:ext uri="{0D108BD9-81ED-4DB2-BD59-A6C34878D82A}">
                    <a16:rowId xmlns:a16="http://schemas.microsoft.com/office/drawing/2014/main" val="2349308107"/>
                  </a:ext>
                </a:extLst>
              </a:tr>
              <a:tr h="1642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ИПП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«Мерсибо»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"Раннее развитие детей от мифов к реальности"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hlinkClick r:id="rId5"/>
                        </a:rPr>
                        <a:t>Сертификат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70" marR="443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35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08418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191</TotalTime>
  <Words>808</Words>
  <Application>Microsoft Office PowerPoint</Application>
  <PresentationFormat>Широкоэкранный</PresentationFormat>
  <Paragraphs>179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 3</vt:lpstr>
      <vt:lpstr>Легкий дым</vt:lpstr>
      <vt:lpstr>Траектория самообразования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18</cp:revision>
  <dcterms:created xsi:type="dcterms:W3CDTF">2018-11-19T14:45:57Z</dcterms:created>
  <dcterms:modified xsi:type="dcterms:W3CDTF">2018-11-26T16:21:03Z</dcterms:modified>
</cp:coreProperties>
</file>