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Формирование универсальных учебных действий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1221553"/>
          </a:xfr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noAutofit/>
          </a:bodyPr>
          <a:lstStyle/>
          <a:p>
            <a:pPr algn="ctr"/>
            <a:r>
              <a:rPr lang="ru-RU" sz="2000" b="1" i="1" dirty="0"/>
              <a:t>Составила: учитель-логопед, Небыта Наталья Рифкатовна</a:t>
            </a:r>
          </a:p>
          <a:p>
            <a:pPr algn="ctr"/>
            <a:r>
              <a:rPr lang="ru-RU" sz="2000" b="1" i="1" dirty="0"/>
              <a:t>МБОУ «Гимназия № 91 имени М.В.Ломоносова </a:t>
            </a:r>
            <a:r>
              <a:rPr lang="ru-RU" sz="2000" b="1" i="1" dirty="0" smtClean="0"/>
              <a:t>»</a:t>
            </a:r>
            <a:r>
              <a:rPr lang="ru-RU" sz="2000" b="1" i="1" dirty="0"/>
              <a:t>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ЗАТО </a:t>
            </a:r>
            <a:r>
              <a:rPr lang="ru-RU" sz="2000" b="1" i="1" dirty="0"/>
              <a:t>г. Железногорск</a:t>
            </a:r>
          </a:p>
          <a:p>
            <a:endParaRPr lang="ru-RU" sz="2000" b="1" i="1" dirty="0"/>
          </a:p>
          <a:p>
            <a:endParaRPr lang="ru-RU" sz="2000" b="1" i="1" dirty="0"/>
          </a:p>
          <a:p>
            <a:endParaRPr lang="ru-RU" sz="2000" b="1" i="1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50754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Знаково-символические УУД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0286" y="2385638"/>
            <a:ext cx="11495314" cy="4081117"/>
          </a:xfrm>
          <a:prstGeom prst="rect">
            <a:avLst/>
          </a:pr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i="1" dirty="0"/>
              <a:t>Знаково-символические </a:t>
            </a:r>
            <a:r>
              <a:rPr lang="ru-RU" sz="3600" dirty="0"/>
              <a:t>универсальные действия обеспечивают конкретные способы </a:t>
            </a:r>
            <a:r>
              <a:rPr lang="ru-RU" sz="3600" b="1" i="1" dirty="0"/>
              <a:t>преобразования</a:t>
            </a:r>
            <a:r>
              <a:rPr lang="ru-RU" sz="3600" dirty="0"/>
              <a:t> учебного материала, представляют действия  </a:t>
            </a:r>
            <a:r>
              <a:rPr lang="ru-RU" sz="3600" b="1" i="1" dirty="0"/>
              <a:t>моделирования</a:t>
            </a:r>
            <a:r>
              <a:rPr lang="ru-RU" sz="3600" dirty="0"/>
              <a:t>, выполняющие функции отображения учебного материала; выделения существенного; отрыва от конкретных ситуативных значений; формирования обобщенных знаний.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60113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Коммуникативные </a:t>
            </a:r>
            <a:r>
              <a:rPr lang="ru-RU" dirty="0" smtClean="0">
                <a:solidFill>
                  <a:srgbClr val="FFFF00"/>
                </a:solidFill>
              </a:rPr>
              <a:t>УУД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257" y="2297527"/>
            <a:ext cx="11669484" cy="3933384"/>
          </a:xfrm>
          <a:prstGeom prst="rect">
            <a:avLst/>
          </a:pr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sz="2400" dirty="0"/>
              <a:t>планирование учебного сотрудничества с учителем и сверстниками – определение цели, функций участников, способов взаимодействия; 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постановка вопросов – инициативное сотрудничество в поиске и сборе информации; 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разрешение </a:t>
            </a:r>
            <a:r>
              <a:rPr lang="ru-RU" sz="2400" dirty="0"/>
              <a:t>конфликтов - выявление, идентификация проблемы, поиск и оценка альтернативных способов разрешения конфликта, принятие решения и его реализация; 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управление </a:t>
            </a:r>
            <a:r>
              <a:rPr lang="ru-RU" sz="2400" dirty="0"/>
              <a:t>поведением партнера – контроль, коррекция, оценка действий партнера;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умение </a:t>
            </a:r>
            <a:r>
              <a:rPr lang="ru-RU" sz="2400" dirty="0"/>
              <a:t>с достаточно полнотой и точностью выражать свои мысли в соответствии с задачами и  условиями коммуникации; владение монологической и диалогической формами речи в соответствии с грамматическими и синтаксическими нормами родного языка.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38259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00" y="174171"/>
            <a:ext cx="10571998" cy="1243467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Общие рекомендации по развитию УУД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9657" y="2136339"/>
            <a:ext cx="11843657" cy="4524315"/>
          </a:xfrm>
          <a:prstGeom prst="rect">
            <a:avLst/>
          </a:pr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/>
              <a:t>Определить  </a:t>
            </a:r>
            <a:r>
              <a:rPr lang="ru-RU" sz="3200" b="1" i="1" dirty="0"/>
              <a:t>цели</a:t>
            </a:r>
            <a:r>
              <a:rPr lang="ru-RU" sz="3200" b="1" dirty="0"/>
              <a:t>  </a:t>
            </a:r>
            <a:r>
              <a:rPr lang="ru-RU" sz="3200" dirty="0"/>
              <a:t>формирования универсальных учебных действий через  описание их  функций в образовательном процессе, содержания и требуемых свойств в соотнесении с возрастно-психологическими особенностями </a:t>
            </a:r>
            <a:r>
              <a:rPr lang="ru-RU" sz="3200" dirty="0" smtClean="0"/>
              <a:t>учащихся.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 smtClean="0"/>
              <a:t>Составить </a:t>
            </a:r>
            <a:r>
              <a:rPr lang="ru-RU" sz="3200" dirty="0"/>
              <a:t>ориентировочную основу каждого из УУД, обеспечивающую его успешное выполнение и </a:t>
            </a:r>
            <a:r>
              <a:rPr lang="ru-RU" sz="3200" b="1" i="1" dirty="0"/>
              <a:t>организовать ориентировку</a:t>
            </a:r>
            <a:r>
              <a:rPr lang="ru-RU" sz="3200" dirty="0"/>
              <a:t> учащихся в его выполнении.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94675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1257" y="116297"/>
            <a:ext cx="11698514" cy="657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3600" dirty="0"/>
              <a:t>Определить </a:t>
            </a:r>
            <a:r>
              <a:rPr lang="ru-RU" sz="3600" b="1" i="1" dirty="0"/>
              <a:t>связи каждого универсального учебного действия с предметной дисциплиной</a:t>
            </a:r>
            <a:r>
              <a:rPr lang="ru-RU" sz="3600" i="1" dirty="0"/>
              <a:t>.</a:t>
            </a:r>
            <a:r>
              <a:rPr lang="ru-RU" sz="3600" dirty="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/>
              <a:t>		Выделить учебные предметы, создающие зону ближайшего развития для УУД. 	Определить конкретную форму УУД применительно к предметной дисциплине. 	Определить желаемые свойства действия. 	Разработать систему задач, включающих предметно-специальные, общелогические и психологические типы (П.Я.Гальперин), решение которых обеспечит формирование заданных свойств универсальных учебных действий.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95615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8011" y="447188"/>
            <a:ext cx="11495315" cy="970450"/>
          </a:xfrm>
        </p:spPr>
        <p:txBody>
          <a:bodyPr/>
          <a:lstStyle/>
          <a:p>
            <a:pPr algn="ctr"/>
            <a:r>
              <a:rPr lang="ru-RU" sz="6000" dirty="0">
                <a:solidFill>
                  <a:srgbClr val="FFFF00"/>
                </a:solidFill>
              </a:rPr>
              <a:t>ВИДЫ  УУД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8010" y="2218009"/>
            <a:ext cx="11495315" cy="397031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3600" dirty="0" smtClean="0"/>
              <a:t>Личностные</a:t>
            </a:r>
            <a:endParaRPr lang="ru-RU" sz="3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3600" dirty="0" smtClean="0"/>
              <a:t> </a:t>
            </a:r>
            <a:r>
              <a:rPr lang="ru-RU" sz="3600" dirty="0"/>
              <a:t>Регулятивные, включая действия саморегуляции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3600" dirty="0" smtClean="0"/>
              <a:t>Познавательные</a:t>
            </a:r>
            <a:r>
              <a:rPr lang="ru-RU" sz="3600" dirty="0"/>
              <a:t>, включая общеучебные и логические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3600" dirty="0" smtClean="0"/>
              <a:t>Знаково-символические</a:t>
            </a:r>
            <a:endParaRPr lang="ru-RU" sz="3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3600" dirty="0" smtClean="0"/>
              <a:t> </a:t>
            </a:r>
            <a:r>
              <a:rPr lang="ru-RU" sz="3600" dirty="0"/>
              <a:t>Коммуникативные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25146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ЛИЧНОСТНЫЕ   УУД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799" y="2158724"/>
            <a:ext cx="11582400" cy="4524315"/>
          </a:xfrm>
          <a:prstGeom prst="rect">
            <a:avLst/>
          </a:pr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>
            <a:spAutoFit/>
          </a:bodyPr>
          <a:lstStyle/>
          <a:p>
            <a:r>
              <a:rPr lang="ru-RU" sz="3600" b="1" i="1" dirty="0"/>
              <a:t>Личностные</a:t>
            </a:r>
            <a:r>
              <a:rPr lang="ru-RU" sz="3600" i="1" dirty="0"/>
              <a:t> </a:t>
            </a:r>
            <a:r>
              <a:rPr lang="ru-RU" sz="3600" dirty="0"/>
              <a:t>универсальные учебные действия обеспечивают ценностно-смысловую ориентацию учащихся (умение соотносить поступки и события с принятыми этическими принципами, знание моральных норм и умение выделить нравственный аспект поведения) и ориентацию в социальных ролях и межличностных отношениях.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08516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ЛИЧНОСТНЫЕ   УУД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3200" y="2164039"/>
            <a:ext cx="11800114" cy="4031873"/>
          </a:xfrm>
          <a:prstGeom prst="rect">
            <a:avLst/>
          </a:pr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sz="3200" dirty="0" smtClean="0"/>
              <a:t>действие </a:t>
            </a:r>
            <a:r>
              <a:rPr lang="ru-RU" sz="3200" b="1" i="1" dirty="0"/>
              <a:t>смыслообразования</a:t>
            </a:r>
            <a:r>
              <a:rPr lang="ru-RU" sz="3200" dirty="0"/>
              <a:t>, т. е. установление учащимися связи между целью учебной деятельности и ее мотивом, Ученик должен задаваться вопросом о том, «какое значение, смысл имеет для меня учение», и уметь находить ответ на него. </a:t>
            </a:r>
          </a:p>
          <a:p>
            <a:pPr>
              <a:lnSpc>
                <a:spcPct val="80000"/>
              </a:lnSpc>
            </a:pPr>
            <a:endParaRPr lang="ru-RU" sz="3200" dirty="0"/>
          </a:p>
          <a:p>
            <a:pPr marL="457200" indent="-4572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sz="3200" dirty="0" smtClean="0"/>
              <a:t>действие </a:t>
            </a:r>
            <a:r>
              <a:rPr lang="ru-RU" sz="3200" b="1" i="1" dirty="0"/>
              <a:t>нравственно-этического оценивания </a:t>
            </a:r>
            <a:r>
              <a:rPr lang="ru-RU" sz="3200" dirty="0"/>
              <a:t>усваиваемого содержания, исходя из социальных и личностных ценностей, обеспечивающее личностный моральный выбор.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88460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Регулятивные действия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4171" y="2260988"/>
            <a:ext cx="11654972" cy="4081117"/>
          </a:xfrm>
          <a:prstGeom prst="rect">
            <a:avLst/>
          </a:pr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3200" i="1" dirty="0"/>
              <a:t>целеполагание</a:t>
            </a:r>
            <a:r>
              <a:rPr lang="ru-RU" sz="3200" dirty="0"/>
              <a:t> как постановка учебной задачи на основе соотнесения того, что уже известно и усвоено учащимся, и того, что еще неизвестно; 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3200" dirty="0" smtClean="0"/>
              <a:t>п</a:t>
            </a:r>
            <a:r>
              <a:rPr lang="ru-RU" sz="3200" i="1" dirty="0" smtClean="0"/>
              <a:t>ланирование</a:t>
            </a:r>
            <a:r>
              <a:rPr lang="ru-RU" sz="3200" dirty="0" smtClean="0"/>
              <a:t> </a:t>
            </a:r>
            <a:r>
              <a:rPr lang="ru-RU" sz="3200" dirty="0"/>
              <a:t>– определение последовательности промежуточных целей с учетом конечного результата; составление плана и последовательности действий; 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3200" dirty="0" smtClean="0"/>
              <a:t> </a:t>
            </a:r>
            <a:r>
              <a:rPr lang="ru-RU" sz="3200" i="1" dirty="0"/>
              <a:t>прогнозирование</a:t>
            </a:r>
            <a:r>
              <a:rPr lang="ru-RU" sz="3200" dirty="0"/>
              <a:t> – предвосхищение результата и уровня усвоения, его временных характеристик;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42449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Регулятивные действия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0456" y="2247341"/>
            <a:ext cx="11771085" cy="3748719"/>
          </a:xfrm>
          <a:prstGeom prst="rect">
            <a:avLst/>
          </a:pr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400" i="1" dirty="0"/>
              <a:t>контроль</a:t>
            </a:r>
            <a:r>
              <a:rPr lang="ru-RU" sz="2400" dirty="0"/>
              <a:t> в форме сличения способа действия и его результата с заданным эталоном с целью обнаружения отклонений и отличий от эталона;</a:t>
            </a: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400" i="1" dirty="0" smtClean="0"/>
              <a:t>коррекция</a:t>
            </a:r>
            <a:r>
              <a:rPr lang="ru-RU" sz="2400" dirty="0" smtClean="0"/>
              <a:t> </a:t>
            </a:r>
            <a:r>
              <a:rPr lang="ru-RU" sz="2400" dirty="0"/>
              <a:t>– внесение необходимых дополнений и корректив в план и способ действия в случае расхождения эталона, реального действия и его продукта; </a:t>
            </a: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400" i="1" dirty="0" smtClean="0"/>
              <a:t>оценка</a:t>
            </a:r>
            <a:r>
              <a:rPr lang="ru-RU" sz="2400" dirty="0" smtClean="0"/>
              <a:t> </a:t>
            </a:r>
            <a:r>
              <a:rPr lang="ru-RU" sz="2400" dirty="0"/>
              <a:t>- выделение и осознание учащимся того что уже усвоено и что еще подлежит усвоению, осознание качества и уровня усвоения; </a:t>
            </a: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волевая </a:t>
            </a:r>
            <a:r>
              <a:rPr lang="ru-RU" sz="2400" i="1" dirty="0" err="1"/>
              <a:t>саморегуляция</a:t>
            </a:r>
            <a:r>
              <a:rPr lang="ru-RU" sz="2400" dirty="0"/>
              <a:t> как способность к мобилизации сил и энергии; способность к воле-</a:t>
            </a:r>
            <a:r>
              <a:rPr lang="ru-RU" sz="2400" dirty="0" err="1"/>
              <a:t>вому</a:t>
            </a:r>
            <a:r>
              <a:rPr lang="ru-RU" sz="2400" dirty="0"/>
              <a:t> усилию  - к выбору в ситуации </a:t>
            </a:r>
            <a:r>
              <a:rPr lang="ru-RU" sz="2400" dirty="0" err="1"/>
              <a:t>мотивацион-ного</a:t>
            </a:r>
            <a:r>
              <a:rPr lang="ru-RU" sz="2400" dirty="0"/>
              <a:t> конфликта и  к преодолению препятствий.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94580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00" y="0"/>
            <a:ext cx="10571998" cy="1741714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Познавательные УУД. </a:t>
            </a:r>
            <a:br>
              <a:rPr lang="ru-RU" sz="3600" dirty="0">
                <a:solidFill>
                  <a:srgbClr val="FFFF00"/>
                </a:solidFill>
              </a:rPr>
            </a:br>
            <a:r>
              <a:rPr lang="ru-RU" sz="3600" dirty="0">
                <a:solidFill>
                  <a:srgbClr val="FFFF00"/>
                </a:solidFill>
              </a:rPr>
              <a:t>Общеучебные УУД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2859" y="2226847"/>
            <a:ext cx="11829141" cy="4524315"/>
          </a:xfrm>
          <a:prstGeom prst="rect">
            <a:avLst/>
          </a:pr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3200" dirty="0"/>
              <a:t>самостоятельное </a:t>
            </a:r>
            <a:r>
              <a:rPr lang="ru-RU" sz="3200" b="1" dirty="0"/>
              <a:t>выделение</a:t>
            </a:r>
            <a:r>
              <a:rPr lang="ru-RU" sz="3200" dirty="0"/>
              <a:t> и формулирование познавательной </a:t>
            </a:r>
            <a:r>
              <a:rPr lang="ru-RU" sz="3200" b="1" dirty="0"/>
              <a:t>цели</a:t>
            </a:r>
            <a:r>
              <a:rPr lang="ru-RU" sz="3200" dirty="0"/>
              <a:t>;  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3200" b="1" dirty="0" smtClean="0"/>
              <a:t>поиск </a:t>
            </a:r>
            <a:r>
              <a:rPr lang="ru-RU" sz="3200" b="1" dirty="0"/>
              <a:t>и выделение</a:t>
            </a:r>
            <a:r>
              <a:rPr lang="ru-RU" sz="3200" dirty="0"/>
              <a:t> необходимой </a:t>
            </a:r>
            <a:r>
              <a:rPr lang="ru-RU" sz="3200" dirty="0" smtClean="0"/>
              <a:t>информации</a:t>
            </a:r>
            <a:r>
              <a:rPr lang="ru-RU" sz="3200" dirty="0"/>
              <a:t>; применение методов </a:t>
            </a:r>
            <a:r>
              <a:rPr lang="ru-RU" sz="3200" dirty="0" smtClean="0"/>
              <a:t>информационного </a:t>
            </a:r>
            <a:r>
              <a:rPr lang="ru-RU" sz="3200" dirty="0"/>
              <a:t>поиска, в том числе с помощью компьютерных средств;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3200" dirty="0" smtClean="0"/>
              <a:t>структурирование </a:t>
            </a:r>
            <a:r>
              <a:rPr lang="ru-RU" sz="3200" dirty="0"/>
              <a:t>знаний;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3200" b="1" dirty="0" smtClean="0"/>
              <a:t>выбор </a:t>
            </a:r>
            <a:r>
              <a:rPr lang="ru-RU" sz="3200" dirty="0"/>
              <a:t>наиболее эффективных </a:t>
            </a:r>
            <a:r>
              <a:rPr lang="ru-RU" sz="3200" b="1" dirty="0"/>
              <a:t>способов решения задач</a:t>
            </a:r>
            <a:r>
              <a:rPr lang="ru-RU" sz="3200" dirty="0"/>
              <a:t> в зависимости от конкретных условий; 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3200" b="1" dirty="0" smtClean="0"/>
              <a:t>рефлексия</a:t>
            </a:r>
            <a:r>
              <a:rPr lang="ru-RU" sz="3200" dirty="0" smtClean="0"/>
              <a:t> </a:t>
            </a:r>
            <a:r>
              <a:rPr lang="ru-RU" sz="3200" dirty="0"/>
              <a:t>способов  и условий действия, </a:t>
            </a:r>
            <a:r>
              <a:rPr lang="ru-RU" sz="3200" b="1" dirty="0"/>
              <a:t>контроль и оценка</a:t>
            </a:r>
            <a:r>
              <a:rPr lang="ru-RU" sz="3200" dirty="0"/>
              <a:t> процесса и результатов деятельности;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18242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Общеучебные УУД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2228" y="2380728"/>
            <a:ext cx="11727542" cy="3933384"/>
          </a:xfrm>
          <a:prstGeom prst="rect">
            <a:avLst/>
          </a:pr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sz="2400" b="1" dirty="0"/>
              <a:t>смысловое чтение</a:t>
            </a:r>
            <a:r>
              <a:rPr lang="ru-RU" sz="2400" dirty="0"/>
              <a:t> как осмысление цели чтения и выбор вида чтения в зависимости от цели;  </a:t>
            </a:r>
            <a:r>
              <a:rPr lang="ru-RU" sz="2400" dirty="0" smtClean="0"/>
              <a:t>извлечение </a:t>
            </a:r>
            <a:r>
              <a:rPr lang="ru-RU" sz="2400" dirty="0"/>
              <a:t>необходимой информации из прослушанных текстов различных жанров; определение основной и второстепенной информации; 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/>
              <a:t>умение </a:t>
            </a:r>
            <a:r>
              <a:rPr lang="ru-RU" sz="2400" dirty="0"/>
              <a:t>адекватно, осознанно и произвольно </a:t>
            </a:r>
            <a:r>
              <a:rPr lang="ru-RU" sz="2400" b="1" dirty="0"/>
              <a:t>строить речевое высказывание</a:t>
            </a:r>
            <a:r>
              <a:rPr lang="ru-RU" sz="2400" dirty="0"/>
              <a:t> в устной и письменной речи, передавая содержание текста в соответствии с целью и соблюдая нормы построения текста (соответствие теме, жанру, стилю речи и др.); 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/>
              <a:t>постановка </a:t>
            </a:r>
            <a:r>
              <a:rPr lang="ru-RU" sz="2400" b="1" dirty="0"/>
              <a:t>и формулирование проблемы</a:t>
            </a:r>
            <a:r>
              <a:rPr lang="ru-RU" sz="2400" dirty="0"/>
              <a:t>, самостоятельное создание алгоритмов деятельности при решении проблем творческого и поискового характера; 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/>
              <a:t>действие </a:t>
            </a:r>
            <a:r>
              <a:rPr lang="ru-RU" sz="2400" b="1" dirty="0"/>
              <a:t>со знаково-символическими средствами </a:t>
            </a:r>
            <a:r>
              <a:rPr lang="ru-RU" sz="2400" dirty="0"/>
              <a:t>(замещение, кодирование, декодирование, моделирование).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76013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Познавательные УУД. Логические УД.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7542" y="2110732"/>
            <a:ext cx="11596913" cy="4358116"/>
          </a:xfrm>
          <a:prstGeom prst="rect">
            <a:avLst/>
          </a:pr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dirty="0"/>
              <a:t>выбор оснований, критериев для сравнения, оценки и классификации объектов; 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dirty="0" smtClean="0"/>
              <a:t>синтез </a:t>
            </a:r>
            <a:r>
              <a:rPr lang="ru-RU" sz="2800" dirty="0"/>
              <a:t>как составление целого из частей, в том числе самостоятельно достраивая, восполняя недостающие компоненты; 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dirty="0" smtClean="0"/>
              <a:t>подведение </a:t>
            </a:r>
            <a:r>
              <a:rPr lang="ru-RU" sz="2800" dirty="0"/>
              <a:t>под понятия, распознавание объектов; 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dirty="0" smtClean="0"/>
              <a:t>установление </a:t>
            </a:r>
            <a:r>
              <a:rPr lang="ru-RU" sz="2800" dirty="0"/>
              <a:t>причинно-следственных связей,  построение логической цепи рассуждений, доказательство; 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dirty="0" smtClean="0"/>
              <a:t>выявление </a:t>
            </a:r>
            <a:r>
              <a:rPr lang="ru-RU" sz="2800" dirty="0"/>
              <a:t>родо-видовых и ситуативно существенных признаков;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sz="2800" dirty="0" smtClean="0"/>
              <a:t>выдвижение </a:t>
            </a:r>
            <a:r>
              <a:rPr lang="ru-RU" sz="2800" dirty="0"/>
              <a:t>гипотез и их доказательство.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340936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52</TotalTime>
  <Words>709</Words>
  <Application>Microsoft Office PowerPoint</Application>
  <PresentationFormat>Широкоэкранный</PresentationFormat>
  <Paragraphs>58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Century Gothic</vt:lpstr>
      <vt:lpstr>Wingdings</vt:lpstr>
      <vt:lpstr>Wingdings 2</vt:lpstr>
      <vt:lpstr>Цитаты</vt:lpstr>
      <vt:lpstr>Формирование универсальных учебных действий</vt:lpstr>
      <vt:lpstr>ВИДЫ  УУД</vt:lpstr>
      <vt:lpstr>ЛИЧНОСТНЫЕ   УУД</vt:lpstr>
      <vt:lpstr>ЛИЧНОСТНЫЕ   УУД</vt:lpstr>
      <vt:lpstr>Регулятивные действия</vt:lpstr>
      <vt:lpstr>Регулятивные действия</vt:lpstr>
      <vt:lpstr>Познавательные УУД.  Общеучебные УУД</vt:lpstr>
      <vt:lpstr>Общеучебные УУД</vt:lpstr>
      <vt:lpstr>Познавательные УУД. Логические УД.</vt:lpstr>
      <vt:lpstr>Знаково-символические УУД</vt:lpstr>
      <vt:lpstr>Коммуникативные УУД</vt:lpstr>
      <vt:lpstr>Общие рекомендации по развитию УУД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</cp:revision>
  <dcterms:created xsi:type="dcterms:W3CDTF">2018-11-28T13:51:34Z</dcterms:created>
  <dcterms:modified xsi:type="dcterms:W3CDTF">2018-11-28T14:43:36Z</dcterms:modified>
</cp:coreProperties>
</file>