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8" r:id="rId3"/>
    <p:sldId id="257" r:id="rId4"/>
    <p:sldId id="263" r:id="rId5"/>
    <p:sldId id="264" r:id="rId6"/>
    <p:sldId id="265" r:id="rId7"/>
    <p:sldId id="266" r:id="rId8"/>
    <p:sldId id="268" r:id="rId9"/>
    <p:sldId id="262" r:id="rId10"/>
    <p:sldId id="261" r:id="rId11"/>
    <p:sldId id="259" r:id="rId12"/>
    <p:sldId id="260" r:id="rId13"/>
    <p:sldId id="269" r:id="rId14"/>
    <p:sldId id="281" r:id="rId15"/>
    <p:sldId id="280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6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6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3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600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7320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526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429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86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04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41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02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580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4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6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90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3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0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37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9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829" y="1300785"/>
            <a:ext cx="11364685" cy="2509213"/>
          </a:xfr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/>
          <a:lstStyle/>
          <a:p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Логоритмические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упражнения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b="1" i="1" dirty="0">
                <a:solidFill>
                  <a:srgbClr val="002060"/>
                </a:solidFill>
              </a:rPr>
              <a:t>Составила: учитель-логопед, Небыта Наталья Рифкатовна</a:t>
            </a:r>
          </a:p>
          <a:p>
            <a:r>
              <a:rPr lang="ru-RU" sz="9600" b="1" i="1" dirty="0">
                <a:solidFill>
                  <a:srgbClr val="002060"/>
                </a:solidFill>
              </a:rPr>
              <a:t>МБОУ «Гимназия № 91 имени М.В.Ломоносова »</a:t>
            </a:r>
          </a:p>
          <a:p>
            <a:endParaRPr lang="ru-RU" sz="9600" b="1" i="1" dirty="0">
              <a:solidFill>
                <a:srgbClr val="002060"/>
              </a:solidFill>
            </a:endParaRPr>
          </a:p>
          <a:p>
            <a:endParaRPr lang="ru-RU" sz="9600" b="1" i="1" dirty="0">
              <a:solidFill>
                <a:srgbClr val="002060"/>
              </a:solidFill>
            </a:endParaRPr>
          </a:p>
          <a:p>
            <a:r>
              <a:rPr lang="ru-RU" sz="9600" b="1" i="1" dirty="0">
                <a:solidFill>
                  <a:srgbClr val="002060"/>
                </a:solidFill>
              </a:rPr>
              <a:t>ЗАТО г. Железногорск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9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00" y="1494972"/>
            <a:ext cx="11379200" cy="510902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/>
              <a:t>Вдруг закрыли небо тучи,			</a:t>
            </a:r>
            <a:r>
              <a:rPr lang="ru-RU" sz="2800" dirty="0"/>
              <a:t>Дети встают на носочки,  поднимают</a:t>
            </a:r>
          </a:p>
          <a:p>
            <a:r>
              <a:rPr lang="ru-RU" sz="2800" dirty="0"/>
              <a:t>вверх перекрещенные руки.</a:t>
            </a:r>
          </a:p>
          <a:p>
            <a:r>
              <a:rPr lang="ru-RU" sz="2800" i="1" dirty="0"/>
              <a:t>Начал капать дождь колючий.		</a:t>
            </a:r>
            <a:r>
              <a:rPr lang="ru-RU" sz="2800" dirty="0"/>
              <a:t>Прыгают на носочках,  держа руки на</a:t>
            </a:r>
          </a:p>
          <a:p>
            <a:r>
              <a:rPr lang="ru-RU" sz="2800" i="1" dirty="0"/>
              <a:t>Долго дождик будет плакать,		</a:t>
            </a:r>
            <a:r>
              <a:rPr lang="ru-RU" sz="2800" dirty="0"/>
              <a:t>поясе.</a:t>
            </a:r>
          </a:p>
          <a:p>
            <a:r>
              <a:rPr lang="ru-RU" sz="2800" i="1" dirty="0"/>
              <a:t>Разведет повсюду </a:t>
            </a:r>
            <a:r>
              <a:rPr lang="ru-RU" sz="2800" i="1" dirty="0" err="1"/>
              <a:t>сляко</a:t>
            </a:r>
            <a:r>
              <a:rPr lang="ru-RU" sz="2800" i="1" dirty="0"/>
              <a:t>	</a:t>
            </a:r>
            <a:r>
              <a:rPr lang="ru-RU" sz="2800" i="1" dirty="0" err="1"/>
              <a:t>ть</a:t>
            </a:r>
            <a:r>
              <a:rPr lang="ru-RU" sz="2800" i="1" dirty="0"/>
              <a:t>.			</a:t>
            </a:r>
            <a:r>
              <a:rPr lang="ru-RU" sz="2800" dirty="0"/>
              <a:t>Приседают, держа руки на поясе.</a:t>
            </a:r>
          </a:p>
          <a:p>
            <a:r>
              <a:rPr lang="ru-RU" sz="2800" i="1" dirty="0"/>
              <a:t>Грязь и лужи на дороге,				</a:t>
            </a:r>
            <a:r>
              <a:rPr lang="ru-RU" sz="2800" dirty="0"/>
              <a:t>Идут по кругу, высоко поднимая колени.</a:t>
            </a:r>
            <a:br>
              <a:rPr lang="ru-RU" sz="2800" dirty="0"/>
            </a:br>
            <a:r>
              <a:rPr lang="ru-RU" sz="2800" i="1" dirty="0"/>
              <a:t>Поднимай повыше ноги.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09028" y="447909"/>
            <a:ext cx="1591419" cy="530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28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Осенью</a:t>
            </a:r>
            <a:endParaRPr lang="ru-RU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3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29" y="2873830"/>
            <a:ext cx="11567885" cy="377371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/>
              <a:t>Листья осенние тихо кружатся,		</a:t>
            </a:r>
            <a:r>
              <a:rPr lang="ru-RU" sz="3200" i="1" dirty="0"/>
              <a:t>Дети кружатся, расставив руки в</a:t>
            </a:r>
            <a:endParaRPr lang="ru-RU" sz="3200" dirty="0"/>
          </a:p>
          <a:p>
            <a:r>
              <a:rPr lang="ru-RU" sz="3200" i="1" dirty="0"/>
              <a:t>стороны.</a:t>
            </a:r>
            <a:endParaRPr lang="ru-RU" sz="3200" dirty="0"/>
          </a:p>
          <a:p>
            <a:r>
              <a:rPr lang="ru-RU" sz="3200" dirty="0"/>
              <a:t>Листья нам под ноги тихо ложатся.	</a:t>
            </a:r>
            <a:r>
              <a:rPr lang="ru-RU" sz="3200" i="1" dirty="0"/>
              <a:t>Приседают.</a:t>
            </a:r>
            <a:endParaRPr lang="ru-RU" sz="3200" dirty="0"/>
          </a:p>
          <a:p>
            <a:r>
              <a:rPr lang="ru-RU" sz="3200" dirty="0"/>
              <a:t>И под ногами шуршат, шелестят,		</a:t>
            </a:r>
            <a:r>
              <a:rPr lang="ru-RU" sz="3200" i="1" dirty="0"/>
              <a:t>Движения руками влево-вправо.</a:t>
            </a:r>
            <a:endParaRPr lang="ru-RU" sz="3200" dirty="0"/>
          </a:p>
          <a:p>
            <a:r>
              <a:rPr lang="ru-RU" sz="3200" dirty="0"/>
              <a:t>Будто опять закружиться хотят.		</a:t>
            </a:r>
            <a:r>
              <a:rPr lang="ru-RU" sz="3200" i="1" dirty="0"/>
              <a:t>Снова кружатся на носочках.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90090" y="2099455"/>
            <a:ext cx="1560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pc="-45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Листья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9" t="27090" r="30159" b="27408"/>
          <a:stretch/>
        </p:blipFill>
        <p:spPr>
          <a:xfrm rot="16200000">
            <a:off x="7272499" y="164139"/>
            <a:ext cx="2291982" cy="23354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9" t="27090" r="30159" b="27408"/>
          <a:stretch/>
        </p:blipFill>
        <p:spPr>
          <a:xfrm rot="5400000">
            <a:off x="1427599" y="559640"/>
            <a:ext cx="2292461" cy="23359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9" t="27090" r="30159" b="27408"/>
          <a:stretch/>
        </p:blipFill>
        <p:spPr>
          <a:xfrm rot="16200000">
            <a:off x="4362497" y="133696"/>
            <a:ext cx="1980385" cy="20179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9" t="27090" r="30159" b="27408"/>
          <a:stretch/>
        </p:blipFill>
        <p:spPr>
          <a:xfrm rot="16200000" flipV="1">
            <a:off x="9894105" y="234432"/>
            <a:ext cx="2058418" cy="219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3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743" y="2627086"/>
            <a:ext cx="11814628" cy="4034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В Летнем саду листопад.			</a:t>
            </a:r>
            <a:r>
              <a:rPr lang="ru-RU" sz="2800" dirty="0" smtClean="0"/>
              <a:t>        </a:t>
            </a:r>
            <a:r>
              <a:rPr lang="ru-RU" sz="2800" i="1" dirty="0" smtClean="0"/>
              <a:t>Дети </a:t>
            </a:r>
            <a:r>
              <a:rPr lang="ru-RU" sz="2800" i="1" dirty="0"/>
              <a:t>кружатся на месте.</a:t>
            </a:r>
            <a:endParaRPr lang="ru-RU" sz="2800" dirty="0"/>
          </a:p>
          <a:p>
            <a:r>
              <a:rPr lang="ru-RU" sz="2800" dirty="0"/>
              <a:t>Листья в саду шелестят.			</a:t>
            </a:r>
            <a:r>
              <a:rPr lang="ru-RU" sz="2800" dirty="0" smtClean="0"/>
              <a:t>              </a:t>
            </a:r>
            <a:r>
              <a:rPr lang="ru-RU" sz="2800" i="1" dirty="0" smtClean="0"/>
              <a:t>Приседают</a:t>
            </a:r>
            <a:r>
              <a:rPr lang="ru-RU" sz="2800" i="1" dirty="0"/>
              <a:t>,    водят   руками   по</a:t>
            </a:r>
            <a:endParaRPr lang="ru-RU" sz="2800" dirty="0"/>
          </a:p>
          <a:p>
            <a:r>
              <a:rPr lang="ru-RU" sz="2800" i="1" dirty="0"/>
              <a:t>полу.</a:t>
            </a:r>
            <a:endParaRPr lang="ru-RU" sz="2800" dirty="0"/>
          </a:p>
          <a:p>
            <a:r>
              <a:rPr lang="ru-RU" sz="2800" dirty="0"/>
              <a:t>В канавке Лебяжьей купаются листья.	</a:t>
            </a:r>
            <a:r>
              <a:rPr lang="ru-RU" sz="2800" dirty="0" smtClean="0"/>
              <a:t>  </a:t>
            </a:r>
            <a:r>
              <a:rPr lang="ru-RU" sz="2800" i="1" dirty="0" smtClean="0"/>
              <a:t>Снова </a:t>
            </a:r>
            <a:r>
              <a:rPr lang="ru-RU" sz="2800" i="1" dirty="0"/>
              <a:t>кружатся.</a:t>
            </a:r>
            <a:endParaRPr lang="ru-RU" sz="2800" dirty="0"/>
          </a:p>
          <a:p>
            <a:r>
              <a:rPr lang="ru-RU" sz="2800" dirty="0"/>
              <a:t>Газоны от листьев дворники чистят.	</a:t>
            </a:r>
            <a:r>
              <a:rPr lang="ru-RU" sz="2800" dirty="0" smtClean="0"/>
              <a:t>      </a:t>
            </a:r>
            <a:r>
              <a:rPr lang="ru-RU" sz="2800" i="1" dirty="0" smtClean="0"/>
              <a:t>Машут </a:t>
            </a:r>
            <a:r>
              <a:rPr lang="ru-RU" sz="2800" i="1" dirty="0"/>
              <a:t>воображаемой метлой.</a:t>
            </a:r>
            <a:endParaRPr lang="ru-RU" sz="2800" dirty="0"/>
          </a:p>
          <a:p>
            <a:r>
              <a:rPr lang="ru-RU" sz="2800" dirty="0"/>
              <a:t>Грустные статуи в тихих аллеях.		</a:t>
            </a:r>
            <a:r>
              <a:rPr lang="ru-RU" sz="2800" dirty="0" smtClean="0"/>
              <a:t>      </a:t>
            </a:r>
            <a:r>
              <a:rPr lang="ru-RU" sz="2800" i="1" dirty="0" smtClean="0"/>
              <a:t>Встают </a:t>
            </a:r>
            <a:r>
              <a:rPr lang="ru-RU" sz="2800" i="1" dirty="0"/>
              <a:t>на носочки и замирают.</a:t>
            </a:r>
            <a:endParaRPr lang="ru-RU" sz="2800" dirty="0"/>
          </a:p>
          <a:p>
            <a:r>
              <a:rPr lang="ru-RU" sz="2800" dirty="0"/>
              <a:t>В тихих аллеях осенью веет.			</a:t>
            </a:r>
            <a:r>
              <a:rPr lang="ru-RU" sz="2800" dirty="0" smtClean="0"/>
              <a:t>      </a:t>
            </a:r>
            <a:r>
              <a:rPr lang="ru-RU" sz="2800" i="1" dirty="0" smtClean="0"/>
              <a:t>Снова </a:t>
            </a:r>
            <a:r>
              <a:rPr lang="ru-RU" sz="2800" i="1" dirty="0"/>
              <a:t>кружатся.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4072" y="1967077"/>
            <a:ext cx="1057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spc="-45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Листья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77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62604" y="530162"/>
            <a:ext cx="3308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Ёжик и барабан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114938"/>
            <a:ext cx="11582400" cy="5314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С барабаном ходит ежик,		</a:t>
            </a:r>
            <a:r>
              <a:rPr lang="ru-RU" sz="2800" i="1" dirty="0"/>
              <a:t>Дети маршируют по кругу, изображая</a:t>
            </a:r>
            <a:endParaRPr lang="ru-RU" sz="2800" dirty="0"/>
          </a:p>
          <a:p>
            <a:r>
              <a:rPr lang="ru-RU" sz="2800" dirty="0"/>
              <a:t>Бум-бум-бум!			</a:t>
            </a:r>
            <a:r>
              <a:rPr lang="ru-RU" sz="2800" i="1" dirty="0"/>
              <a:t>игру на барабане.</a:t>
            </a:r>
            <a:endParaRPr lang="ru-RU" sz="2800" dirty="0"/>
          </a:p>
          <a:p>
            <a:r>
              <a:rPr lang="ru-RU" sz="2800" dirty="0"/>
              <a:t>Целый день играет ежик,</a:t>
            </a:r>
          </a:p>
          <a:p>
            <a:r>
              <a:rPr lang="ru-RU" sz="2800" dirty="0"/>
              <a:t>Бум-бум-бум!</a:t>
            </a:r>
          </a:p>
          <a:p>
            <a:r>
              <a:rPr lang="ru-RU" sz="2800" dirty="0"/>
              <a:t>С барабаном за плечами,			</a:t>
            </a:r>
            <a:r>
              <a:rPr lang="ru-RU" sz="2800" i="1" dirty="0"/>
              <a:t>Маршируют, спрятав руки за спину.</a:t>
            </a:r>
            <a:endParaRPr lang="ru-RU" sz="2800" dirty="0"/>
          </a:p>
          <a:p>
            <a:r>
              <a:rPr lang="ru-RU" sz="2800" dirty="0"/>
              <a:t>Бум-бум-бум!	</a:t>
            </a:r>
          </a:p>
          <a:p>
            <a:r>
              <a:rPr lang="ru-RU" sz="2800" dirty="0"/>
              <a:t>Очень яблоки любил он,			</a:t>
            </a:r>
            <a:r>
              <a:rPr lang="ru-RU" sz="2800" i="1" dirty="0"/>
              <a:t>Подносят ко рту то одной, то другой</a:t>
            </a:r>
            <a:endParaRPr lang="ru-RU" sz="2800" dirty="0"/>
          </a:p>
          <a:p>
            <a:r>
              <a:rPr lang="ru-RU" sz="2800" dirty="0"/>
              <a:t>Бум-бум-бум!			</a:t>
            </a:r>
            <a:r>
              <a:rPr lang="ru-RU" sz="2800" i="1" dirty="0"/>
              <a:t>рукой воображаемое яблоко.</a:t>
            </a:r>
            <a:endParaRPr lang="ru-RU" sz="2800" dirty="0"/>
          </a:p>
          <a:p>
            <a:r>
              <a:rPr lang="ru-RU" sz="2800" dirty="0"/>
              <a:t>Барабан в саду забыл он,			</a:t>
            </a:r>
            <a:r>
              <a:rPr lang="ru-RU" sz="2800" i="1" dirty="0"/>
              <a:t>Разводят руками.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432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" b="10688"/>
          <a:stretch/>
        </p:blipFill>
        <p:spPr>
          <a:xfrm>
            <a:off x="130629" y="0"/>
            <a:ext cx="117565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90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71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914" y="3236686"/>
            <a:ext cx="11466286" cy="34398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Бум-бум-бум!</a:t>
            </a:r>
          </a:p>
          <a:p>
            <a:r>
              <a:rPr lang="ru-RU" sz="2400" dirty="0"/>
              <a:t>Ночью яблоки срывались,		</a:t>
            </a:r>
            <a:r>
              <a:rPr lang="ru-RU" sz="2400" i="1" dirty="0"/>
              <a:t>Руки на поясе, выполняют прыжки на</a:t>
            </a:r>
            <a:endParaRPr lang="ru-RU" sz="2400" dirty="0"/>
          </a:p>
          <a:p>
            <a:r>
              <a:rPr lang="ru-RU" sz="2400" dirty="0"/>
              <a:t>Бум-бум-бум!			</a:t>
            </a:r>
            <a:r>
              <a:rPr lang="ru-RU" sz="2400" i="1" dirty="0"/>
              <a:t>месте.</a:t>
            </a:r>
            <a:endParaRPr lang="ru-RU" sz="2400" dirty="0"/>
          </a:p>
          <a:p>
            <a:r>
              <a:rPr lang="ru-RU" sz="2400" dirty="0"/>
              <a:t>И удары раздавались,	</a:t>
            </a:r>
          </a:p>
          <a:p>
            <a:r>
              <a:rPr lang="ru-RU" sz="2400" dirty="0"/>
              <a:t>Бум-бум-бум!</a:t>
            </a:r>
          </a:p>
          <a:p>
            <a:r>
              <a:rPr lang="ru-RU" sz="2400" dirty="0"/>
              <a:t>Зайцы здорово струхнули,		</a:t>
            </a:r>
            <a:r>
              <a:rPr lang="ru-RU" sz="2400" i="1" dirty="0"/>
              <a:t>Приседают, сделав «ушки» из ладошек.</a:t>
            </a:r>
            <a:endParaRPr lang="ru-RU" sz="2400" dirty="0"/>
          </a:p>
          <a:p>
            <a:r>
              <a:rPr lang="ru-RU" sz="2400" dirty="0"/>
              <a:t>Бум-бум-бум!</a:t>
            </a:r>
          </a:p>
          <a:p>
            <a:r>
              <a:rPr lang="ru-RU" sz="2400" dirty="0"/>
              <a:t>Глаз до зорьки не сомкнули,</a:t>
            </a:r>
          </a:p>
          <a:p>
            <a:r>
              <a:rPr lang="ru-RU" sz="2400" dirty="0"/>
              <a:t>Бум-бум-бум!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9" t="20602" r="12148" b="38380"/>
          <a:stretch/>
        </p:blipFill>
        <p:spPr>
          <a:xfrm>
            <a:off x="6778172" y="420912"/>
            <a:ext cx="2757950" cy="259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914" y="1035042"/>
            <a:ext cx="11749316" cy="558347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Тук! Тук! Тук! Тук!			</a:t>
            </a:r>
            <a:r>
              <a:rPr lang="ru-RU" sz="2800" i="1" dirty="0"/>
              <a:t>Ритмичные   удары   ребром   ладони   по</a:t>
            </a:r>
            <a:endParaRPr lang="ru-RU" sz="2800" dirty="0"/>
          </a:p>
          <a:p>
            <a:r>
              <a:rPr lang="ru-RU" sz="2800" dirty="0"/>
              <a:t>Раздается в доме стук.			</a:t>
            </a:r>
            <a:r>
              <a:rPr lang="ru-RU" sz="2800" i="1" dirty="0"/>
              <a:t>столу.</a:t>
            </a:r>
            <a:endParaRPr lang="ru-RU" sz="2800" dirty="0"/>
          </a:p>
          <a:p>
            <a:r>
              <a:rPr lang="ru-RU" sz="2800" dirty="0"/>
              <a:t>Мы капусту нарубили,</a:t>
            </a:r>
          </a:p>
          <a:p>
            <a:r>
              <a:rPr lang="ru-RU" sz="2800" dirty="0"/>
              <a:t>Перетерли,			</a:t>
            </a:r>
            <a:r>
              <a:rPr lang="ru-RU" sz="2800" i="1" dirty="0"/>
              <a:t>Хватательные движения обеими руками.</a:t>
            </a:r>
            <a:endParaRPr lang="ru-RU" sz="2800" dirty="0"/>
          </a:p>
          <a:p>
            <a:r>
              <a:rPr lang="ru-RU" sz="2800" dirty="0"/>
              <a:t>Посолили			</a:t>
            </a:r>
            <a:r>
              <a:rPr lang="ru-RU" sz="2800" i="1" dirty="0"/>
              <a:t>Указательный и средний пальцы трутся</a:t>
            </a:r>
            <a:endParaRPr lang="ru-RU" sz="2800" dirty="0"/>
          </a:p>
          <a:p>
            <a:r>
              <a:rPr lang="ru-RU" sz="2800" i="1" dirty="0"/>
              <a:t>о большой.</a:t>
            </a:r>
            <a:endParaRPr lang="ru-RU" sz="2800" dirty="0"/>
          </a:p>
          <a:p>
            <a:r>
              <a:rPr lang="ru-RU" sz="2800" i="1" dirty="0"/>
              <a:t>И набили плотно в кадку.		</a:t>
            </a:r>
            <a:r>
              <a:rPr lang="ru-RU" sz="2800" dirty="0"/>
              <a:t>Удары обеими руками по столу.</a:t>
            </a:r>
          </a:p>
          <a:p>
            <a:r>
              <a:rPr lang="ru-RU" sz="2800" i="1" dirty="0"/>
              <a:t>Все теперь у нас в порядке!		</a:t>
            </a:r>
            <a:r>
              <a:rPr lang="ru-RU" sz="2800" dirty="0"/>
              <a:t>Отряхивают руки.</a:t>
            </a:r>
          </a:p>
          <a:p>
            <a:r>
              <a:rPr lang="ru-RU" sz="2800" dirty="0"/>
              <a:t>Н. </a:t>
            </a:r>
            <a:r>
              <a:rPr lang="ru-RU" sz="2800" dirty="0" err="1"/>
              <a:t>Нищева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39154" y="317281"/>
            <a:ext cx="2370842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40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  <a:endParaRPr lang="ru-RU" sz="40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54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9062" y="195876"/>
            <a:ext cx="1880323" cy="655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3600" b="1" i="1" spc="-45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Яблоня</a:t>
            </a:r>
            <a:endParaRPr lang="ru-RU" sz="36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3200" y="865634"/>
            <a:ext cx="11988800" cy="5868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schemeClr val="bg1"/>
                </a:solidFill>
              </a:rPr>
              <a:t>Яблоня! Яблоня!				</a:t>
            </a:r>
            <a:r>
              <a:rPr lang="ru-RU" sz="2400" dirty="0">
                <a:solidFill>
                  <a:schemeClr val="bg1"/>
                </a:solidFill>
              </a:rPr>
              <a:t>Дети   идут   по  кругу,   взявшись  за руки.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Где же твои яблоки?				</a:t>
            </a:r>
            <a:r>
              <a:rPr lang="ru-RU" sz="2400" dirty="0">
                <a:solidFill>
                  <a:schemeClr val="bg1"/>
                </a:solidFill>
              </a:rPr>
              <a:t>В центре стоит один ребенок — «яблоня».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Заморозил их мороз?				</a:t>
            </a:r>
            <a:r>
              <a:rPr lang="ru-RU" sz="2400" dirty="0">
                <a:solidFill>
                  <a:schemeClr val="bg1"/>
                </a:solidFill>
              </a:rPr>
              <a:t>Дети останавливаются, на каждую строку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Или ветер их унес?				</a:t>
            </a:r>
            <a:r>
              <a:rPr lang="ru-RU" sz="2400" dirty="0">
                <a:solidFill>
                  <a:schemeClr val="bg1"/>
                </a:solidFill>
              </a:rPr>
              <a:t>Загибают по одному пальцу на обеих руках.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Или молния спалила?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 smtClean="0">
                <a:solidFill>
                  <a:schemeClr val="bg1"/>
                </a:solidFill>
              </a:rPr>
              <a:t>Или градом </a:t>
            </a:r>
            <a:r>
              <a:rPr lang="ru-RU" sz="2400" i="1" dirty="0">
                <a:solidFill>
                  <a:schemeClr val="bg1"/>
                </a:solidFill>
              </a:rPr>
              <a:t>их побило?</a:t>
            </a:r>
            <a:br>
              <a:rPr lang="ru-RU" sz="2400" i="1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Или птицы поклевали?</a:t>
            </a:r>
            <a:br>
              <a:rPr lang="ru-RU" sz="2400" i="1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Куда они пропали?				</a:t>
            </a:r>
            <a:r>
              <a:rPr lang="ru-RU" sz="2400" dirty="0">
                <a:solidFill>
                  <a:schemeClr val="bg1"/>
                </a:solidFill>
              </a:rPr>
              <a:t>Опускают руки, пожимают плечами.</a:t>
            </a:r>
          </a:p>
          <a:p>
            <a:r>
              <a:rPr lang="ru-RU" sz="2400" dirty="0">
                <a:solidFill>
                  <a:schemeClr val="bg1"/>
                </a:solidFill>
              </a:rPr>
              <a:t>-	</a:t>
            </a:r>
            <a:r>
              <a:rPr lang="ru-RU" sz="2400" i="1" dirty="0">
                <a:solidFill>
                  <a:schemeClr val="bg1"/>
                </a:solidFill>
              </a:rPr>
              <a:t>Не морозил их мороз,		</a:t>
            </a:r>
            <a:r>
              <a:rPr lang="ru-RU" sz="2400" dirty="0">
                <a:solidFill>
                  <a:schemeClr val="bg1"/>
                </a:solidFill>
              </a:rPr>
              <a:t>Эти слова произносит ребенок-«яблоня».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И не ветер их унес,				</a:t>
            </a:r>
            <a:r>
              <a:rPr lang="ru-RU" sz="2400" dirty="0">
                <a:solidFill>
                  <a:schemeClr val="bg1"/>
                </a:solidFill>
              </a:rPr>
              <a:t>Дети загибают по одному пальцу на обеих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Не спалило их огнем,				</a:t>
            </a:r>
            <a:r>
              <a:rPr lang="ru-RU" sz="2400" dirty="0">
                <a:solidFill>
                  <a:schemeClr val="bg1"/>
                </a:solidFill>
              </a:rPr>
              <a:t>руках, начиная с больших.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Града не было с дождем,</a:t>
            </a:r>
            <a:br>
              <a:rPr lang="ru-RU" sz="2400" i="1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Птицы их не поклевали...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Дети оборвали!				</a:t>
            </a:r>
            <a:r>
              <a:rPr lang="ru-RU" sz="2400" dirty="0">
                <a:solidFill>
                  <a:schemeClr val="bg1"/>
                </a:solidFill>
              </a:rPr>
              <a:t>Дети разбегаются, ребенок-«яблоня» </a:t>
            </a:r>
            <a:r>
              <a:rPr lang="ru-RU" sz="2400" dirty="0" err="1">
                <a:solidFill>
                  <a:schemeClr val="bg1"/>
                </a:solidFill>
              </a:rPr>
              <a:t>пыта</a:t>
            </a:r>
            <a:r>
              <a:rPr lang="ru-RU" sz="2400" dirty="0">
                <a:solidFill>
                  <a:schemeClr val="bg1"/>
                </a:solidFill>
              </a:rPr>
              <a:t>-</a:t>
            </a:r>
          </a:p>
          <a:p>
            <a:r>
              <a:rPr lang="ru-RU" sz="2400" dirty="0">
                <a:solidFill>
                  <a:schemeClr val="bg1"/>
                </a:solidFill>
              </a:rPr>
              <a:t>Сербская песенка		</a:t>
            </a:r>
            <a:r>
              <a:rPr lang="ru-RU" sz="2400" dirty="0" err="1">
                <a:solidFill>
                  <a:schemeClr val="bg1"/>
                </a:solidFill>
              </a:rPr>
              <a:t>ется</a:t>
            </a:r>
            <a:r>
              <a:rPr lang="ru-RU" sz="2400" dirty="0">
                <a:solidFill>
                  <a:schemeClr val="bg1"/>
                </a:solidFill>
              </a:rPr>
              <a:t> их запятнать.</a:t>
            </a:r>
          </a:p>
          <a:p>
            <a:r>
              <a:rPr lang="ru-RU" sz="24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4225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7162" y="418881"/>
            <a:ext cx="2824043" cy="655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3600" b="1" i="1" spc="-45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малиной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286" y="1074125"/>
            <a:ext cx="11567885" cy="557341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/>
              <a:t>За малиной в лес пойдем,		</a:t>
            </a:r>
            <a:r>
              <a:rPr lang="ru-RU" sz="2400" dirty="0"/>
              <a:t>Дети водят хоровод, взявшись за руки.</a:t>
            </a:r>
          </a:p>
          <a:p>
            <a:r>
              <a:rPr lang="ru-RU" sz="2400" i="1" dirty="0"/>
              <a:t>в лес пойдем.</a:t>
            </a:r>
            <a:endParaRPr lang="ru-RU" sz="2400" dirty="0"/>
          </a:p>
          <a:p>
            <a:r>
              <a:rPr lang="ru-RU" sz="2400" i="1" dirty="0"/>
              <a:t>Спелых ягод наберем, наберем.        </a:t>
            </a:r>
            <a:r>
              <a:rPr lang="ru-RU" sz="2400" dirty="0"/>
              <a:t>Идут по кругу, наклоняясь, как бы </a:t>
            </a:r>
            <a:r>
              <a:rPr lang="ru-RU" sz="2400" dirty="0" err="1"/>
              <a:t>соби</a:t>
            </a:r>
            <a:r>
              <a:rPr lang="ru-RU" sz="2400" dirty="0"/>
              <a:t>­</a:t>
            </a:r>
            <a:br>
              <a:rPr lang="ru-RU" sz="2400" dirty="0"/>
            </a:br>
            <a:r>
              <a:rPr lang="ru-RU" sz="2400" dirty="0"/>
              <a:t>рая ягоды.</a:t>
            </a:r>
            <a:br>
              <a:rPr lang="ru-RU" sz="2400" dirty="0"/>
            </a:br>
            <a:r>
              <a:rPr lang="ru-RU" sz="2400" i="1" dirty="0"/>
              <a:t>Солнышко высоко,			</a:t>
            </a:r>
            <a:r>
              <a:rPr lang="ru-RU" sz="2400" dirty="0"/>
              <a:t>Встают лицом в круг, тянутся руками</a:t>
            </a:r>
          </a:p>
          <a:p>
            <a:r>
              <a:rPr lang="ru-RU" sz="2400" dirty="0"/>
              <a:t>вверх.</a:t>
            </a:r>
          </a:p>
          <a:p>
            <a:r>
              <a:rPr lang="ru-RU" sz="2400" i="1" dirty="0"/>
              <a:t>А в лесу тропинка.			</a:t>
            </a:r>
            <a:r>
              <a:rPr lang="ru-RU" sz="2400" dirty="0"/>
              <a:t>Наклоняются и пытаются достать пол.</a:t>
            </a:r>
          </a:p>
          <a:p>
            <a:r>
              <a:rPr lang="ru-RU" sz="2400" i="1" dirty="0"/>
              <a:t>Сладкая ты моя,			</a:t>
            </a:r>
            <a:r>
              <a:rPr lang="ru-RU" sz="2400" dirty="0"/>
              <a:t>Идут по кругу, взявшись за руки.</a:t>
            </a:r>
          </a:p>
          <a:p>
            <a:r>
              <a:rPr lang="ru-RU" sz="2400" i="1" dirty="0"/>
              <a:t>Я годка-мал инка.</a:t>
            </a:r>
            <a:endParaRPr lang="ru-RU" sz="2400" dirty="0"/>
          </a:p>
          <a:p>
            <a:r>
              <a:rPr lang="ru-RU" sz="2400" dirty="0"/>
              <a:t>Русская народная песня</a:t>
            </a:r>
          </a:p>
        </p:txBody>
      </p:sp>
    </p:spTree>
    <p:extLst>
      <p:ext uri="{BB962C8B-B14F-4D97-AF65-F5344CB8AC3E}">
        <p14:creationId xmlns:p14="http://schemas.microsoft.com/office/powerpoint/2010/main" val="31172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707886"/>
            <a:ext cx="11800114" cy="602674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Туман повис клоками				</a:t>
            </a:r>
            <a:r>
              <a:rPr lang="ru-RU" sz="2400" i="1" dirty="0"/>
              <a:t>Дети присели на карточки, выполняют</a:t>
            </a:r>
            <a:endParaRPr lang="ru-RU" sz="2400" dirty="0"/>
          </a:p>
          <a:p>
            <a:r>
              <a:rPr lang="ru-RU" sz="2400" dirty="0"/>
              <a:t>в саду и во дворе,    	</a:t>
            </a:r>
            <a:r>
              <a:rPr lang="ru-RU" sz="2400" i="1" dirty="0"/>
              <a:t>ритмичные удары ребром ладони и кулач­ками по полу.</a:t>
            </a:r>
            <a:endParaRPr lang="ru-RU" sz="2400" dirty="0"/>
          </a:p>
          <a:p>
            <a:r>
              <a:rPr lang="ru-RU" sz="2400" dirty="0"/>
              <a:t>Поймать туман руками				</a:t>
            </a:r>
            <a:r>
              <a:rPr lang="ru-RU" sz="2400" i="1" dirty="0"/>
              <a:t>Ритмично сжимают и разжимают ку-</a:t>
            </a:r>
            <a:endParaRPr lang="ru-RU" sz="2400" dirty="0"/>
          </a:p>
          <a:p>
            <a:r>
              <a:rPr lang="ru-RU" sz="2400" dirty="0"/>
              <a:t>решил я на заре,   		 </a:t>
            </a:r>
            <a:r>
              <a:rPr lang="ru-RU" sz="2400" i="1" dirty="0"/>
              <a:t>лачки.</a:t>
            </a:r>
            <a:endParaRPr lang="ru-RU" sz="2400" dirty="0"/>
          </a:p>
          <a:p>
            <a:r>
              <a:rPr lang="ru-RU" sz="2400" b="1" dirty="0"/>
              <a:t> </a:t>
            </a:r>
            <a:endParaRPr lang="ru-RU" sz="2400" dirty="0"/>
          </a:p>
          <a:p>
            <a:r>
              <a:rPr lang="ru-RU" sz="2400" i="1" dirty="0"/>
              <a:t>Я взял его ладошкой				</a:t>
            </a:r>
            <a:r>
              <a:rPr lang="ru-RU" sz="2400" dirty="0"/>
              <a:t>Медленно крепко сжимают ку~</a:t>
            </a:r>
          </a:p>
          <a:p>
            <a:r>
              <a:rPr lang="ru-RU" sz="2400" dirty="0"/>
              <a:t>и </a:t>
            </a:r>
            <a:r>
              <a:rPr lang="ru-RU" sz="2400" i="1" dirty="0"/>
              <a:t>крепко-крепко сжал,		</a:t>
            </a:r>
            <a:r>
              <a:rPr lang="ru-RU" sz="2400" dirty="0"/>
              <a:t>лачки.</a:t>
            </a:r>
          </a:p>
          <a:p>
            <a:r>
              <a:rPr lang="ru-RU" sz="2400" i="1" dirty="0"/>
              <a:t>Но прыткий он как кошка.				</a:t>
            </a:r>
            <a:r>
              <a:rPr lang="ru-RU" sz="2400" dirty="0"/>
              <a:t>«Бегают» пальчиками по полу.</a:t>
            </a:r>
            <a:br>
              <a:rPr lang="ru-RU" sz="2400" dirty="0"/>
            </a:br>
            <a:r>
              <a:rPr lang="ru-RU" sz="2400" i="1" dirty="0"/>
              <a:t>Он взял... и убежал.</a:t>
            </a:r>
            <a:endParaRPr lang="ru-RU" sz="2400" dirty="0"/>
          </a:p>
          <a:p>
            <a:r>
              <a:rPr lang="ru-RU" sz="2400" i="1" dirty="0"/>
              <a:t>Висит туман над речкой				</a:t>
            </a:r>
            <a:r>
              <a:rPr lang="ru-RU" sz="2400" dirty="0"/>
              <a:t>Встают,  поднимают руки  и</a:t>
            </a:r>
          </a:p>
          <a:p>
            <a:r>
              <a:rPr lang="ru-RU" sz="2400" i="1" dirty="0" smtClean="0"/>
              <a:t>и дышит как живой,	</a:t>
            </a:r>
            <a:r>
              <a:rPr lang="ru-RU" sz="2400" dirty="0" smtClean="0"/>
              <a:t>качают ими из стороны в сто­</a:t>
            </a:r>
            <a:br>
              <a:rPr lang="ru-RU" sz="2400" dirty="0" smtClean="0"/>
            </a:br>
            <a:r>
              <a:rPr lang="ru-RU" sz="2400" i="1" dirty="0" smtClean="0"/>
              <a:t>Как белая овечка с кудрявой головой.		</a:t>
            </a:r>
            <a:r>
              <a:rPr lang="ru-RU" sz="2400" dirty="0" smtClean="0"/>
              <a:t>Смыкают руки над головой.</a:t>
            </a:r>
          </a:p>
          <a:p>
            <a:r>
              <a:rPr lang="ru-RU" sz="2400" i="1" dirty="0" smtClean="0"/>
              <a:t>И</a:t>
            </a:r>
            <a:r>
              <a:rPr lang="ru-RU" sz="2400" dirty="0" smtClean="0"/>
              <a:t> </a:t>
            </a:r>
            <a:r>
              <a:rPr lang="ru-RU" sz="2400" i="1" dirty="0"/>
              <a:t>маленькие рожки на этой голове.		</a:t>
            </a:r>
            <a:r>
              <a:rPr lang="ru-RU" sz="2400" dirty="0"/>
              <a:t>Показывают «рожки».</a:t>
            </a:r>
          </a:p>
          <a:p>
            <a:r>
              <a:rPr lang="ru-RU" sz="2400" i="1" dirty="0"/>
              <a:t>Но поутру остались лишь капли на траве...	</a:t>
            </a:r>
            <a:r>
              <a:rPr lang="ru-RU" sz="2400" dirty="0"/>
              <a:t>Выполняют ритмичные </a:t>
            </a:r>
            <a:r>
              <a:rPr lang="ru-RU" sz="2400" dirty="0" smtClean="0"/>
              <a:t>прыж</a:t>
            </a:r>
            <a:r>
              <a:rPr lang="ru-RU" sz="2400" dirty="0"/>
              <a:t>ки </a:t>
            </a:r>
            <a:r>
              <a:rPr lang="ru-RU" sz="2400" dirty="0" smtClean="0"/>
              <a:t>на носочках.</a:t>
            </a:r>
            <a:endParaRPr lang="ru-RU" sz="2400" dirty="0"/>
          </a:p>
          <a:p>
            <a:r>
              <a:rPr lang="ru-RU" sz="2400" dirty="0"/>
              <a:t>Н. </a:t>
            </a:r>
            <a:r>
              <a:rPr lang="ru-RU" sz="2400" dirty="0" err="1"/>
              <a:t>Нищева</a:t>
            </a:r>
            <a:r>
              <a:rPr lang="ru-RU" sz="2400" dirty="0"/>
              <a:t>		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70029" y="0"/>
            <a:ext cx="17155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Туман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0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7050" y="520480"/>
            <a:ext cx="2350387" cy="655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3600" b="1" i="1" spc="-45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ягоды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371" y="1175724"/>
            <a:ext cx="11495315" cy="538473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/>
              <a:t>Мы шли-шли-шли,			</a:t>
            </a:r>
            <a:r>
              <a:rPr lang="ru-RU" sz="2800" dirty="0"/>
              <a:t>Маршируют по кругу,  держа руки на</a:t>
            </a:r>
          </a:p>
          <a:p>
            <a:r>
              <a:rPr lang="ru-RU" sz="2800" dirty="0"/>
              <a:t>поясе.</a:t>
            </a:r>
          </a:p>
          <a:p>
            <a:r>
              <a:rPr lang="ru-RU" sz="2800" i="1" dirty="0"/>
              <a:t>Много клюквы нашли.			</a:t>
            </a:r>
            <a:r>
              <a:rPr lang="ru-RU" sz="2800" dirty="0"/>
              <a:t>Наклоняются,   правой  рукой   достают</a:t>
            </a:r>
          </a:p>
          <a:p>
            <a:r>
              <a:rPr lang="ru-RU" sz="2800" dirty="0"/>
              <a:t>носок левой ноги, не сгибая колен.</a:t>
            </a:r>
          </a:p>
          <a:p>
            <a:r>
              <a:rPr lang="ru-RU" sz="2800" i="1" dirty="0"/>
              <a:t>Раз, два, три, четыре, пять,		</a:t>
            </a:r>
            <a:r>
              <a:rPr lang="ru-RU" sz="2800" dirty="0"/>
              <a:t>Опять идут по кругу.</a:t>
            </a:r>
          </a:p>
          <a:p>
            <a:r>
              <a:rPr lang="ru-RU" sz="2800" i="1" dirty="0"/>
              <a:t>Мы опять идем искать.			</a:t>
            </a:r>
            <a:r>
              <a:rPr lang="ru-RU" sz="2800" dirty="0"/>
              <a:t>Наклоняются,   левой   рукой   касаются</a:t>
            </a:r>
          </a:p>
          <a:p>
            <a:r>
              <a:rPr lang="ru-RU" sz="2800" dirty="0"/>
              <a:t>В. Волина			носка правой ноги, не сгибая колен.</a:t>
            </a:r>
          </a:p>
        </p:txBody>
      </p:sp>
    </p:spTree>
    <p:extLst>
      <p:ext uri="{BB962C8B-B14F-4D97-AF65-F5344CB8AC3E}">
        <p14:creationId xmlns:p14="http://schemas.microsoft.com/office/powerpoint/2010/main" val="24387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4085" y="375338"/>
            <a:ext cx="2112758" cy="655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3600" b="1" i="1" spc="-45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Боровик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29" y="1190171"/>
            <a:ext cx="11727543" cy="533603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i="1" dirty="0"/>
              <a:t>По дорожке шли —		</a:t>
            </a:r>
            <a:r>
              <a:rPr lang="ru-RU" sz="3200" dirty="0" smtClean="0"/>
              <a:t>Дети </a:t>
            </a:r>
            <a:r>
              <a:rPr lang="ru-RU" sz="3200" dirty="0"/>
              <a:t>идут по кругу, взявшись </a:t>
            </a:r>
            <a:r>
              <a:rPr lang="ru-RU" sz="3200" dirty="0" smtClean="0"/>
              <a:t>за руки. </a:t>
            </a:r>
            <a:r>
              <a:rPr lang="ru-RU" sz="3200" i="1" dirty="0" smtClean="0"/>
              <a:t>Боровик </a:t>
            </a:r>
            <a:r>
              <a:rPr lang="ru-RU" sz="3200" i="1" dirty="0"/>
              <a:t>нашли.	</a:t>
            </a:r>
            <a:endParaRPr lang="ru-RU" sz="3200" dirty="0"/>
          </a:p>
          <a:p>
            <a:r>
              <a:rPr lang="ru-RU" sz="3200" i="1" dirty="0"/>
              <a:t>Боровик боровой				</a:t>
            </a:r>
            <a:r>
              <a:rPr lang="ru-RU" sz="3200" dirty="0"/>
              <a:t>Приседают, опускают голову.</a:t>
            </a:r>
          </a:p>
          <a:p>
            <a:r>
              <a:rPr lang="ru-RU" sz="3200" i="1" dirty="0"/>
              <a:t>В мох укрылся с головой.		</a:t>
            </a:r>
            <a:r>
              <a:rPr lang="ru-RU" sz="3200" dirty="0"/>
              <a:t>Опускают голову еще ниже, группируются.</a:t>
            </a:r>
          </a:p>
          <a:p>
            <a:r>
              <a:rPr lang="ru-RU" sz="3200" i="1" dirty="0"/>
              <a:t>Мы его пройти могли,				</a:t>
            </a:r>
            <a:r>
              <a:rPr lang="ru-RU" sz="3200" dirty="0"/>
              <a:t>Вновь идут по кругу.</a:t>
            </a:r>
          </a:p>
          <a:p>
            <a:r>
              <a:rPr lang="ru-RU" sz="3200" i="1" dirty="0"/>
              <a:t>Хорошо, что тихо шли.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3309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6875" y="157556"/>
            <a:ext cx="1574790" cy="655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36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я</a:t>
            </a:r>
            <a:endParaRPr lang="ru-RU" sz="36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4171" y="812800"/>
            <a:ext cx="11814629" cy="582022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/>
              <a:t>Это глазки. Вот. Вот.		</a:t>
            </a:r>
            <a:r>
              <a:rPr lang="ru-RU" sz="2400" dirty="0"/>
              <a:t>Дети показывают сначала на левый, потом на</a:t>
            </a:r>
          </a:p>
          <a:p>
            <a:r>
              <a:rPr lang="ru-RU" sz="2400" dirty="0"/>
              <a:t>правый глаз.</a:t>
            </a:r>
          </a:p>
          <a:p>
            <a:r>
              <a:rPr lang="ru-RU" sz="2400" i="1" dirty="0"/>
              <a:t>Это ушки. Вот. </a:t>
            </a:r>
            <a:r>
              <a:rPr lang="ru-RU" sz="2400" i="1" dirty="0" smtClean="0"/>
              <a:t>Вот.</a:t>
            </a:r>
            <a:r>
              <a:rPr lang="ru-RU" sz="2400" i="1" dirty="0"/>
              <a:t> </a:t>
            </a:r>
            <a:r>
              <a:rPr lang="ru-RU" sz="2400" i="1" dirty="0" smtClean="0"/>
              <a:t>        </a:t>
            </a:r>
            <a:r>
              <a:rPr lang="ru-RU" sz="2400" dirty="0" smtClean="0"/>
              <a:t>Берутся </a:t>
            </a:r>
            <a:r>
              <a:rPr lang="ru-RU" sz="2400" dirty="0"/>
              <a:t>сначала за левое ухо, потом </a:t>
            </a:r>
            <a:r>
              <a:rPr lang="ru-RU" sz="2400" i="1" dirty="0"/>
              <a:t>— </a:t>
            </a:r>
            <a:r>
              <a:rPr lang="ru-RU" sz="2400" dirty="0"/>
              <a:t>за </a:t>
            </a:r>
            <a:r>
              <a:rPr lang="ru-RU" sz="2400" dirty="0" smtClean="0"/>
              <a:t>правое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i="1" dirty="0" smtClean="0"/>
              <a:t>Это </a:t>
            </a:r>
            <a:r>
              <a:rPr lang="ru-RU" sz="2400" i="1" dirty="0"/>
              <a:t>нос. Это рот.		</a:t>
            </a:r>
            <a:r>
              <a:rPr lang="ru-RU" sz="2400" dirty="0" smtClean="0"/>
              <a:t>Левой </a:t>
            </a:r>
            <a:r>
              <a:rPr lang="ru-RU" sz="2400" dirty="0"/>
              <a:t>рукой показывают на нос, правой — </a:t>
            </a:r>
            <a:r>
              <a:rPr lang="ru-RU" sz="2400" dirty="0" smtClean="0"/>
              <a:t>на рот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i="1" dirty="0" smtClean="0"/>
              <a:t>Там </a:t>
            </a:r>
            <a:r>
              <a:rPr lang="ru-RU" sz="2400" i="1" dirty="0"/>
              <a:t>спинка. Тут живот.         </a:t>
            </a:r>
            <a:r>
              <a:rPr lang="ru-RU" sz="2400" dirty="0"/>
              <a:t>Левую ладошку кладут на спину, правую — </a:t>
            </a:r>
            <a:r>
              <a:rPr lang="ru-RU" sz="2400" dirty="0" smtClean="0"/>
              <a:t>на живот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i="1" dirty="0" smtClean="0"/>
              <a:t>Это </a:t>
            </a:r>
            <a:r>
              <a:rPr lang="ru-RU" sz="2400" i="1" dirty="0"/>
              <a:t>ручки. Хлоп, хлоп	.	</a:t>
            </a:r>
            <a:r>
              <a:rPr lang="ru-RU" sz="2400" dirty="0"/>
              <a:t>Протягивают вперед обе руки, два раза </a:t>
            </a:r>
            <a:r>
              <a:rPr lang="ru-RU" sz="2400" dirty="0" smtClean="0"/>
              <a:t>хлопают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i="1" dirty="0" smtClean="0"/>
              <a:t>Это </a:t>
            </a:r>
            <a:r>
              <a:rPr lang="ru-RU" sz="2400" i="1" dirty="0"/>
              <a:t>ножки. Топ, топ.		</a:t>
            </a:r>
            <a:r>
              <a:rPr lang="ru-RU" sz="2400" dirty="0"/>
              <a:t>Кладут ладони на бедра, два раза топают </a:t>
            </a:r>
            <a:r>
              <a:rPr lang="ru-RU" sz="2400" dirty="0" smtClean="0"/>
              <a:t>ногами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i="1" dirty="0" smtClean="0"/>
              <a:t>Ой</a:t>
            </a:r>
            <a:r>
              <a:rPr lang="ru-RU" sz="2400" i="1" dirty="0"/>
              <a:t>, устали. Вытрем лоб.         </a:t>
            </a:r>
            <a:r>
              <a:rPr lang="ru-RU" sz="2400" dirty="0"/>
              <a:t>Правой ладонью проводят по лбу.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Н</a:t>
            </a:r>
            <a:r>
              <a:rPr lang="ru-RU" sz="2400" dirty="0"/>
              <a:t>. </a:t>
            </a:r>
            <a:r>
              <a:rPr lang="ru-RU" sz="2400" dirty="0" err="1"/>
              <a:t>Нищева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915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364" y="346310"/>
            <a:ext cx="3324243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4000" b="1" i="1" spc="-45" dirty="0" err="1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Умывалочка</a:t>
            </a:r>
            <a:endParaRPr lang="ru-RU" sz="40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143" y="1219200"/>
            <a:ext cx="11872686" cy="531222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i="1" dirty="0"/>
              <a:t>Мы намылим наши ручки,		</a:t>
            </a:r>
            <a:r>
              <a:rPr lang="ru-RU" sz="3200" dirty="0"/>
              <a:t>Круговыми движениями трут одну ладошку</a:t>
            </a:r>
          </a:p>
          <a:p>
            <a:r>
              <a:rPr lang="ru-RU" sz="3200" dirty="0"/>
              <a:t>о другую. </a:t>
            </a:r>
            <a:r>
              <a:rPr lang="ru-RU" sz="3200" i="1" dirty="0"/>
              <a:t>Раз, два, три. Раз, два, три.         </a:t>
            </a:r>
            <a:endParaRPr lang="ru-RU" sz="3200" dirty="0"/>
          </a:p>
          <a:p>
            <a:r>
              <a:rPr lang="ru-RU" sz="3200" dirty="0"/>
              <a:t>Два раза выполняют  по три ритмичных</a:t>
            </a:r>
          </a:p>
          <a:p>
            <a:r>
              <a:rPr lang="ru-RU" sz="3200" dirty="0"/>
              <a:t>хлопка.</a:t>
            </a:r>
          </a:p>
          <a:p>
            <a:r>
              <a:rPr lang="ru-RU" sz="3200" i="1" dirty="0"/>
              <a:t>А над ручками, как тучки,		</a:t>
            </a:r>
            <a:r>
              <a:rPr lang="ru-RU" sz="3200" dirty="0"/>
              <a:t>Выбрасывают руки вверх.</a:t>
            </a:r>
          </a:p>
          <a:p>
            <a:r>
              <a:rPr lang="ru-RU" sz="3200" i="1" dirty="0"/>
              <a:t>Пузыри, пузыри.			</a:t>
            </a:r>
            <a:r>
              <a:rPr lang="ru-RU" sz="3200" dirty="0"/>
              <a:t>Четыре ритмичных  прыжка,  руки  на</a:t>
            </a:r>
          </a:p>
          <a:p>
            <a:r>
              <a:rPr lang="ru-RU" sz="3200" dirty="0"/>
              <a:t>Н. </a:t>
            </a:r>
            <a:r>
              <a:rPr lang="ru-RU" sz="3200" dirty="0" err="1"/>
              <a:t>Нищева</a:t>
            </a:r>
            <a:r>
              <a:rPr lang="ru-RU" sz="3200" dirty="0"/>
              <a:t>			поясе.</a:t>
            </a:r>
          </a:p>
          <a:p>
            <a:r>
              <a:rPr lang="ru-RU" sz="3200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40051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7657" y="331795"/>
            <a:ext cx="4165600" cy="717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40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Зубная щётка</a:t>
            </a:r>
            <a:endParaRPr lang="ru-RU" sz="40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6743" y="1175658"/>
            <a:ext cx="11567886" cy="550091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/>
              <a:t>Эта щетка для Андрейки,		</a:t>
            </a:r>
            <a:r>
              <a:rPr lang="ru-RU" sz="2800" dirty="0"/>
              <a:t>По два движения указательным пальцем</a:t>
            </a:r>
          </a:p>
          <a:p>
            <a:r>
              <a:rPr lang="ru-RU" sz="2800" dirty="0"/>
              <a:t>правой руки вдоль левой щенки,  потом вдоль правой щечки.</a:t>
            </a:r>
          </a:p>
          <a:p>
            <a:r>
              <a:rPr lang="ru-RU" sz="2800" i="1" dirty="0"/>
              <a:t>Чисти зубки поскорей-ка.		</a:t>
            </a:r>
            <a:r>
              <a:rPr lang="ru-RU" sz="2800" dirty="0"/>
              <a:t>Четыре движения горизонтально </a:t>
            </a:r>
            <a:r>
              <a:rPr lang="ru-RU" sz="2800" dirty="0" err="1"/>
              <a:t>распо</a:t>
            </a:r>
            <a:r>
              <a:rPr lang="ru-RU" sz="2800" dirty="0"/>
              <a:t>-</a:t>
            </a:r>
          </a:p>
          <a:p>
            <a:r>
              <a:rPr lang="ru-RU" sz="2800" dirty="0" smtClean="0"/>
              <a:t>                                   </a:t>
            </a:r>
            <a:r>
              <a:rPr lang="ru-RU" sz="2800" dirty="0" err="1" smtClean="0"/>
              <a:t>ложенным</a:t>
            </a:r>
            <a:r>
              <a:rPr lang="ru-RU" sz="2800" dirty="0" smtClean="0"/>
              <a:t> указательным пальцем правой руки               вверх-вниз.</a:t>
            </a:r>
          </a:p>
          <a:p>
            <a:r>
              <a:rPr lang="ru-RU" sz="2800" i="1" dirty="0" smtClean="0"/>
              <a:t>Раз</a:t>
            </a:r>
            <a:r>
              <a:rPr lang="ru-RU" sz="2800" i="1" dirty="0"/>
              <a:t>, два, три. Раз, два, три.	</a:t>
            </a:r>
            <a:r>
              <a:rPr lang="ru-RU" sz="2800" dirty="0"/>
              <a:t>Движения указательным пальцем правой</a:t>
            </a:r>
          </a:p>
          <a:p>
            <a:r>
              <a:rPr lang="ru-RU" sz="2800" dirty="0"/>
              <a:t>руки вдоль губ.</a:t>
            </a:r>
          </a:p>
          <a:p>
            <a:r>
              <a:rPr lang="ru-RU" sz="2800" i="1" dirty="0"/>
              <a:t>Вот так зубки! Посмотри!		</a:t>
            </a:r>
            <a:endParaRPr lang="ru-RU" sz="2800" i="1" dirty="0" smtClean="0"/>
          </a:p>
          <a:p>
            <a:r>
              <a:rPr lang="ru-RU" sz="2800" dirty="0" smtClean="0"/>
              <a:t>Упражнение </a:t>
            </a:r>
            <a:r>
              <a:rPr lang="ru-RU" sz="2800" dirty="0"/>
              <a:t>«Улыбка».</a:t>
            </a:r>
          </a:p>
          <a:p>
            <a:r>
              <a:rPr lang="ru-RU" sz="2800" dirty="0"/>
              <a:t>Н. </a:t>
            </a:r>
            <a:r>
              <a:rPr lang="ru-RU" sz="2800" dirty="0" err="1"/>
              <a:t>Нищева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963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13829" y="193229"/>
            <a:ext cx="251641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Апельсин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8" t="28374" r="32564" b="31940"/>
          <a:stretch>
            <a:fillRect/>
          </a:stretch>
        </p:blipFill>
        <p:spPr bwMode="auto">
          <a:xfrm>
            <a:off x="4875667" y="2519135"/>
            <a:ext cx="1516062" cy="14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47172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7485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43" y="766732"/>
            <a:ext cx="1130662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делили апельсин,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Идут по кругу, взявшись за руки.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 нас, а он один.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долька —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Останавливаются лицом в круг.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ежа.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Загибают  по  одному пальцу на  обеих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долька —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руках, начиная с больших, на каждое на-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стрижа.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звание животного.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долька —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утят.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долька —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котят.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долька —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бобра.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для волка —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Изображают пасть волка двумя руками.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Кожура.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сердит на нас —	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Приседают. Закрывают голову руками.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Беда!!!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Разбегайтесь,	</a:t>
            </a: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Разбегаются.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куда!</a:t>
            </a:r>
            <a:endParaRPr lang="ru-RU" altLang="ru-RU" sz="1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4850" algn="l"/>
              </a:tabLst>
            </a:pPr>
            <a:r>
              <a:rPr lang="ru-RU" altLang="ru-RU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Английская народная считалка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7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5140" y="2757714"/>
            <a:ext cx="11829145" cy="39624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Капля раз,				</a:t>
            </a:r>
            <a:r>
              <a:rPr lang="ru-RU" sz="2800" dirty="0" smtClean="0"/>
              <a:t>           </a:t>
            </a:r>
            <a:r>
              <a:rPr lang="ru-RU" sz="2800" i="1" dirty="0" smtClean="0"/>
              <a:t>Прыжок </a:t>
            </a:r>
            <a:r>
              <a:rPr lang="ru-RU" sz="2800" i="1" dirty="0"/>
              <a:t>на носочках, руки на поясе.</a:t>
            </a:r>
            <a:endParaRPr lang="ru-RU" sz="2800" dirty="0"/>
          </a:p>
          <a:p>
            <a:r>
              <a:rPr lang="ru-RU" sz="2800" dirty="0"/>
              <a:t>Капля два,				</a:t>
            </a:r>
            <a:r>
              <a:rPr lang="ru-RU" sz="2800" dirty="0" smtClean="0"/>
              <a:t>           </a:t>
            </a:r>
            <a:r>
              <a:rPr lang="ru-RU" sz="2800" i="1" dirty="0" smtClean="0"/>
              <a:t>Еще </a:t>
            </a:r>
            <a:r>
              <a:rPr lang="ru-RU" sz="2800" i="1" dirty="0"/>
              <a:t>один прыжок.</a:t>
            </a:r>
            <a:endParaRPr lang="ru-RU" sz="2800" dirty="0"/>
          </a:p>
          <a:p>
            <a:r>
              <a:rPr lang="ru-RU" sz="2800" dirty="0"/>
              <a:t>Очень медленно сперва.				</a:t>
            </a:r>
            <a:r>
              <a:rPr lang="ru-RU" sz="2800" i="1" dirty="0"/>
              <a:t>4 прыжка.</a:t>
            </a:r>
            <a:endParaRPr lang="ru-RU" sz="2800" dirty="0"/>
          </a:p>
          <a:p>
            <a:r>
              <a:rPr lang="ru-RU" sz="2800" dirty="0"/>
              <a:t>А потом, потом, потом	и 			</a:t>
            </a:r>
            <a:r>
              <a:rPr lang="ru-RU" sz="2800" i="1" dirty="0"/>
              <a:t>прыжков.</a:t>
            </a:r>
            <a:endParaRPr lang="ru-RU" sz="2800" dirty="0"/>
          </a:p>
          <a:p>
            <a:r>
              <a:rPr lang="ru-RU" sz="2800" dirty="0"/>
              <a:t>Все бегом, бегом, бегом.</a:t>
            </a:r>
          </a:p>
          <a:p>
            <a:r>
              <a:rPr lang="ru-RU" sz="2800" dirty="0"/>
              <a:t>Мы зонты свои раскрыли,			</a:t>
            </a:r>
            <a:r>
              <a:rPr lang="ru-RU" sz="2800" i="1" dirty="0"/>
              <a:t>Развести руки в стороны.</a:t>
            </a:r>
            <a:endParaRPr lang="ru-RU" sz="2800" dirty="0"/>
          </a:p>
          <a:p>
            <a:r>
              <a:rPr lang="ru-RU" sz="2800" dirty="0"/>
              <a:t>От дождя себя укрыли.				</a:t>
            </a:r>
            <a:r>
              <a:rPr lang="ru-RU" sz="2800" i="1" dirty="0"/>
              <a:t>Сомкнуть руки над головой полукругом,</a:t>
            </a:r>
            <a:endParaRPr lang="ru-RU" sz="2800" dirty="0"/>
          </a:p>
          <a:p>
            <a:r>
              <a:rPr lang="ru-RU" sz="2800" b="1" dirty="0"/>
              <a:t> 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24741" y="1371599"/>
            <a:ext cx="1900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spc="-45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Дождик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1" t="21056" r="30159" b="12867"/>
          <a:stretch/>
        </p:blipFill>
        <p:spPr>
          <a:xfrm>
            <a:off x="871196" y="0"/>
            <a:ext cx="2975429" cy="27722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1" t="21748" r="29767" b="12867"/>
          <a:stretch/>
        </p:blipFill>
        <p:spPr>
          <a:xfrm>
            <a:off x="8381813" y="-14515"/>
            <a:ext cx="2997387" cy="27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4" y="1013337"/>
            <a:ext cx="11742057" cy="566323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/>
              <a:t>Ветер по лесу летал,				</a:t>
            </a:r>
            <a:r>
              <a:rPr lang="ru-RU" sz="2400" dirty="0"/>
              <a:t>Дети бегут по кругу на носочках и </a:t>
            </a:r>
            <a:r>
              <a:rPr lang="ru-RU" sz="2400" dirty="0" err="1"/>
              <a:t>взма</a:t>
            </a:r>
            <a:r>
              <a:rPr lang="ru-RU" sz="2400" dirty="0"/>
              <a:t>-</a:t>
            </a:r>
          </a:p>
          <a:p>
            <a:r>
              <a:rPr lang="ru-RU" sz="2400" i="1" dirty="0"/>
              <a:t>Ветер листики считал.				</a:t>
            </a:r>
            <a:r>
              <a:rPr lang="ru-RU" sz="2400" dirty="0" err="1"/>
              <a:t>хивают</a:t>
            </a:r>
            <a:r>
              <a:rPr lang="ru-RU" sz="2400" dirty="0"/>
              <a:t> руками.</a:t>
            </a:r>
          </a:p>
          <a:p>
            <a:r>
              <a:rPr lang="ru-RU" sz="2400" dirty="0"/>
              <a:t>Вот дубовый,	                                        	</a:t>
            </a:r>
            <a:r>
              <a:rPr lang="ru-RU" sz="2400" i="1" dirty="0"/>
              <a:t>Встают лицом в круг, загибают по одно-</a:t>
            </a:r>
            <a:endParaRPr lang="ru-RU" sz="2400" dirty="0"/>
          </a:p>
          <a:p>
            <a:r>
              <a:rPr lang="ru-RU" sz="2400" dirty="0"/>
              <a:t>Вот кленовый,	                                             </a:t>
            </a:r>
            <a:r>
              <a:rPr lang="ru-RU" sz="2400" i="1" dirty="0" err="1"/>
              <a:t>му</a:t>
            </a:r>
            <a:r>
              <a:rPr lang="ru-RU" sz="2400" i="1" dirty="0"/>
              <a:t> пальцу на обеих руках на каждую</a:t>
            </a:r>
            <a:endParaRPr lang="ru-RU" sz="2400" dirty="0"/>
          </a:p>
          <a:p>
            <a:r>
              <a:rPr lang="ru-RU" sz="2400" dirty="0"/>
              <a:t>Вот рябиновый резной,	</a:t>
            </a:r>
            <a:r>
              <a:rPr lang="ru-RU" sz="2400" i="1" dirty="0"/>
              <a:t>строку.</a:t>
            </a:r>
            <a:endParaRPr lang="ru-RU" sz="2400" dirty="0"/>
          </a:p>
          <a:p>
            <a:r>
              <a:rPr lang="ru-RU" sz="2400" dirty="0"/>
              <a:t>Вот с березки золотой.</a:t>
            </a:r>
          </a:p>
          <a:p>
            <a:r>
              <a:rPr lang="ru-RU" sz="2400" dirty="0"/>
              <a:t>И последний лист с осинки</a:t>
            </a:r>
          </a:p>
          <a:p>
            <a:r>
              <a:rPr lang="ru-RU" sz="2400" dirty="0"/>
              <a:t>Ветер бросил на тропинку.	                       </a:t>
            </a:r>
            <a:r>
              <a:rPr lang="ru-RU" sz="2400" i="1" dirty="0"/>
              <a:t>Опускают руки, приседают.</a:t>
            </a:r>
            <a:endParaRPr lang="ru-RU" sz="2400" dirty="0"/>
          </a:p>
          <a:p>
            <a:r>
              <a:rPr lang="ru-RU" sz="2400" dirty="0"/>
              <a:t>Ветер по лесу кружил,                              	</a:t>
            </a:r>
            <a:r>
              <a:rPr lang="ru-RU" sz="2400" i="1" dirty="0"/>
              <a:t>Снова бегут по кругу на носочках и </a:t>
            </a:r>
            <a:r>
              <a:rPr lang="ru-RU" sz="2400" i="1" dirty="0" err="1"/>
              <a:t>взма</a:t>
            </a:r>
            <a:r>
              <a:rPr lang="ru-RU" sz="2400" i="1" dirty="0"/>
              <a:t>-</a:t>
            </a:r>
            <a:endParaRPr lang="ru-RU" sz="2400" dirty="0"/>
          </a:p>
          <a:p>
            <a:r>
              <a:rPr lang="ru-RU" sz="2400" dirty="0"/>
              <a:t>Ветер с листьями дружил.	                  </a:t>
            </a:r>
            <a:r>
              <a:rPr lang="ru-RU" sz="2400" i="1" dirty="0" err="1"/>
              <a:t>хивают</a:t>
            </a:r>
            <a:r>
              <a:rPr lang="ru-RU" sz="2400" i="1" dirty="0"/>
              <a:t> руками.</a:t>
            </a:r>
            <a:endParaRPr lang="ru-RU" sz="2400" dirty="0"/>
          </a:p>
          <a:p>
            <a:r>
              <a:rPr lang="ru-RU" sz="2400" dirty="0"/>
              <a:t>Вот дубовый,	                                              </a:t>
            </a:r>
            <a:r>
              <a:rPr lang="ru-RU" sz="2400" i="1" dirty="0"/>
              <a:t>Встают лицом в круг, загибают по одно-</a:t>
            </a:r>
            <a:endParaRPr lang="ru-RU" sz="2400" dirty="0"/>
          </a:p>
          <a:p>
            <a:r>
              <a:rPr lang="ru-RU" sz="2400" dirty="0"/>
              <a:t>Вот кленовый,	                                           </a:t>
            </a:r>
            <a:r>
              <a:rPr lang="ru-RU" sz="2400" i="1" dirty="0" err="1"/>
              <a:t>му</a:t>
            </a:r>
            <a:r>
              <a:rPr lang="ru-RU" sz="2400" i="1" dirty="0"/>
              <a:t> пальцу на обеих руках на каждую</a:t>
            </a:r>
            <a:endParaRPr lang="ru-RU" sz="2400" dirty="0"/>
          </a:p>
          <a:p>
            <a:r>
              <a:rPr lang="ru-RU" sz="2400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65652" y="182340"/>
            <a:ext cx="52461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Ветер и листья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4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2515" y="638629"/>
            <a:ext cx="11132456" cy="582022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Вот рябиновый резной,	</a:t>
            </a:r>
            <a:r>
              <a:rPr lang="ru-RU" sz="2400" i="1" dirty="0"/>
              <a:t>строку.</a:t>
            </a:r>
            <a:endParaRPr lang="ru-RU" sz="2400" dirty="0"/>
          </a:p>
          <a:p>
            <a:r>
              <a:rPr lang="ru-RU" sz="2400" dirty="0"/>
              <a:t>Вот с березки золотой.</a:t>
            </a:r>
          </a:p>
          <a:p>
            <a:r>
              <a:rPr lang="ru-RU" sz="2400" dirty="0"/>
              <a:t>И последний лист с осинки</a:t>
            </a:r>
          </a:p>
          <a:p>
            <a:r>
              <a:rPr lang="ru-RU" sz="2400" dirty="0"/>
              <a:t>Ветер кружит над тропинкой.                 	</a:t>
            </a:r>
            <a:r>
              <a:rPr lang="ru-RU" sz="2400" i="1" dirty="0"/>
              <a:t>Кружатся на носочках на месте.</a:t>
            </a:r>
            <a:endParaRPr lang="ru-RU" sz="2400" dirty="0"/>
          </a:p>
          <a:p>
            <a:r>
              <a:rPr lang="ru-RU" sz="2400" dirty="0"/>
              <a:t>К ночи ветер-ветерок	                               </a:t>
            </a:r>
            <a:r>
              <a:rPr lang="ru-RU" sz="2400" i="1" dirty="0"/>
              <a:t>Приседают, опустив руки.</a:t>
            </a:r>
            <a:endParaRPr lang="ru-RU" sz="2400" dirty="0"/>
          </a:p>
          <a:p>
            <a:r>
              <a:rPr lang="ru-RU" sz="2400" dirty="0"/>
              <a:t>Рядом с листьями прилег.	                       </a:t>
            </a:r>
            <a:r>
              <a:rPr lang="ru-RU" sz="2400" i="1" dirty="0"/>
              <a:t>Сидят лицом в круг и загибают по одно-</a:t>
            </a:r>
            <a:endParaRPr lang="ru-RU" sz="2400" dirty="0"/>
          </a:p>
          <a:p>
            <a:r>
              <a:rPr lang="ru-RU" sz="2400" dirty="0"/>
              <a:t>Вот дубовый,	                                             </a:t>
            </a:r>
            <a:r>
              <a:rPr lang="ru-RU" sz="2400" i="1" dirty="0" err="1"/>
              <a:t>му</a:t>
            </a:r>
            <a:r>
              <a:rPr lang="ru-RU" sz="2400" i="1" dirty="0"/>
              <a:t> пальцу на обеих руках на каждую</a:t>
            </a:r>
            <a:endParaRPr lang="ru-RU" sz="2400" dirty="0"/>
          </a:p>
          <a:p>
            <a:r>
              <a:rPr lang="ru-RU" sz="2400" dirty="0"/>
              <a:t>Вот кленовый,	</a:t>
            </a:r>
            <a:r>
              <a:rPr lang="ru-RU" sz="2400" i="1" dirty="0"/>
              <a:t>строку.</a:t>
            </a:r>
            <a:endParaRPr lang="ru-RU" sz="2400" dirty="0"/>
          </a:p>
          <a:p>
            <a:r>
              <a:rPr lang="ru-RU" sz="2400" dirty="0"/>
              <a:t>Вот рябиновый резной,</a:t>
            </a:r>
          </a:p>
          <a:p>
            <a:r>
              <a:rPr lang="ru-RU" sz="2400" dirty="0"/>
              <a:t>Вот с березки золотой.</a:t>
            </a:r>
          </a:p>
          <a:p>
            <a:r>
              <a:rPr lang="ru-RU" sz="2400" dirty="0"/>
              <a:t>И последний лист с осинки	                   </a:t>
            </a:r>
            <a:r>
              <a:rPr lang="ru-RU" sz="2400" i="1" dirty="0"/>
              <a:t>Ложатся на спину, расслабляются, за-</a:t>
            </a:r>
            <a:endParaRPr lang="ru-RU" sz="2400" dirty="0"/>
          </a:p>
          <a:p>
            <a:r>
              <a:rPr lang="ru-RU" sz="2400" dirty="0"/>
              <a:t>Тихо дремлет на тропинке.	       </a:t>
            </a:r>
            <a:r>
              <a:rPr lang="ru-RU" sz="2400" i="1" dirty="0" err="1"/>
              <a:t>крывают</a:t>
            </a:r>
            <a:r>
              <a:rPr lang="ru-RU" sz="2400" i="1" dirty="0"/>
              <a:t> глаза.</a:t>
            </a:r>
            <a:br>
              <a:rPr lang="ru-RU" sz="2400" i="1" dirty="0"/>
            </a:br>
            <a:r>
              <a:rPr lang="ru-RU" sz="2400" i="1" dirty="0"/>
              <a:t>И. </a:t>
            </a:r>
            <a:r>
              <a:rPr lang="ru-RU" sz="2400" i="1" dirty="0" err="1"/>
              <a:t>Нищева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90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704" y="210849"/>
            <a:ext cx="3079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 грибами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371" y="918736"/>
            <a:ext cx="11451772" cy="549657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Все зверюшки на опушке	                             </a:t>
            </a:r>
            <a:r>
              <a:rPr lang="ru-RU" sz="2400" i="1" dirty="0"/>
              <a:t>Дети идут в хороводе.</a:t>
            </a:r>
            <a:br>
              <a:rPr lang="ru-RU" sz="2400" i="1" dirty="0"/>
            </a:br>
            <a:r>
              <a:rPr lang="ru-RU" sz="2400" dirty="0"/>
              <a:t>Ищут грузди и волнушки.</a:t>
            </a:r>
          </a:p>
          <a:p>
            <a:r>
              <a:rPr lang="ru-RU" sz="2400" dirty="0"/>
              <a:t>Белочки скакали,                                      	</a:t>
            </a:r>
            <a:r>
              <a:rPr lang="ru-RU" sz="2400" i="1" dirty="0"/>
              <a:t>Скачут вприсядку, срывают </a:t>
            </a:r>
            <a:r>
              <a:rPr lang="ru-RU" sz="2400" i="1" dirty="0" err="1"/>
              <a:t>воображае</a:t>
            </a:r>
            <a:r>
              <a:rPr lang="ru-RU" sz="2400" i="1" dirty="0"/>
              <a:t>-</a:t>
            </a:r>
            <a:endParaRPr lang="ru-RU" sz="2400" dirty="0"/>
          </a:p>
          <a:p>
            <a:r>
              <a:rPr lang="ru-RU" sz="2400" dirty="0"/>
              <a:t>Рыжики срывали.	</a:t>
            </a:r>
            <a:r>
              <a:rPr lang="ru-RU" sz="2400" i="1" dirty="0" err="1"/>
              <a:t>мые</a:t>
            </a:r>
            <a:r>
              <a:rPr lang="ru-RU" sz="2400" i="1" dirty="0"/>
              <a:t> грибы.</a:t>
            </a:r>
            <a:endParaRPr lang="ru-RU" sz="2400" dirty="0"/>
          </a:p>
          <a:p>
            <a:r>
              <a:rPr lang="ru-RU" sz="2400" dirty="0"/>
              <a:t>Лисичка бежала,	                                         </a:t>
            </a:r>
            <a:r>
              <a:rPr lang="ru-RU" sz="2400" i="1" dirty="0"/>
              <a:t>Бегут по кругу, собирают воображаемые</a:t>
            </a:r>
            <a:endParaRPr lang="ru-RU" sz="2400" dirty="0"/>
          </a:p>
          <a:p>
            <a:r>
              <a:rPr lang="ru-RU" sz="2400" dirty="0"/>
              <a:t>Лисички собирала.	</a:t>
            </a:r>
            <a:r>
              <a:rPr lang="ru-RU" sz="2400" i="1" dirty="0"/>
              <a:t>грибы.</a:t>
            </a:r>
            <a:endParaRPr lang="ru-RU" sz="2400" dirty="0"/>
          </a:p>
          <a:p>
            <a:r>
              <a:rPr lang="ru-RU" sz="2400" dirty="0"/>
              <a:t>Скакали </a:t>
            </a:r>
            <a:r>
              <a:rPr lang="ru-RU" sz="2400" dirty="0" err="1"/>
              <a:t>зайчатки</a:t>
            </a:r>
            <a:r>
              <a:rPr lang="ru-RU" sz="2400" dirty="0"/>
              <a:t>,	                                      </a:t>
            </a:r>
            <a:r>
              <a:rPr lang="ru-RU" sz="2400" i="1" dirty="0"/>
              <a:t>Скачут    стоя,    срывая   воображаемые</a:t>
            </a:r>
            <a:endParaRPr lang="ru-RU" sz="2400" dirty="0"/>
          </a:p>
          <a:p>
            <a:r>
              <a:rPr lang="ru-RU" sz="2400" dirty="0"/>
              <a:t>Искали </a:t>
            </a:r>
            <a:r>
              <a:rPr lang="ru-RU" sz="2400" dirty="0" err="1"/>
              <a:t>опятки</a:t>
            </a:r>
            <a:r>
              <a:rPr lang="ru-RU" sz="2400" dirty="0"/>
              <a:t>.	</a:t>
            </a:r>
            <a:r>
              <a:rPr lang="ru-RU" sz="2400" i="1" dirty="0"/>
              <a:t>грибы.</a:t>
            </a:r>
            <a:endParaRPr lang="ru-RU" sz="2400" dirty="0"/>
          </a:p>
          <a:p>
            <a:r>
              <a:rPr lang="ru-RU" sz="2400" dirty="0"/>
              <a:t>Медведь проходил,	                              </a:t>
            </a:r>
            <a:r>
              <a:rPr lang="ru-RU" sz="2400" i="1" dirty="0"/>
              <a:t>Идут вразвалку, затем топают правой</a:t>
            </a:r>
            <a:endParaRPr lang="ru-RU" sz="2400" dirty="0"/>
          </a:p>
          <a:p>
            <a:r>
              <a:rPr lang="ru-RU" sz="2400" dirty="0"/>
              <a:t>Мухомор раздавил.	</a:t>
            </a:r>
            <a:r>
              <a:rPr lang="ru-RU" sz="2400" i="1" dirty="0"/>
              <a:t>ногой.</a:t>
            </a:r>
            <a:br>
              <a:rPr lang="ru-RU" sz="2400" i="1" dirty="0"/>
            </a:br>
            <a:r>
              <a:rPr lang="ru-RU" sz="2400" i="1" dirty="0"/>
              <a:t>Н. </a:t>
            </a:r>
            <a:r>
              <a:rPr lang="ru-RU" sz="2400" i="1" dirty="0" err="1"/>
              <a:t>Нищева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26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06320" y="437750"/>
            <a:ext cx="2365904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4000" b="1" i="1" spc="-45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Лягушка</a:t>
            </a:r>
            <a:endParaRPr lang="ru-RU" sz="40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29" y="2801257"/>
            <a:ext cx="11684000" cy="3933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/>
              <a:t>На болотистой лужайке	                         </a:t>
            </a:r>
            <a:r>
              <a:rPr lang="ru-RU"/>
              <a:t>Совершают прыжки на обеих ногах, при-</a:t>
            </a:r>
          </a:p>
          <a:p>
            <a:r>
              <a:rPr lang="ru-RU" i="1"/>
              <a:t>Забренчала балалайка.	                         </a:t>
            </a:r>
            <a:r>
              <a:rPr lang="ru-RU"/>
              <a:t>сев на корточки, уперев руки в колени,</a:t>
            </a:r>
          </a:p>
          <a:p>
            <a:r>
              <a:rPr lang="ru-RU"/>
              <a:t>                         двигаясь по кругу друг за другом.</a:t>
            </a:r>
          </a:p>
          <a:p>
            <a:r>
              <a:rPr lang="ru-RU" i="1"/>
              <a:t>Стадо целое лягушек	                         </a:t>
            </a:r>
            <a:r>
              <a:rPr lang="ru-RU"/>
              <a:t>Меняют направление движения.</a:t>
            </a:r>
          </a:p>
          <a:p>
            <a:r>
              <a:rPr lang="ru-RU" i="1"/>
              <a:t>Отдыхает на опушке.                  </a:t>
            </a:r>
            <a:endParaRPr lang="ru-RU"/>
          </a:p>
          <a:p>
            <a:r>
              <a:rPr lang="ru-RU" i="1"/>
              <a:t>«Раз, два. Раз, два.	                         </a:t>
            </a:r>
            <a:r>
              <a:rPr lang="ru-RU"/>
              <a:t>Встают, поворачиваются лицом в круг,</a:t>
            </a:r>
          </a:p>
          <a:p>
            <a:r>
              <a:rPr lang="ru-RU" i="1"/>
              <a:t>Кваки-кваки-кваки-ква.	                         </a:t>
            </a:r>
            <a:r>
              <a:rPr lang="ru-RU"/>
              <a:t>совершают прыжки вприсядку.</a:t>
            </a:r>
          </a:p>
          <a:p>
            <a:r>
              <a:rPr lang="ru-RU" i="1"/>
              <a:t>Мы, лягушки-попрыгушки,	                  </a:t>
            </a:r>
            <a:r>
              <a:rPr lang="ru-RU"/>
              <a:t>Вновь прыгают по кругу на корточках.</a:t>
            </a:r>
          </a:p>
          <a:p>
            <a:r>
              <a:rPr lang="ru-RU" i="1"/>
              <a:t>Молодые и старушки,</a:t>
            </a:r>
            <a:endParaRPr lang="ru-RU"/>
          </a:p>
          <a:p>
            <a:r>
              <a:rPr lang="ru-RU" i="1"/>
              <a:t>Громко квакаем в болоте.	                  </a:t>
            </a:r>
            <a:r>
              <a:rPr lang="ru-RU"/>
              <a:t>Опять меняют направление движения.</a:t>
            </a:r>
          </a:p>
          <a:p>
            <a:r>
              <a:rPr lang="ru-RU" i="1"/>
              <a:t>Где таких певиц найдете?</a:t>
            </a:r>
            <a:endParaRPr lang="ru-RU"/>
          </a:p>
          <a:p>
            <a:r>
              <a:rPr lang="ru-RU" i="1"/>
              <a:t>Раз, два. Раз, два.	                       	</a:t>
            </a:r>
            <a:r>
              <a:rPr lang="ru-RU"/>
              <a:t>Встают, поворачиваются лицом в круг,</a:t>
            </a:r>
          </a:p>
          <a:p>
            <a:r>
              <a:rPr lang="ru-RU" i="1"/>
              <a:t>Кваки-кваки-кваки-ква».	                        	</a:t>
            </a:r>
            <a:r>
              <a:rPr lang="ru-RU"/>
              <a:t>совершают прыжки вприсядку.</a:t>
            </a:r>
          </a:p>
          <a:p>
            <a:r>
              <a:rPr lang="ru-RU"/>
              <a:t>Н. Нищева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7" t="11217" r="22539" b="27408"/>
          <a:stretch/>
        </p:blipFill>
        <p:spPr>
          <a:xfrm flipH="1">
            <a:off x="6969459" y="14367"/>
            <a:ext cx="2888343" cy="2665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0" t="11852" r="30634" b="14709"/>
          <a:stretch/>
        </p:blipFill>
        <p:spPr>
          <a:xfrm>
            <a:off x="2731898" y="437750"/>
            <a:ext cx="1477187" cy="22883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0" t="11852" r="30634" b="14709"/>
          <a:stretch/>
        </p:blipFill>
        <p:spPr>
          <a:xfrm flipH="1">
            <a:off x="10174514" y="440217"/>
            <a:ext cx="1596572" cy="228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07414" y="680138"/>
            <a:ext cx="1416478" cy="530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45"/>
              </a:spcBef>
              <a:spcAft>
                <a:spcPts val="0"/>
              </a:spcAft>
            </a:pPr>
            <a:r>
              <a:rPr lang="ru-RU" sz="2800" b="1" i="1" spc="-45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endParaRPr lang="ru-RU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4171" y="1436914"/>
            <a:ext cx="11916229" cy="5181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Как-то вечером на грядке		</a:t>
            </a:r>
            <a:r>
              <a:rPr lang="ru-RU" sz="2800" i="1" dirty="0"/>
              <a:t>Дети идут по кругу, взявшись за руки, в</a:t>
            </a:r>
            <a:endParaRPr lang="ru-RU" sz="2800" dirty="0"/>
          </a:p>
          <a:p>
            <a:r>
              <a:rPr lang="ru-RU" sz="2800" dirty="0"/>
              <a:t>Репа, свекла, редька, лук		</a:t>
            </a:r>
            <a:r>
              <a:rPr lang="ru-RU" sz="2800" i="1" dirty="0"/>
              <a:t>центре на корточках сидит водящий с</a:t>
            </a:r>
            <a:endParaRPr lang="ru-RU" sz="2800" dirty="0"/>
          </a:p>
          <a:p>
            <a:r>
              <a:rPr lang="ru-RU" sz="2800" dirty="0"/>
              <a:t>Поиграть решили в прятки,		</a:t>
            </a:r>
            <a:r>
              <a:rPr lang="ru-RU" sz="2800" i="1" dirty="0"/>
              <a:t>завязанными глазами.</a:t>
            </a:r>
            <a:endParaRPr lang="ru-RU" sz="2800" dirty="0"/>
          </a:p>
          <a:p>
            <a:r>
              <a:rPr lang="ru-RU" sz="2800" dirty="0"/>
              <a:t>Но сначала встали в круг.</a:t>
            </a:r>
          </a:p>
          <a:p>
            <a:r>
              <a:rPr lang="ru-RU" sz="2800" dirty="0"/>
              <a:t>Рассчитались четко тут же:		</a:t>
            </a:r>
            <a:r>
              <a:rPr lang="ru-RU" sz="2800" i="1" dirty="0"/>
              <a:t>Останавливаются, крутят водящего.</a:t>
            </a:r>
            <a:endParaRPr lang="ru-RU" sz="2800" dirty="0"/>
          </a:p>
          <a:p>
            <a:r>
              <a:rPr lang="ru-RU" sz="2800" dirty="0"/>
              <a:t>Раз, два, три, четыре, пять.</a:t>
            </a:r>
          </a:p>
          <a:p>
            <a:r>
              <a:rPr lang="ru-RU" sz="2800" dirty="0"/>
              <a:t>Прячься лучше, прячься глубже,      </a:t>
            </a:r>
            <a:r>
              <a:rPr lang="ru-RU" sz="2800" i="1" dirty="0"/>
              <a:t>Разбегаются,   приседают,   водящий   их</a:t>
            </a:r>
            <a:endParaRPr lang="ru-RU" sz="2800" dirty="0"/>
          </a:p>
          <a:p>
            <a:r>
              <a:rPr lang="ru-RU" sz="2800" dirty="0"/>
              <a:t>Ну а ты иди искать.				</a:t>
            </a:r>
            <a:r>
              <a:rPr lang="ru-RU" sz="2800" i="1" dirty="0"/>
              <a:t>ищет.</a:t>
            </a:r>
            <a:endParaRPr lang="ru-RU" sz="2800" dirty="0"/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026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8" y="1349829"/>
            <a:ext cx="11742057" cy="54210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/>
              <a:t>Осень. По утрам морозы.			</a:t>
            </a:r>
            <a:r>
              <a:rPr lang="ru-RU" sz="2800" dirty="0"/>
              <a:t>Дети встают на носочки и поднимают</a:t>
            </a:r>
          </a:p>
          <a:p>
            <a:r>
              <a:rPr lang="ru-RU" sz="2800" dirty="0"/>
              <a:t>руки вверх, а потом приседают.</a:t>
            </a:r>
          </a:p>
          <a:p>
            <a:r>
              <a:rPr lang="ru-RU" sz="2800" i="1" dirty="0"/>
              <a:t>В </a:t>
            </a:r>
            <a:r>
              <a:rPr lang="ru-RU" sz="2800" i="1" dirty="0" err="1"/>
              <a:t>рошах</a:t>
            </a:r>
            <a:r>
              <a:rPr lang="ru-RU" sz="2800" i="1" dirty="0"/>
              <a:t> желтый листопад.			</a:t>
            </a:r>
            <a:r>
              <a:rPr lang="ru-RU" sz="2800" dirty="0"/>
              <a:t>Кружатся на носочках. Руки на поясе.</a:t>
            </a:r>
          </a:p>
          <a:p>
            <a:r>
              <a:rPr lang="ru-RU" sz="2800" i="1" dirty="0"/>
              <a:t>Листья около березы				</a:t>
            </a:r>
            <a:r>
              <a:rPr lang="ru-RU" sz="2800" dirty="0"/>
              <a:t>Приседают, делают плавные движения</a:t>
            </a:r>
          </a:p>
          <a:p>
            <a:r>
              <a:rPr lang="ru-RU" sz="2800" i="1" dirty="0"/>
              <a:t>Золотым ковром лежат.			</a:t>
            </a:r>
            <a:r>
              <a:rPr lang="ru-RU" sz="2800" dirty="0"/>
              <a:t>руками перед собой влево-вправо.</a:t>
            </a:r>
          </a:p>
          <a:p>
            <a:r>
              <a:rPr lang="ru-RU" sz="2800" i="1" dirty="0"/>
              <a:t>В лужах лед прозрачно-синий	.		</a:t>
            </a:r>
            <a:r>
              <a:rPr lang="ru-RU" sz="2800" dirty="0"/>
              <a:t>Бегут по кругу на носочках.</a:t>
            </a:r>
          </a:p>
          <a:p>
            <a:r>
              <a:rPr lang="ru-RU" sz="2800" i="1" dirty="0"/>
              <a:t>На листочках белый иней.			</a:t>
            </a:r>
            <a:r>
              <a:rPr lang="ru-RU" sz="2800" dirty="0"/>
              <a:t>Останавливаются, приседают.</a:t>
            </a:r>
            <a:br>
              <a:rPr lang="ru-RU" sz="2800" dirty="0"/>
            </a:br>
            <a:r>
              <a:rPr lang="ru-RU" sz="2800" dirty="0"/>
              <a:t>Е. Головин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88895" y="573705"/>
            <a:ext cx="1585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solidFill>
                  <a:srgbClr val="7030A0"/>
                </a:solidFill>
              </a:rPr>
              <a:t>Осень. 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2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193</TotalTime>
  <Words>155</Words>
  <Application>Microsoft Office PowerPoint</Application>
  <PresentationFormat>Широкоэкранный</PresentationFormat>
  <Paragraphs>235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Comic Sans MS</vt:lpstr>
      <vt:lpstr>Times New Roman</vt:lpstr>
      <vt:lpstr>Tw Cen MT</vt:lpstr>
      <vt:lpstr>Капля</vt:lpstr>
      <vt:lpstr>Логоритмические упражнения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Логоритмические упражнения</dc:title>
  <dc:creator>Пользователь Windows</dc:creator>
  <cp:lastModifiedBy>Пользователь Windows</cp:lastModifiedBy>
  <cp:revision>13</cp:revision>
  <dcterms:created xsi:type="dcterms:W3CDTF">2018-11-28T15:24:34Z</dcterms:created>
  <dcterms:modified xsi:type="dcterms:W3CDTF">2018-11-28T18:38:13Z</dcterms:modified>
</cp:coreProperties>
</file>