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67" r:id="rId15"/>
    <p:sldId id="271" r:id="rId16"/>
    <p:sldId id="259" r:id="rId17"/>
    <p:sldId id="273" r:id="rId18"/>
    <p:sldId id="272" r:id="rId19"/>
    <p:sldId id="276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888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D0%B1%D0%B0%D0%BD%D0%B8%D1%8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746648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ЕГЭ №5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3212976"/>
            <a:ext cx="8748464" cy="2869779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На рисунке приведены графики зависимости координаты от времени для двух тел: А и В, движущихся по прямой, вдоль которой и направлена ось </a:t>
            </a:r>
            <a:r>
              <a:rPr lang="ru-RU" b="1" i="1" dirty="0" smtClean="0">
                <a:solidFill>
                  <a:schemeClr val="bg1"/>
                </a:solidFill>
              </a:rPr>
              <a:t>Ох</a:t>
            </a:r>
            <a:r>
              <a:rPr lang="ru-RU" b="1" dirty="0" smtClean="0">
                <a:solidFill>
                  <a:schemeClr val="bg1"/>
                </a:solidFill>
              </a:rPr>
              <a:t>. Выберите два верных утверждения о характере движения тел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  <a:endParaRPr lang="ru-RU" b="1" dirty="0" smtClean="0">
              <a:solidFill>
                <a:schemeClr val="bg1"/>
              </a:solidFill>
            </a:endParaRPr>
          </a:p>
        </p:txBody>
      </p:sp>
      <p:pic>
        <p:nvPicPr>
          <p:cNvPr id="6" name="Picture 2" descr="https://phys-ege.sdamgia.ru/get_file?id=25682&amp;png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4663"/>
            <a:ext cx="3790156" cy="28669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212976"/>
            <a:ext cx="8147248" cy="194421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1) Тело А движется с ускорением 3 м/с</a:t>
            </a:r>
            <a:r>
              <a:rPr lang="ru-RU" b="1" baseline="30000" dirty="0" smtClean="0">
                <a:solidFill>
                  <a:schemeClr val="bg1"/>
                </a:solidFill>
              </a:rPr>
              <a:t>2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2) Тело А движется с постоянной скоростью, равной 2,5 м/с.</a:t>
            </a:r>
          </a:p>
          <a:p>
            <a:endParaRPr lang="ru-RU" dirty="0"/>
          </a:p>
        </p:txBody>
      </p:sp>
      <p:pic>
        <p:nvPicPr>
          <p:cNvPr id="23554" name="Picture 2" descr="https://phys-ege.sdamgia.ru/get_file?id=25682&amp;png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4663"/>
            <a:ext cx="3790156" cy="28669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3573016"/>
            <a:ext cx="8147248" cy="194421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3) В течение первых пяти секунд тела двигались в одном </a:t>
            </a:r>
            <a:r>
              <a:rPr lang="ru-RU" sz="4000" b="1" dirty="0" smtClean="0">
                <a:solidFill>
                  <a:schemeClr val="bg1"/>
                </a:solidFill>
              </a:rPr>
              <a:t>направлении</a:t>
            </a:r>
            <a:r>
              <a:rPr lang="ru-RU" sz="4000" b="1" dirty="0" smtClean="0">
                <a:solidFill>
                  <a:schemeClr val="bg1"/>
                </a:solidFill>
              </a:rPr>
              <a:t>.</a:t>
            </a:r>
          </a:p>
          <a:p>
            <a:endParaRPr lang="ru-RU" sz="4400" dirty="0"/>
          </a:p>
        </p:txBody>
      </p:sp>
      <p:pic>
        <p:nvPicPr>
          <p:cNvPr id="23554" name="Picture 2" descr="https://phys-ege.sdamgia.ru/get_file?id=25682&amp;png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4663"/>
            <a:ext cx="3790156" cy="28669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212976"/>
            <a:ext cx="9144000" cy="338437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4) Вторично тела А и В встретились в момент времени, равный 9 с.</a:t>
            </a:r>
          </a:p>
          <a:p>
            <a:r>
              <a:rPr lang="ru-RU" sz="4000" b="1" dirty="0" smtClean="0">
                <a:solidFill>
                  <a:schemeClr val="bg1"/>
                </a:solidFill>
              </a:rPr>
              <a:t>5) В момент времени </a:t>
            </a:r>
            <a:r>
              <a:rPr lang="ru-RU" sz="4000" b="1" i="1" dirty="0" err="1" smtClean="0">
                <a:solidFill>
                  <a:schemeClr val="bg1"/>
                </a:solidFill>
              </a:rPr>
              <a:t>t</a:t>
            </a:r>
            <a:r>
              <a:rPr lang="ru-RU" sz="4000" b="1" dirty="0" smtClean="0">
                <a:solidFill>
                  <a:schemeClr val="bg1"/>
                </a:solidFill>
              </a:rPr>
              <a:t> = 5 с тело В достигло максимальной скорости движения.</a:t>
            </a:r>
          </a:p>
          <a:p>
            <a:endParaRPr lang="ru-RU" sz="4400" dirty="0"/>
          </a:p>
        </p:txBody>
      </p:sp>
      <p:pic>
        <p:nvPicPr>
          <p:cNvPr id="23554" name="Picture 2" descr="https://phys-ege.sdamgia.ru/get_file?id=25682&amp;png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4663"/>
            <a:ext cx="3790156" cy="28669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772816"/>
            <a:ext cx="3168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Ответ: </a:t>
            </a:r>
            <a:r>
              <a:rPr lang="ru-RU" sz="3600" dirty="0" smtClean="0">
                <a:solidFill>
                  <a:schemeClr val="bg1"/>
                </a:solidFill>
              </a:rPr>
              <a:t>24</a:t>
            </a:r>
            <a:endParaRPr lang="ru-RU" sz="36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746648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ЕГЭ №6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1700808"/>
            <a:ext cx="8748464" cy="2869779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Груз </a:t>
            </a:r>
            <a:r>
              <a:rPr lang="ru-RU" sz="3600" dirty="0" smtClean="0">
                <a:solidFill>
                  <a:schemeClr val="bg1"/>
                </a:solidFill>
              </a:rPr>
              <a:t>изображённого на рисунке пружинного маятника совершает гармонические колебания между точками 1 и 3. </a:t>
            </a:r>
            <a:endParaRPr lang="ru-RU" sz="3600" dirty="0" smtClean="0">
              <a:solidFill>
                <a:schemeClr val="bg1"/>
              </a:solidFill>
            </a:endParaRPr>
          </a:p>
          <a:p>
            <a:r>
              <a:rPr lang="ru-RU" sz="3600" dirty="0" smtClean="0">
                <a:solidFill>
                  <a:schemeClr val="bg1"/>
                </a:solidFill>
              </a:rPr>
              <a:t>Как </a:t>
            </a:r>
            <a:r>
              <a:rPr lang="ru-RU" sz="3600" dirty="0" smtClean="0">
                <a:solidFill>
                  <a:schemeClr val="bg1"/>
                </a:solidFill>
              </a:rPr>
              <a:t>меняется потенциальная энергия пружины маятника, модуль скорости груза и жёсткость пружины при движении груза маятника от точки 2 к точке 3?</a:t>
            </a:r>
            <a:endParaRPr lang="ru-RU" sz="3600" b="1" dirty="0" smtClean="0">
              <a:solidFill>
                <a:schemeClr val="bg1"/>
              </a:solidFill>
            </a:endParaRPr>
          </a:p>
        </p:txBody>
      </p:sp>
      <p:pic>
        <p:nvPicPr>
          <p:cNvPr id="26626" name="Picture 2" descr="https://phys-ege.sdamgia.ru/get_file?id=7964&amp;png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-1"/>
            <a:ext cx="5652120" cy="17571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3826768" cy="227687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1) увеличивается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2) уменьшается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3) не изменяется</a:t>
            </a:r>
            <a:br>
              <a:rPr lang="ru-RU" sz="3600" dirty="0" smtClean="0">
                <a:solidFill>
                  <a:schemeClr val="bg1"/>
                </a:solidFill>
              </a:rPr>
            </a:br>
            <a:endParaRPr lang="ru-RU" sz="3600" dirty="0">
              <a:solidFill>
                <a:schemeClr val="bg1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-1" y="2996952"/>
          <a:ext cx="9144000" cy="3610284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760404">
                <a:tc gridSpan="3"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bg1"/>
                          </a:solidFill>
                        </a:rPr>
                        <a:t>при движении груза маятника от точки 2 к точке 3</a:t>
                      </a:r>
                      <a:endParaRPr lang="ru-RU" sz="3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4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4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5455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chemeClr val="bg1"/>
                          </a:solidFill>
                          <a:latin typeface="Times New Roman"/>
                        </a:rPr>
                        <a:t>Потенциальная </a:t>
                      </a:r>
                      <a:r>
                        <a:rPr lang="ru-RU" sz="3200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энергия</a:t>
                      </a: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пружины </a:t>
                      </a:r>
                      <a:r>
                        <a:rPr lang="ru-RU" sz="3200" dirty="0">
                          <a:solidFill>
                            <a:schemeClr val="bg1"/>
                          </a:solidFill>
                          <a:latin typeface="Times New Roman"/>
                        </a:rPr>
                        <a:t>маятника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chemeClr val="bg1"/>
                          </a:solidFill>
                          <a:latin typeface="Times New Roman"/>
                        </a:rPr>
                        <a:t>Модуль </a:t>
                      </a:r>
                      <a:r>
                        <a:rPr lang="ru-RU" sz="3200" dirty="0" smtClean="0">
                          <a:solidFill>
                            <a:schemeClr val="bg1"/>
                          </a:solidFill>
                          <a:latin typeface="Times New Roman"/>
                        </a:rPr>
                        <a:t>скорости груза</a:t>
                      </a:r>
                      <a:endParaRPr lang="ru-RU" sz="3200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>
                          <a:solidFill>
                            <a:schemeClr val="bg1"/>
                          </a:solidFill>
                          <a:latin typeface="Times New Roman"/>
                        </a:rPr>
                        <a:t>Жёсткость пружины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0404">
                <a:tc>
                  <a:txBody>
                    <a:bodyPr/>
                    <a:lstStyle/>
                    <a:p>
                      <a:pPr algn="ctr"/>
                      <a:endParaRPr lang="ru-RU" sz="320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4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pic>
        <p:nvPicPr>
          <p:cNvPr id="7172" name="Picture 4" descr="https://phys-ege.sdamgia.ru/get_file?id=7964&amp;png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9" y="-1"/>
            <a:ext cx="4860032" cy="2396269"/>
          </a:xfrm>
          <a:prstGeom prst="rect">
            <a:avLst/>
          </a:prstGeom>
          <a:noFill/>
        </p:spPr>
      </p:pic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772816"/>
            <a:ext cx="3168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Ответ</a:t>
            </a:r>
            <a:r>
              <a:rPr lang="ru-RU" sz="3600" dirty="0" smtClean="0">
                <a:solidFill>
                  <a:schemeClr val="bg1"/>
                </a:solidFill>
              </a:rPr>
              <a:t>: 123 </a:t>
            </a:r>
            <a:endParaRPr lang="ru-RU" sz="36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План ответа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4525963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Колебания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Амплитуда, период, частота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Свободные колебания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Колебательная система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Вынужденные колебания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Гармонические колебания   (опр., уравнение,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              амплитуда, циклическая частота, фаза)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Способы представления гармонических колебаний: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</a:t>
            </a:r>
            <a:r>
              <a:rPr lang="ru-RU" dirty="0" err="1" smtClean="0">
                <a:solidFill>
                  <a:schemeClr val="bg1"/>
                </a:solidFill>
              </a:rPr>
              <a:t>аналит</a:t>
            </a:r>
            <a:r>
              <a:rPr lang="ru-RU" dirty="0" smtClean="0">
                <a:solidFill>
                  <a:schemeClr val="bg1"/>
                </a:solidFill>
              </a:rPr>
              <a:t>.,  </a:t>
            </a:r>
            <a:r>
              <a:rPr lang="ru-RU" dirty="0" err="1" smtClean="0">
                <a:solidFill>
                  <a:schemeClr val="bg1"/>
                </a:solidFill>
              </a:rPr>
              <a:t>графич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r>
              <a:rPr lang="ru-RU" dirty="0" smtClean="0">
                <a:solidFill>
                  <a:schemeClr val="bg1"/>
                </a:solidFill>
              </a:rPr>
              <a:t>, спектральный, </a:t>
            </a:r>
            <a:r>
              <a:rPr lang="ru-RU" dirty="0" err="1" smtClean="0">
                <a:solidFill>
                  <a:schemeClr val="bg1"/>
                </a:solidFill>
              </a:rPr>
              <a:t>вект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д</a:t>
            </a:r>
            <a:r>
              <a:rPr lang="ru-RU" dirty="0" err="1" smtClean="0">
                <a:solidFill>
                  <a:schemeClr val="bg1"/>
                </a:solidFill>
              </a:rPr>
              <a:t>иагр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https://yandex.ru/video/search?filmId=4188294706807195550&amp;text=%D0%BB%D0%B8%D0%BD%D0%B5%D0%B9%D0%BD%D1%8B%D0%B5%20%D1%81%D0%B8%D1%81%D1%82%D0%B5%D0%BC%D1%8B.%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20%D0%93%D0%B0%D1%80%D0%BC%D0%BE%D0%BD%D0%B8%D1%87%D0%B5%D1%81%D0%BA%D0%B8%D0%B5%20%D0%BA%D0%BE%D0%BB%D0%B5%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hlinkClick r:id="rId2" action="ppaction://hlinkfile"/>
              </a:rPr>
              <a:t>D0%B1%D0%B0%D0%BD%D0%B8%D1%8F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ЕГЭ №1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Катер плывёт по прямой реке, двигаясь относительно берега перпендикулярно береговой линии. Модуль скорости катера относительно берега равен 6 км/ч. Река течёт со скоростью 4,5 км/ч. Чему равен модуль скорости катера относительно воды? Ответ выразите в км/ч.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Классная работа     7.09.18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Тема:  Сложение колебаний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Сложение гармонических колебаний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Принцип суперпозиции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Линейные системы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772816"/>
            <a:ext cx="3168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Ответ: 7,5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ЕГЭ №2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Земля притягивает к себе подброшенный мяч с силой 5 Н. С какой силой этот мяч притягивает к себе Землю? </a:t>
            </a:r>
            <a:endParaRPr lang="ru-RU" sz="4000" dirty="0" smtClean="0">
              <a:solidFill>
                <a:schemeClr val="bg1"/>
              </a:solidFill>
            </a:endParaRPr>
          </a:p>
          <a:p>
            <a:r>
              <a:rPr lang="ru-RU" sz="4000" dirty="0" smtClean="0">
                <a:solidFill>
                  <a:schemeClr val="bg1"/>
                </a:solidFill>
              </a:rPr>
              <a:t>(</a:t>
            </a:r>
            <a:r>
              <a:rPr lang="ru-RU" sz="4000" dirty="0" smtClean="0">
                <a:solidFill>
                  <a:schemeClr val="bg1"/>
                </a:solidFill>
              </a:rPr>
              <a:t>Ответ дайте в ньютонах.)</a:t>
            </a:r>
          </a:p>
          <a:p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772816"/>
            <a:ext cx="3168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Ответ: 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ЕГЭ №3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Автомобиль движется со скоростью  а мотоцикл со скоростью  Масса мотоцикла  Отношение импульса автомобиля к импульсу мотоцикла равно 1,5. Чему равна масса автомобиля? </a:t>
            </a:r>
            <a:endParaRPr lang="ru-RU" sz="3600" dirty="0" smtClean="0">
              <a:solidFill>
                <a:schemeClr val="bg1"/>
              </a:solidFill>
            </a:endParaRPr>
          </a:p>
          <a:p>
            <a:r>
              <a:rPr lang="ru-RU" sz="3600" dirty="0" smtClean="0">
                <a:solidFill>
                  <a:schemeClr val="bg1"/>
                </a:solidFill>
              </a:rPr>
              <a:t>(</a:t>
            </a:r>
            <a:r>
              <a:rPr lang="ru-RU" sz="3600" dirty="0" smtClean="0">
                <a:solidFill>
                  <a:schemeClr val="bg1"/>
                </a:solidFill>
              </a:rPr>
              <a:t>Ответ дайте в килограммах.)</a:t>
            </a:r>
          </a:p>
          <a:p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772816"/>
            <a:ext cx="3168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Ответ: </a:t>
            </a:r>
            <a:r>
              <a:rPr lang="ru-RU" sz="3600" dirty="0" smtClean="0">
                <a:solidFill>
                  <a:schemeClr val="bg1"/>
                </a:solidFill>
              </a:rPr>
              <a:t>1500</a:t>
            </a:r>
            <a:endParaRPr lang="ru-RU" sz="36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746648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ЕГЭ №4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Тело </a:t>
            </a:r>
            <a:r>
              <a:rPr lang="ru-RU" sz="3600" dirty="0" smtClean="0">
                <a:solidFill>
                  <a:schemeClr val="bg1"/>
                </a:solidFill>
              </a:rPr>
              <a:t>массой 0,3 кг подвешено к правому плечу невесомого рычага </a:t>
            </a:r>
            <a:endParaRPr lang="ru-RU" sz="36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(</a:t>
            </a:r>
            <a:r>
              <a:rPr lang="ru-RU" sz="3600" dirty="0" smtClean="0">
                <a:solidFill>
                  <a:schemeClr val="bg1"/>
                </a:solidFill>
              </a:rPr>
              <a:t>см. рисунок). </a:t>
            </a:r>
            <a:endParaRPr lang="ru-RU" sz="36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Груз </a:t>
            </a:r>
            <a:r>
              <a:rPr lang="ru-RU" sz="3600" dirty="0" smtClean="0">
                <a:solidFill>
                  <a:schemeClr val="bg1"/>
                </a:solidFill>
              </a:rPr>
              <a:t>какой массы надо подвесить ко второму делению левого плеча рычага для достижения равновесия? Ответ приведите в килограммах.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5" name="Picture 2" descr="https://phys-ege.sdamgia.ru/get_file?id=18352&amp;png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0790" y="404664"/>
            <a:ext cx="4968552" cy="1656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772816"/>
            <a:ext cx="3168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Ответ: </a:t>
            </a:r>
            <a:r>
              <a:rPr lang="ru-RU" sz="3600" dirty="0" smtClean="0">
                <a:solidFill>
                  <a:schemeClr val="bg1"/>
                </a:solidFill>
              </a:rPr>
              <a:t>0,9</a:t>
            </a:r>
            <a:endParaRPr lang="ru-RU" sz="36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335</Words>
  <Application>Microsoft Office PowerPoint</Application>
  <PresentationFormat>Экран (4:3)</PresentationFormat>
  <Paragraphs>51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ЕГЭ №1</vt:lpstr>
      <vt:lpstr>Слайд 3</vt:lpstr>
      <vt:lpstr>ЕГЭ №2</vt:lpstr>
      <vt:lpstr>Слайд 5</vt:lpstr>
      <vt:lpstr>ЕГЭ №3</vt:lpstr>
      <vt:lpstr>Слайд 7</vt:lpstr>
      <vt:lpstr>ЕГЭ №4</vt:lpstr>
      <vt:lpstr>Слайд 9</vt:lpstr>
      <vt:lpstr>ЕГЭ №5</vt:lpstr>
      <vt:lpstr>Слайд 11</vt:lpstr>
      <vt:lpstr>Слайд 12</vt:lpstr>
      <vt:lpstr>Слайд 13</vt:lpstr>
      <vt:lpstr>Слайд 14</vt:lpstr>
      <vt:lpstr>ЕГЭ №6</vt:lpstr>
      <vt:lpstr>1) увеличивается 2) уменьшается 3) не изменяется </vt:lpstr>
      <vt:lpstr>Слайд 17</vt:lpstr>
      <vt:lpstr>План ответа</vt:lpstr>
      <vt:lpstr>Слайд 19</vt:lpstr>
      <vt:lpstr>Классная работа     7.09.18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</dc:creator>
  <cp:lastModifiedBy>Нина</cp:lastModifiedBy>
  <cp:revision>13</cp:revision>
  <dcterms:created xsi:type="dcterms:W3CDTF">2018-09-06T17:24:50Z</dcterms:created>
  <dcterms:modified xsi:type="dcterms:W3CDTF">2018-09-06T18:57:54Z</dcterms:modified>
</cp:coreProperties>
</file>