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8" r:id="rId2"/>
    <p:sldId id="260" r:id="rId3"/>
    <p:sldId id="262" r:id="rId4"/>
    <p:sldId id="263" r:id="rId5"/>
    <p:sldId id="264" r:id="rId6"/>
    <p:sldId id="265" r:id="rId7"/>
    <p:sldId id="256" r:id="rId8"/>
    <p:sldId id="271" r:id="rId9"/>
    <p:sldId id="279" r:id="rId10"/>
    <p:sldId id="278" r:id="rId11"/>
    <p:sldId id="257" r:id="rId12"/>
    <p:sldId id="272" r:id="rId13"/>
    <p:sldId id="275" r:id="rId14"/>
    <p:sldId id="277" r:id="rId15"/>
    <p:sldId id="261" r:id="rId16"/>
    <p:sldId id="259" r:id="rId17"/>
    <p:sldId id="267" r:id="rId18"/>
    <p:sldId id="266" r:id="rId19"/>
    <p:sldId id="269" r:id="rId20"/>
    <p:sldId id="274" r:id="rId21"/>
    <p:sldId id="273" r:id="rId22"/>
    <p:sldId id="280" r:id="rId23"/>
    <p:sldId id="281" r:id="rId24"/>
    <p:sldId id="282" r:id="rId25"/>
    <p:sldId id="283" r:id="rId26"/>
    <p:sldId id="284" r:id="rId27"/>
    <p:sldId id="285" r:id="rId28"/>
    <p:sldId id="286" r:id="rId29"/>
    <p:sldId id="287" r:id="rId30"/>
    <p:sldId id="288" r:id="rId31"/>
    <p:sldId id="289" r:id="rId32"/>
    <p:sldId id="290" r:id="rId33"/>
    <p:sldId id="291" r:id="rId34"/>
    <p:sldId id="292" r:id="rId35"/>
    <p:sldId id="293" r:id="rId36"/>
    <p:sldId id="276" r:id="rId37"/>
    <p:sldId id="258" r:id="rId3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  <a:srgbClr val="FFFF66"/>
    <a:srgbClr val="679E2A"/>
    <a:srgbClr val="547038"/>
    <a:srgbClr val="8D8A00"/>
    <a:srgbClr val="FFFF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151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04.09.2018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04.09.2018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04.09.2018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04.09.2018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04.09.2018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04.09.2018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79E2A">
            <a:alpha val="94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04.09.2018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План ответа: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217443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Механика, разделы механики</a:t>
            </a:r>
          </a:p>
          <a:p>
            <a:r>
              <a:rPr lang="ru-RU" dirty="0" smtClean="0"/>
              <a:t>Механическое движение-</a:t>
            </a:r>
          </a:p>
          <a:p>
            <a:r>
              <a:rPr lang="ru-RU" dirty="0" smtClean="0"/>
              <a:t>Пространство, время, относительность</a:t>
            </a:r>
          </a:p>
          <a:p>
            <a:r>
              <a:rPr lang="ru-RU" dirty="0" smtClean="0"/>
              <a:t>Система отсчёта: ….,  ….,   ….  .</a:t>
            </a:r>
          </a:p>
          <a:p>
            <a:r>
              <a:rPr lang="ru-RU" dirty="0" smtClean="0"/>
              <a:t>Материальная точка</a:t>
            </a:r>
          </a:p>
          <a:p>
            <a:r>
              <a:rPr lang="ru-RU" dirty="0" smtClean="0"/>
              <a:t>Траектория, путь, перемещение</a:t>
            </a:r>
          </a:p>
          <a:p>
            <a:endParaRPr lang="ru-RU" dirty="0" smtClean="0"/>
          </a:p>
          <a:p>
            <a:pPr indent="1181100"/>
            <a:r>
              <a:rPr lang="ru-RU" dirty="0" smtClean="0"/>
              <a:t>Единица длины</a:t>
            </a:r>
          </a:p>
          <a:p>
            <a:pPr indent="1181100"/>
            <a:r>
              <a:rPr lang="ru-RU" dirty="0" smtClean="0"/>
              <a:t>Единица времени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СКОРОСТЬ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Средняя скорость, мгновенная скорость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074242"/>
          </a:xfrm>
        </p:spPr>
        <p:txBody>
          <a:bodyPr>
            <a:noAutofit/>
          </a:bodyPr>
          <a:lstStyle/>
          <a:p>
            <a:r>
              <a:rPr lang="ru-RU" sz="3600" dirty="0" smtClean="0">
                <a:solidFill>
                  <a:schemeClr val="bg1"/>
                </a:solidFill>
              </a:rPr>
              <a:t>К какой скорости относится знак ограничения на дороге: </a:t>
            </a:r>
            <a:br>
              <a:rPr lang="ru-RU" sz="3600" dirty="0" smtClean="0">
                <a:solidFill>
                  <a:schemeClr val="bg1"/>
                </a:solidFill>
              </a:rPr>
            </a:br>
            <a:r>
              <a:rPr lang="ru-RU" sz="3600" dirty="0" smtClean="0">
                <a:solidFill>
                  <a:schemeClr val="bg1"/>
                </a:solidFill>
              </a:rPr>
              <a:t>к начальной скорости, к приобретенной, к средней или мгновенной?</a:t>
            </a:r>
            <a:endParaRPr lang="ru-RU" sz="3600" dirty="0">
              <a:solidFill>
                <a:schemeClr val="bg1"/>
              </a:solidFill>
            </a:endParaRPr>
          </a:p>
        </p:txBody>
      </p:sp>
      <p:pic>
        <p:nvPicPr>
          <p:cNvPr id="2050" name="Picture 2" descr="https://xn--j1ahfl.xn--p1ai/data/files/t1480521840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2564904"/>
            <a:ext cx="3816424" cy="40199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физминутка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95000"/>
            <a:lumOff val="5000"/>
            <a:alpha val="94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Формулы и графики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FF00"/>
                </a:solidFill>
              </a:rPr>
              <a:t>Равномерное прямолинейное движение</a:t>
            </a:r>
            <a:endParaRPr lang="ru-RU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95000"/>
            <a:lumOff val="5000"/>
            <a:alpha val="94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Формулы и графики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4525963"/>
          </a:xfrm>
        </p:spPr>
        <p:txBody>
          <a:bodyPr/>
          <a:lstStyle/>
          <a:p>
            <a:r>
              <a:rPr lang="ru-RU" dirty="0" smtClean="0">
                <a:solidFill>
                  <a:srgbClr val="FFFF00"/>
                </a:solidFill>
              </a:rPr>
              <a:t>Равноускоренное прямолинейное движение</a:t>
            </a:r>
            <a:endParaRPr lang="ru-RU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836712"/>
            <a:ext cx="8229600" cy="1296144"/>
          </a:xfrm>
        </p:spPr>
        <p:txBody>
          <a:bodyPr>
            <a:normAutofit fontScale="90000"/>
          </a:bodyPr>
          <a:lstStyle/>
          <a:p>
            <a:r>
              <a:rPr lang="ru-RU" sz="4000" dirty="0" smtClean="0">
                <a:solidFill>
                  <a:schemeClr val="bg1"/>
                </a:solidFill>
              </a:rPr>
              <a:t>По графику зависимости </a:t>
            </a:r>
            <a:r>
              <a:rPr lang="ru-RU" sz="4000" i="1" dirty="0" err="1" smtClean="0">
                <a:solidFill>
                  <a:schemeClr val="bg1"/>
                </a:solidFill>
              </a:rPr>
              <a:t>v</a:t>
            </a:r>
            <a:r>
              <a:rPr lang="ru-RU" sz="4000" dirty="0" smtClean="0">
                <a:solidFill>
                  <a:schemeClr val="bg1"/>
                </a:solidFill>
              </a:rPr>
              <a:t>(</a:t>
            </a:r>
            <a:r>
              <a:rPr lang="ru-RU" sz="4000" dirty="0" err="1" smtClean="0">
                <a:solidFill>
                  <a:schemeClr val="bg1"/>
                </a:solidFill>
              </a:rPr>
              <a:t>t</a:t>
            </a:r>
            <a:r>
              <a:rPr lang="ru-RU" sz="4000" dirty="0" smtClean="0">
                <a:solidFill>
                  <a:schemeClr val="bg1"/>
                </a:solidFill>
              </a:rPr>
              <a:t>) определить ускорение тела и путь, пройденный телом за 5 секунд.</a:t>
            </a:r>
            <a:r>
              <a:rPr lang="ru-RU" sz="4900" dirty="0" smtClean="0">
                <a:solidFill>
                  <a:schemeClr val="bg1"/>
                </a:solidFill>
              </a:rPr>
              <a:t/>
            </a:r>
            <a:br>
              <a:rPr lang="ru-RU" sz="4900" dirty="0" smtClean="0">
                <a:solidFill>
                  <a:schemeClr val="bg1"/>
                </a:solidFill>
              </a:rPr>
            </a:br>
            <a:r>
              <a:rPr lang="ru-RU" dirty="0" smtClean="0"/>
              <a:t> 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16386" name="Picture 2" descr="https://xn--j1ahfl.xn--p1ai/data/files/y1480521750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1988840"/>
            <a:ext cx="5614026" cy="445250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467544" y="487631"/>
            <a:ext cx="8208912" cy="5632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Задача1.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Зависимость координаты от времени при движении тела имеет вид   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6000" b="1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х</a:t>
            </a:r>
            <a:r>
              <a:rPr kumimoji="0" lang="ru-RU" sz="60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= 8-2t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 </a:t>
            </a:r>
          </a:p>
          <a:p>
            <a:pPr marL="514350" marR="0" lvl="0" indent="-51435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lphaLcParenR"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Охарактеризуйте данное движение тела. </a:t>
            </a:r>
          </a:p>
          <a:p>
            <a:pPr marL="514350" marR="0" lvl="0" indent="-51435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lphaLcParenR"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Чему равна начальная координата тела? </a:t>
            </a:r>
          </a:p>
          <a:p>
            <a:pPr marL="514350" indent="-514350" eaLnBrk="0" fontAlgn="base" hangingPunct="0">
              <a:spcBef>
                <a:spcPct val="0"/>
              </a:spcBef>
              <a:spcAft>
                <a:spcPct val="0"/>
              </a:spcAft>
              <a:buFont typeface="+mj-lt"/>
              <a:buAutoNum type="alphaLcParenR"/>
            </a:pP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Чему равна скорость? </a:t>
            </a:r>
          </a:p>
          <a:p>
            <a:pPr marL="514350" indent="-514350" eaLnBrk="0" fontAlgn="base" hangingPunct="0">
              <a:spcBef>
                <a:spcPct val="0"/>
              </a:spcBef>
              <a:spcAft>
                <a:spcPct val="0"/>
              </a:spcAft>
              <a:buFont typeface="+mj-lt"/>
              <a:buAutoNum type="alphaLcParenR"/>
            </a:pPr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Чему будет равна координата через 5 с?</a:t>
            </a:r>
          </a:p>
          <a:p>
            <a:pPr marL="342900" marR="0" lvl="0" indent="-34290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/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Задача 2.</a:t>
            </a: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0" y="991764"/>
            <a:ext cx="9144000" cy="48013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R="0" lvl="0" indent="0" algn="ctr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sz="3600" b="1" dirty="0" smtClean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Уравнение координаты тела имеет вид</a:t>
            </a:r>
          </a:p>
          <a:p>
            <a:pPr marR="0" lvl="0" indent="0" algn="ctr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sz="7200" b="1" dirty="0" smtClean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7200" b="1" dirty="0" err="1" smtClean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х</a:t>
            </a:r>
            <a:r>
              <a:rPr lang="ru-RU" sz="7200" b="1" dirty="0" smtClean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= - 3 -t- t</a:t>
            </a:r>
            <a:r>
              <a:rPr lang="ru-RU" sz="7200" b="1" baseline="30000" dirty="0" smtClean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</a:t>
            </a:r>
            <a:r>
              <a:rPr lang="ru-RU" sz="3600" b="1" dirty="0" smtClean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</a:t>
            </a:r>
          </a:p>
          <a:p>
            <a:pPr marL="742950" marR="0" lvl="0" indent="-74295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lphaLcParenR"/>
              <a:tabLst/>
            </a:pP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Какое это движение? </a:t>
            </a:r>
          </a:p>
          <a:p>
            <a:pPr marL="742950" marR="0" lvl="0" indent="-74295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lphaLcParenR"/>
              <a:tabLst/>
            </a:pPr>
            <a:r>
              <a:rPr lang="ru-RU" sz="36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Напишите формулу зависимости скорости тела от времени. </a:t>
            </a:r>
          </a:p>
          <a:p>
            <a:pPr marL="742950" marR="0" lvl="0" indent="-74295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lphaLcParenR"/>
              <a:tabLst/>
            </a:pP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Чему равны скорость и координата тела через 10 с?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Задача 3.</a:t>
            </a: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0" y="1232758"/>
            <a:ext cx="9144000" cy="42780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sz="3200" b="1" dirty="0" smtClean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ависимость координаты от времени при движении тела имеет вид    </a:t>
            </a:r>
            <a:r>
              <a:rPr kumimoji="0" lang="ru-RU" sz="4800" b="1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х</a:t>
            </a:r>
            <a:r>
              <a:rPr kumimoji="0" lang="ru-RU" sz="48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= - 15t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lang="ru-RU" sz="3200" b="1" dirty="0" smtClean="0">
              <a:solidFill>
                <a:schemeClr val="bg1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а)  Охарактеризуйте данное движение тела. 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б) 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Чему равна начальная координата тела? 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в) 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Его скорость?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г)</a:t>
            </a:r>
            <a:r>
              <a:rPr kumimoji="0" lang="ru-RU" sz="3200" b="1" i="0" u="none" strike="noStrike" cap="none" normalizeH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Чему будет равна координата через 1 минуту?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2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/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Задача 3.</a:t>
            </a:r>
            <a:endParaRPr lang="ru-RU" dirty="0"/>
          </a:p>
        </p:txBody>
      </p:sp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179512" y="1351221"/>
            <a:ext cx="8712968" cy="5016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Уравнение координаты тела имеет вид   </a:t>
            </a:r>
            <a:r>
              <a:rPr kumimoji="0" lang="ru-RU" sz="4800" b="1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х</a:t>
            </a:r>
            <a:r>
              <a:rPr kumimoji="0" lang="ru-RU" sz="48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= 3 - 0,5t</a:t>
            </a:r>
            <a:r>
              <a:rPr kumimoji="0" lang="ru-RU" sz="4800" b="1" i="0" u="none" strike="noStrike" cap="none" normalizeH="0" baseline="3000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</a:t>
            </a: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</a:t>
            </a:r>
          </a:p>
          <a:p>
            <a:pPr marL="742950" marR="0" lvl="0" indent="-74295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lphaLcParenR"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Какое это движение? </a:t>
            </a:r>
          </a:p>
          <a:p>
            <a:pPr marL="742950" marR="0" lvl="0" indent="-74295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lphaLcParenR"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Напишите формулу зависимости скорости тела от времени. </a:t>
            </a:r>
          </a:p>
          <a:p>
            <a:pPr marL="742950" marR="0" lvl="0" indent="-74295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lphaLcParenR"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Чему равны скорость и координата тела через 10 с?</a:t>
            </a: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/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340768"/>
            <a:ext cx="8229600" cy="1642194"/>
          </a:xfrm>
        </p:spPr>
        <p:txBody>
          <a:bodyPr>
            <a:noAutofit/>
          </a:bodyPr>
          <a:lstStyle/>
          <a:p>
            <a:pPr algn="just"/>
            <a:r>
              <a:rPr lang="ru-RU" sz="4000" b="1" dirty="0" smtClean="0"/>
              <a:t>№1.</a:t>
            </a:r>
            <a:br>
              <a:rPr lang="ru-RU" sz="4000" b="1" dirty="0" smtClean="0"/>
            </a:br>
            <a:r>
              <a:rPr lang="ru-RU" sz="4000" b="1" dirty="0" smtClean="0"/>
              <a:t>Вы совершаете прогулку: 3 километра к востоку, 2 километра к северу, 3 километра к западу. На каком расстоянии от исходной точки вы окажетесь. </a:t>
            </a:r>
            <a:endParaRPr lang="ru-RU" sz="4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10000"/>
            <a:alpha val="94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Домашнее задание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Стр. 5-9 пересказ</a:t>
            </a:r>
          </a:p>
          <a:p>
            <a:r>
              <a:rPr lang="ru-RU" b="1" dirty="0" smtClean="0"/>
              <a:t>Выучить формулы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>
            <a:normAutofit fontScale="90000"/>
          </a:bodyPr>
          <a:lstStyle/>
          <a:p>
            <a:r>
              <a:rPr lang="ru-RU" smtClean="0"/>
              <a:t>Задача 1</a:t>
            </a:r>
          </a:p>
        </p:txBody>
      </p:sp>
      <p:sp>
        <p:nvSpPr>
          <p:cNvPr id="21507" name="Содержимое 2"/>
          <p:cNvSpPr>
            <a:spLocks noGrp="1"/>
          </p:cNvSpPr>
          <p:nvPr>
            <p:ph idx="1"/>
          </p:nvPr>
        </p:nvSpPr>
        <p:spPr>
          <a:xfrm>
            <a:off x="381000" y="914400"/>
            <a:ext cx="8229600" cy="3962400"/>
          </a:xfrm>
        </p:spPr>
        <p:txBody>
          <a:bodyPr>
            <a:normAutofit fontScale="92500" lnSpcReduction="20000"/>
          </a:bodyPr>
          <a:lstStyle/>
          <a:p>
            <a:r>
              <a:rPr lang="ru-RU" smtClean="0"/>
              <a:t>Из точек A и B, расположенных на расстоянии 300 м, навстречу друг другу движутся два тела, уравнения движения которых имеют вид </a:t>
            </a:r>
          </a:p>
          <a:p>
            <a:pPr>
              <a:buFontTx/>
              <a:buNone/>
            </a:pPr>
            <a:r>
              <a:rPr lang="ru-RU" b="1" smtClean="0">
                <a:solidFill>
                  <a:srgbClr val="FFFF00"/>
                </a:solidFill>
              </a:rPr>
              <a:t>   S</a:t>
            </a:r>
            <a:r>
              <a:rPr lang="ru-RU" b="1" baseline="-25000" smtClean="0">
                <a:solidFill>
                  <a:srgbClr val="FFFF00"/>
                </a:solidFill>
              </a:rPr>
              <a:t>1</a:t>
            </a:r>
            <a:r>
              <a:rPr lang="ru-RU" b="1" smtClean="0">
                <a:solidFill>
                  <a:srgbClr val="FFFF00"/>
                </a:solidFill>
              </a:rPr>
              <a:t>= </a:t>
            </a:r>
            <a:r>
              <a:rPr lang="ru-RU" sz="2800" b="1" smtClean="0">
                <a:solidFill>
                  <a:srgbClr val="FFFF00"/>
                </a:solidFill>
              </a:rPr>
              <a:t>2</a:t>
            </a:r>
            <a:r>
              <a:rPr lang="ru-RU" b="1" smtClean="0">
                <a:solidFill>
                  <a:srgbClr val="FFFF00"/>
                </a:solidFill>
              </a:rPr>
              <a:t>t+</a:t>
            </a:r>
            <a:r>
              <a:rPr lang="ru-RU" sz="2800" b="1" smtClean="0">
                <a:solidFill>
                  <a:srgbClr val="FFFF00"/>
                </a:solidFill>
              </a:rPr>
              <a:t>2,5</a:t>
            </a:r>
            <a:r>
              <a:rPr lang="ru-RU" b="1" smtClean="0">
                <a:solidFill>
                  <a:srgbClr val="FFFF00"/>
                </a:solidFill>
              </a:rPr>
              <a:t>t</a:t>
            </a:r>
            <a:r>
              <a:rPr lang="ru-RU" b="1" baseline="30000" smtClean="0">
                <a:solidFill>
                  <a:srgbClr val="FFFF00"/>
                </a:solidFill>
              </a:rPr>
              <a:t>2</a:t>
            </a:r>
            <a:r>
              <a:rPr lang="ru-RU" b="1" smtClean="0">
                <a:solidFill>
                  <a:srgbClr val="FFFF00"/>
                </a:solidFill>
              </a:rPr>
              <a:t>   и   S</a:t>
            </a:r>
            <a:r>
              <a:rPr lang="ru-RU" b="1" baseline="-25000" smtClean="0">
                <a:solidFill>
                  <a:srgbClr val="FFFF00"/>
                </a:solidFill>
              </a:rPr>
              <a:t>2</a:t>
            </a:r>
            <a:r>
              <a:rPr lang="ru-RU" b="1" smtClean="0">
                <a:solidFill>
                  <a:srgbClr val="FFFF00"/>
                </a:solidFill>
              </a:rPr>
              <a:t>= 3t, </a:t>
            </a:r>
            <a:r>
              <a:rPr lang="ru-RU" smtClean="0"/>
              <a:t>где все величины выражены в системе СИ. </a:t>
            </a:r>
          </a:p>
          <a:p>
            <a:pPr>
              <a:buFontTx/>
              <a:buNone/>
            </a:pPr>
            <a:r>
              <a:rPr lang="ru-RU" smtClean="0"/>
              <a:t>Определить вид движения, начальную скорость и ускорение.</a:t>
            </a:r>
          </a:p>
          <a:p>
            <a:pPr>
              <a:buFontTx/>
              <a:buNone/>
            </a:pPr>
            <a:r>
              <a:rPr lang="ru-RU" smtClean="0"/>
              <a:t>Определить путь, пройденный первым телом до встречи.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270 м</a:t>
            </a:r>
          </a:p>
        </p:txBody>
      </p:sp>
      <p:sp>
        <p:nvSpPr>
          <p:cNvPr id="22531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mtClean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Задача 2.</a:t>
            </a:r>
          </a:p>
        </p:txBody>
      </p:sp>
      <p:sp>
        <p:nvSpPr>
          <p:cNvPr id="23555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ru-RU" smtClean="0"/>
              <a:t>Скорость тела меняется по закону </a:t>
            </a:r>
            <a:r>
              <a:rPr lang="ru-RU" smtClean="0">
                <a:solidFill>
                  <a:srgbClr val="FFFF00"/>
                </a:solidFill>
              </a:rPr>
              <a:t>v=10+2t</a:t>
            </a:r>
            <a:r>
              <a:rPr lang="ru-RU" smtClean="0"/>
              <a:t>. Чему равен путь, пройденный телом за 5 с?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75 м  (2 способа)</a:t>
            </a:r>
          </a:p>
        </p:txBody>
      </p:sp>
      <p:sp>
        <p:nvSpPr>
          <p:cNvPr id="24579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mtClean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Задача 3.</a:t>
            </a:r>
          </a:p>
        </p:txBody>
      </p:sp>
      <p:sp>
        <p:nvSpPr>
          <p:cNvPr id="2560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mtClean="0"/>
              <a:t>Поезд отошёл от станции  с ускорением 0,5 м/с</a:t>
            </a:r>
            <a:r>
              <a:rPr lang="ru-RU" baseline="30000" smtClean="0"/>
              <a:t>2</a:t>
            </a:r>
            <a:r>
              <a:rPr lang="ru-RU" smtClean="0"/>
              <a:t>. За какое время он достигнет скорости 60 км/ч? Какой путь поезд проедет за это время?</a:t>
            </a:r>
            <a:r>
              <a:rPr lang="ru-RU" baseline="30000" smtClean="0"/>
              <a:t>   </a:t>
            </a:r>
            <a:endParaRPr lang="ru-RU" smtClean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33,3 с     278,9 м</a:t>
            </a:r>
          </a:p>
        </p:txBody>
      </p:sp>
      <p:sp>
        <p:nvSpPr>
          <p:cNvPr id="26627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mtClean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Задача 4.</a:t>
            </a:r>
          </a:p>
        </p:txBody>
      </p:sp>
      <p:sp>
        <p:nvSpPr>
          <p:cNvPr id="28675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mtClean="0"/>
              <a:t>Первую половину времени своего </a:t>
            </a:r>
          </a:p>
          <a:p>
            <a:pPr>
              <a:buFontTx/>
              <a:buNone/>
            </a:pPr>
            <a:r>
              <a:rPr lang="ru-RU" smtClean="0"/>
              <a:t>движения автомобиль двигался </a:t>
            </a:r>
          </a:p>
          <a:p>
            <a:pPr>
              <a:buFontTx/>
              <a:buNone/>
            </a:pPr>
            <a:r>
              <a:rPr lang="ru-RU" smtClean="0"/>
              <a:t>со скоростью </a:t>
            </a:r>
            <a:r>
              <a:rPr lang="ru-RU" smtClean="0">
                <a:solidFill>
                  <a:srgbClr val="FFFF00"/>
                </a:solidFill>
              </a:rPr>
              <a:t>20 км/ч</a:t>
            </a:r>
            <a:r>
              <a:rPr lang="ru-RU" smtClean="0"/>
              <a:t>,</a:t>
            </a:r>
          </a:p>
          <a:p>
            <a:pPr>
              <a:buFontTx/>
              <a:buNone/>
            </a:pPr>
            <a:r>
              <a:rPr lang="ru-RU" smtClean="0"/>
              <a:t> вторую половину пути – </a:t>
            </a:r>
          </a:p>
          <a:p>
            <a:pPr>
              <a:buFontTx/>
              <a:buNone/>
            </a:pPr>
            <a:r>
              <a:rPr lang="ru-RU" smtClean="0"/>
              <a:t>со скоростью </a:t>
            </a:r>
            <a:r>
              <a:rPr lang="ru-RU" smtClean="0">
                <a:solidFill>
                  <a:srgbClr val="FFFF00"/>
                </a:solidFill>
              </a:rPr>
              <a:t>30 км/ч</a:t>
            </a:r>
            <a:r>
              <a:rPr lang="ru-RU" smtClean="0"/>
              <a:t>. </a:t>
            </a:r>
          </a:p>
          <a:p>
            <a:pPr>
              <a:buFontTx/>
              <a:buNone/>
            </a:pPr>
            <a:r>
              <a:rPr lang="ru-RU" smtClean="0"/>
              <a:t>Найти среднюю скорость за всё время движения.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25 км/ч</a:t>
            </a:r>
          </a:p>
        </p:txBody>
      </p:sp>
      <p:sp>
        <p:nvSpPr>
          <p:cNvPr id="29699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242594"/>
          </a:xfrm>
        </p:spPr>
        <p:txBody>
          <a:bodyPr>
            <a:noAutofit/>
          </a:bodyPr>
          <a:lstStyle/>
          <a:p>
            <a:r>
              <a:rPr lang="ru-RU" b="1" dirty="0" smtClean="0"/>
              <a:t>№1.</a:t>
            </a:r>
            <a:br>
              <a:rPr lang="ru-RU" b="1" dirty="0" smtClean="0"/>
            </a:br>
            <a:r>
              <a:rPr lang="ru-RU" b="1" dirty="0" smtClean="0"/>
              <a:t>Вы совершаете прогулку: 3 километра к востоку, 2 километра к северу, 3 километра к западу. На каком расстоянии от исходной точки вы окажетесь. </a:t>
            </a:r>
            <a:br>
              <a:rPr lang="ru-RU" b="1" dirty="0" smtClean="0"/>
            </a:br>
            <a:r>
              <a:rPr lang="ru-RU" b="1" dirty="0" smtClean="0">
                <a:solidFill>
                  <a:srgbClr val="FFFF00"/>
                </a:solidFill>
              </a:rPr>
              <a:t>(На 2 километра к северу).</a:t>
            </a:r>
            <a:endParaRPr lang="ru-RU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Задача 5.</a:t>
            </a:r>
          </a:p>
        </p:txBody>
      </p:sp>
      <p:sp>
        <p:nvSpPr>
          <p:cNvPr id="3072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mtClean="0"/>
              <a:t>По одному направлению из одной точки одновременно начали двигаться два тела: одно </a:t>
            </a:r>
            <a:r>
              <a:rPr lang="ru-RU" u="sng" smtClean="0"/>
              <a:t>равномерно </a:t>
            </a:r>
            <a:r>
              <a:rPr lang="ru-RU" smtClean="0"/>
              <a:t>со скоростью 980 см/с, а другое </a:t>
            </a:r>
            <a:r>
              <a:rPr lang="ru-RU" u="sng" smtClean="0"/>
              <a:t>равноускоренно </a:t>
            </a:r>
          </a:p>
          <a:p>
            <a:pPr>
              <a:buFontTx/>
              <a:buNone/>
            </a:pPr>
            <a:r>
              <a:rPr lang="ru-RU" smtClean="0"/>
              <a:t>без начальной скорости </a:t>
            </a:r>
          </a:p>
          <a:p>
            <a:pPr>
              <a:buFontTx/>
              <a:buNone/>
            </a:pPr>
            <a:r>
              <a:rPr lang="ru-RU" smtClean="0"/>
              <a:t>с ускорением 9,8 см/с</a:t>
            </a:r>
            <a:r>
              <a:rPr lang="ru-RU" baseline="30000" smtClean="0"/>
              <a:t>2 </a:t>
            </a:r>
            <a:r>
              <a:rPr lang="ru-RU" smtClean="0"/>
              <a:t>.</a:t>
            </a:r>
          </a:p>
          <a:p>
            <a:pPr>
              <a:buFontTx/>
              <a:buNone/>
            </a:pPr>
            <a:r>
              <a:rPr lang="ru-RU" smtClean="0"/>
              <a:t>Через какое время второе тело догонит первое?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200 с</a:t>
            </a:r>
          </a:p>
        </p:txBody>
      </p:sp>
      <p:sp>
        <p:nvSpPr>
          <p:cNvPr id="31747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mtClean="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Заголовок 1"/>
          <p:cNvSpPr>
            <a:spLocks noGrp="1"/>
          </p:cNvSpPr>
          <p:nvPr>
            <p:ph type="title"/>
          </p:nvPr>
        </p:nvSpPr>
        <p:spPr>
          <a:xfrm>
            <a:off x="381000" y="0"/>
            <a:ext cx="8229600" cy="1143000"/>
          </a:xfrm>
        </p:spPr>
        <p:txBody>
          <a:bodyPr/>
          <a:lstStyle/>
          <a:p>
            <a:r>
              <a:rPr lang="ru-RU" smtClean="0"/>
              <a:t>Задача 6. </a:t>
            </a:r>
          </a:p>
        </p:txBody>
      </p:sp>
      <p:sp>
        <p:nvSpPr>
          <p:cNvPr id="32771" name="Содержимое 2"/>
          <p:cNvSpPr>
            <a:spLocks noGrp="1"/>
          </p:cNvSpPr>
          <p:nvPr>
            <p:ph idx="1"/>
          </p:nvPr>
        </p:nvSpPr>
        <p:spPr>
          <a:xfrm>
            <a:off x="381000" y="914400"/>
            <a:ext cx="8229600" cy="2743200"/>
          </a:xfrm>
        </p:spPr>
        <p:txBody>
          <a:bodyPr/>
          <a:lstStyle/>
          <a:p>
            <a:r>
              <a:rPr lang="ru-RU" sz="2800" smtClean="0"/>
              <a:t>Поезд начинает двигаться по прямой, параллельной оси x. Зависимость скорости поезда от времени показана на рисунке (показан справа). За 20 мин поезд прошел 18 км. Найти ускорение поезда в промежутке [0,τ], где τ=10 мин.</a:t>
            </a:r>
          </a:p>
        </p:txBody>
      </p:sp>
      <p:pic>
        <p:nvPicPr>
          <p:cNvPr id="32772" name="Picture 2" descr="http://easyfizika.ru/wp-content/uploads/2016/07/Shema-k-usloviyu-zadachi-5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4600" y="3581400"/>
            <a:ext cx="5005388" cy="273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0,05 м/с</a:t>
            </a:r>
            <a:r>
              <a:rPr lang="ru-RU" baseline="30000" smtClean="0"/>
              <a:t>2</a:t>
            </a:r>
            <a:endParaRPr lang="ru-RU" smtClean="0"/>
          </a:p>
        </p:txBody>
      </p:sp>
      <p:sp>
        <p:nvSpPr>
          <p:cNvPr id="33795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mtClean="0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Задача 7. ЕГЭ №29 2 часть</a:t>
            </a:r>
          </a:p>
        </p:txBody>
      </p:sp>
      <p:sp>
        <p:nvSpPr>
          <p:cNvPr id="34819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В безветренную погоду самолёт затрачивает на перелёт между городами 6 часов. Если во время полёта дует боковой ветер перпендикулярно линии полёта, то самолёт затрачивает на перелёт на 9 минут больше. Найдите скорость ветра, если скорость самолёта относительно воздуха постоянна и равна 328 км/ч</a:t>
            </a:r>
            <a:r>
              <a:rPr lang="ru-RU" dirty="0" smtClean="0"/>
              <a:t>.</a:t>
            </a:r>
          </a:p>
          <a:p>
            <a:r>
              <a:rPr lang="ru-RU" smtClean="0"/>
              <a:t>ОТВЕТ ДАЙТЕ В М/С.</a:t>
            </a:r>
            <a:endParaRPr lang="ru-RU" smtClean="0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20 м/с</a:t>
            </a:r>
          </a:p>
        </p:txBody>
      </p:sp>
      <p:sp>
        <p:nvSpPr>
          <p:cNvPr id="3584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mtClean="0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Средняя скорость, мгновенная скорость</a:t>
            </a:r>
          </a:p>
          <a:p>
            <a:r>
              <a:rPr lang="ru-RU" dirty="0" smtClean="0"/>
              <a:t>Равномерное движение, формулы</a:t>
            </a:r>
          </a:p>
          <a:p>
            <a:r>
              <a:rPr lang="ru-RU" dirty="0" smtClean="0"/>
              <a:t>Равноускоренное движение</a:t>
            </a:r>
          </a:p>
          <a:p>
            <a:r>
              <a:rPr lang="ru-RU" dirty="0" smtClean="0"/>
              <a:t>Формула скорости равноускоренного движения</a:t>
            </a:r>
          </a:p>
          <a:p>
            <a:r>
              <a:rPr lang="ru-RU" dirty="0" smtClean="0"/>
              <a:t> Формула перемещения равноускоренного движения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24744"/>
          </a:xfrm>
        </p:spPr>
        <p:txBody>
          <a:bodyPr>
            <a:normAutofit fontScale="90000"/>
          </a:bodyPr>
          <a:lstStyle/>
          <a:p>
            <a:pPr algn="l"/>
            <a:r>
              <a:rPr lang="ru-RU" b="1" dirty="0" smtClean="0">
                <a:solidFill>
                  <a:srgbClr val="002060"/>
                </a:solidFill>
              </a:rPr>
              <a:t>Самостоятельная работа    по теме «Кинематика».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400600"/>
          </a:xfrm>
        </p:spPr>
        <p:txBody>
          <a:bodyPr>
            <a:normAutofit lnSpcReduction="10000"/>
          </a:bodyPr>
          <a:lstStyle/>
          <a:p>
            <a:pPr>
              <a:spcBef>
                <a:spcPts val="0"/>
              </a:spcBef>
              <a:buNone/>
            </a:pPr>
            <a:r>
              <a:rPr lang="en-US" b="1" dirty="0" smtClean="0"/>
              <a:t>         </a:t>
            </a:r>
            <a:r>
              <a:rPr lang="ru-RU" b="1" dirty="0" smtClean="0"/>
              <a:t>Вариант …</a:t>
            </a:r>
          </a:p>
          <a:p>
            <a:pPr>
              <a:spcBef>
                <a:spcPts val="0"/>
              </a:spcBef>
              <a:buNone/>
            </a:pPr>
            <a:r>
              <a:rPr lang="ru-RU" b="1" dirty="0" smtClean="0"/>
              <a:t>№1. </a:t>
            </a:r>
          </a:p>
          <a:p>
            <a:pPr marL="715963" indent="-350838">
              <a:spcBef>
                <a:spcPts val="0"/>
              </a:spcBef>
            </a:pPr>
            <a:r>
              <a:rPr lang="ru-RU" b="1" dirty="0" smtClean="0"/>
              <a:t>движение ….</a:t>
            </a:r>
          </a:p>
          <a:p>
            <a:pPr marL="715963" indent="-350838">
              <a:spcBef>
                <a:spcPts val="0"/>
              </a:spcBef>
            </a:pPr>
            <a:r>
              <a:rPr lang="ru-RU" sz="2800" b="1" dirty="0" smtClean="0"/>
              <a:t>Х</a:t>
            </a:r>
            <a:r>
              <a:rPr lang="ru-RU" b="1" baseline="-25000" dirty="0" smtClean="0"/>
              <a:t>0</a:t>
            </a:r>
            <a:r>
              <a:rPr lang="ru-RU" b="1" dirty="0" smtClean="0"/>
              <a:t>=</a:t>
            </a:r>
          </a:p>
          <a:p>
            <a:pPr marL="715963" indent="-350838">
              <a:spcBef>
                <a:spcPts val="0"/>
              </a:spcBef>
            </a:pPr>
            <a:r>
              <a:rPr lang="en-US" b="1" i="1" dirty="0" smtClean="0"/>
              <a:t>Ʋ</a:t>
            </a:r>
            <a:r>
              <a:rPr lang="en-US" b="1" dirty="0" smtClean="0"/>
              <a:t>=</a:t>
            </a:r>
          </a:p>
          <a:p>
            <a:pPr marL="715963" indent="-350838">
              <a:spcBef>
                <a:spcPts val="0"/>
              </a:spcBef>
            </a:pPr>
            <a:r>
              <a:rPr lang="en-US" b="1" dirty="0" smtClean="0"/>
              <a:t>t=…  </a:t>
            </a:r>
            <a:r>
              <a:rPr lang="ru-RU" b="1" dirty="0" smtClean="0"/>
              <a:t>  </a:t>
            </a:r>
            <a:r>
              <a:rPr lang="en-US" b="1" dirty="0" smtClean="0"/>
              <a:t>→</a:t>
            </a:r>
            <a:r>
              <a:rPr lang="ru-RU" b="1" dirty="0" smtClean="0"/>
              <a:t> </a:t>
            </a:r>
            <a:r>
              <a:rPr lang="en-US" b="1" dirty="0" smtClean="0"/>
              <a:t>  x=</a:t>
            </a:r>
            <a:r>
              <a:rPr lang="ru-RU" b="1" dirty="0" smtClean="0"/>
              <a:t>….</a:t>
            </a:r>
          </a:p>
          <a:p>
            <a:pPr>
              <a:spcBef>
                <a:spcPts val="0"/>
              </a:spcBef>
              <a:buNone/>
            </a:pPr>
            <a:r>
              <a:rPr lang="ru-RU" b="1" dirty="0" smtClean="0"/>
              <a:t>№</a:t>
            </a:r>
            <a:r>
              <a:rPr lang="en-US" b="1" dirty="0" smtClean="0"/>
              <a:t>2</a:t>
            </a:r>
            <a:r>
              <a:rPr lang="ru-RU" b="1" dirty="0" smtClean="0"/>
              <a:t>.    </a:t>
            </a:r>
          </a:p>
          <a:p>
            <a:pPr marL="715963" indent="-350838">
              <a:spcBef>
                <a:spcPts val="0"/>
              </a:spcBef>
            </a:pPr>
            <a:r>
              <a:rPr lang="ru-RU" b="1" dirty="0" smtClean="0"/>
              <a:t> движение ….</a:t>
            </a:r>
          </a:p>
          <a:p>
            <a:pPr marL="715963" indent="-350838">
              <a:spcBef>
                <a:spcPts val="0"/>
              </a:spcBef>
            </a:pPr>
            <a:r>
              <a:rPr lang="en-US" b="1" i="1" dirty="0" smtClean="0"/>
              <a:t>Ʋ</a:t>
            </a:r>
            <a:r>
              <a:rPr lang="ru-RU" b="1" baseline="-25000" dirty="0" smtClean="0"/>
              <a:t>0</a:t>
            </a:r>
            <a:r>
              <a:rPr lang="en-US" b="1" dirty="0" smtClean="0"/>
              <a:t>=</a:t>
            </a:r>
            <a:r>
              <a:rPr lang="ru-RU" b="1" dirty="0" smtClean="0"/>
              <a:t>…   ; </a:t>
            </a:r>
            <a:r>
              <a:rPr lang="en-US" b="1" dirty="0" smtClean="0"/>
              <a:t>a= </a:t>
            </a:r>
            <a:r>
              <a:rPr lang="ru-RU" b="1" dirty="0" smtClean="0"/>
              <a:t>….    </a:t>
            </a:r>
            <a:r>
              <a:rPr lang="en-US" b="1" dirty="0" smtClean="0"/>
              <a:t>→</a:t>
            </a:r>
            <a:r>
              <a:rPr lang="ru-RU" b="1" dirty="0" smtClean="0"/>
              <a:t>   </a:t>
            </a:r>
            <a:r>
              <a:rPr lang="en-US" b="1" i="1" dirty="0" smtClean="0"/>
              <a:t>Ʋ</a:t>
            </a:r>
            <a:r>
              <a:rPr lang="en-US" b="1" dirty="0" smtClean="0"/>
              <a:t>=</a:t>
            </a:r>
          </a:p>
          <a:p>
            <a:pPr marL="715963" indent="-350838">
              <a:spcBef>
                <a:spcPts val="0"/>
              </a:spcBef>
            </a:pPr>
            <a:r>
              <a:rPr lang="en-US" b="1" dirty="0" smtClean="0"/>
              <a:t>t=…  → </a:t>
            </a:r>
            <a:r>
              <a:rPr lang="ru-RU" b="1" dirty="0" smtClean="0"/>
              <a:t>  </a:t>
            </a:r>
            <a:r>
              <a:rPr lang="en-US" b="1" i="1" dirty="0" smtClean="0"/>
              <a:t>Ʋ</a:t>
            </a:r>
            <a:r>
              <a:rPr lang="en-US" b="1" dirty="0" smtClean="0"/>
              <a:t>=</a:t>
            </a:r>
            <a:r>
              <a:rPr lang="ru-RU" b="1" dirty="0" smtClean="0"/>
              <a:t> </a:t>
            </a:r>
          </a:p>
          <a:p>
            <a:pPr marL="715963" indent="-350838">
              <a:spcBef>
                <a:spcPts val="0"/>
              </a:spcBef>
              <a:buNone/>
            </a:pPr>
            <a:r>
              <a:rPr lang="ru-RU" b="1" dirty="0" smtClean="0"/>
              <a:t>                    </a:t>
            </a:r>
            <a:r>
              <a:rPr lang="en-US" b="1" dirty="0" smtClean="0"/>
              <a:t>x=</a:t>
            </a:r>
            <a:r>
              <a:rPr lang="ru-RU" b="1" dirty="0" smtClean="0"/>
              <a:t>…..</a:t>
            </a:r>
          </a:p>
          <a:p>
            <a:pPr>
              <a:spcBef>
                <a:spcPts val="0"/>
              </a:spcBef>
              <a:buNone/>
            </a:pP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548680"/>
            <a:ext cx="8229600" cy="525658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800" b="1" dirty="0" smtClean="0">
                <a:latin typeface="+mj-lt"/>
                <a:ea typeface="+mj-ea"/>
                <a:cs typeface="+mj-cs"/>
              </a:rPr>
              <a:t>№2.</a:t>
            </a:r>
          </a:p>
          <a:p>
            <a:pPr>
              <a:buNone/>
            </a:pPr>
            <a:r>
              <a:rPr lang="ru-RU" sz="4000" b="1" dirty="0" smtClean="0">
                <a:latin typeface="+mj-lt"/>
                <a:ea typeface="+mj-ea"/>
                <a:cs typeface="+mj-cs"/>
              </a:rPr>
              <a:t>В субботу до возвращения в гараж автобус сделал 10 рейсов, а в воскресенье – 15 рейсов. В какой из этих дней автобус проехал больший путь? Совершил большее перемещение?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908720"/>
            <a:ext cx="8229600" cy="3633267"/>
          </a:xfrm>
        </p:spPr>
        <p:txBody>
          <a:bodyPr>
            <a:normAutofit/>
          </a:bodyPr>
          <a:lstStyle/>
          <a:p>
            <a:r>
              <a:rPr lang="ru-RU" sz="4400" b="1" dirty="0" smtClean="0">
                <a:latin typeface="+mj-lt"/>
                <a:ea typeface="+mj-ea"/>
                <a:cs typeface="+mj-cs"/>
              </a:rPr>
              <a:t>(Больший путь – в воскресенье, а перемещение и в субботу и в воскресенье равно 0, т.к. начальная и конечная точки траектории совпадали).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700808"/>
            <a:ext cx="8229600" cy="1143000"/>
          </a:xfrm>
        </p:spPr>
        <p:txBody>
          <a:bodyPr>
            <a:noAutofit/>
          </a:bodyPr>
          <a:lstStyle/>
          <a:p>
            <a:r>
              <a:rPr lang="ru-RU" sz="4800" dirty="0" smtClean="0"/>
              <a:t>№3.</a:t>
            </a:r>
            <a:br>
              <a:rPr lang="ru-RU" sz="4800" dirty="0" smtClean="0"/>
            </a:br>
            <a:r>
              <a:rPr lang="ru-RU" sz="4800" dirty="0" smtClean="0"/>
              <a:t>Какую форму должна иметь траектория точки, чтобы пройденный ею путь мог равняться перемещению? </a:t>
            </a:r>
            <a:endParaRPr lang="ru-RU" sz="48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403648" y="4509120"/>
            <a:ext cx="7197035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dirty="0" smtClean="0">
                <a:solidFill>
                  <a:srgbClr val="FFFF00"/>
                </a:solidFill>
              </a:rPr>
              <a:t>(Траектория – прямолинейная). </a:t>
            </a:r>
            <a:endParaRPr lang="ru-RU" sz="40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188640"/>
            <a:ext cx="9144000" cy="3312368"/>
          </a:xfrm>
        </p:spPr>
        <p:txBody>
          <a:bodyPr>
            <a:normAutofit lnSpcReduction="10000"/>
          </a:bodyPr>
          <a:lstStyle/>
          <a:p>
            <a:r>
              <a:rPr lang="ru-RU" sz="4000" dirty="0" smtClean="0">
                <a:solidFill>
                  <a:schemeClr val="bg1"/>
                </a:solidFill>
              </a:rPr>
              <a:t>04.09.18.       Классная работа.  </a:t>
            </a:r>
          </a:p>
          <a:p>
            <a:r>
              <a:rPr lang="ru-RU" sz="4000" dirty="0" smtClean="0">
                <a:solidFill>
                  <a:schemeClr val="bg1"/>
                </a:solidFill>
              </a:rPr>
              <a:t>Тема: </a:t>
            </a:r>
            <a:r>
              <a:rPr lang="ru-RU" sz="4000" dirty="0" smtClean="0">
                <a:solidFill>
                  <a:srgbClr val="FFFF00"/>
                </a:solidFill>
              </a:rPr>
              <a:t>Основные понятия и уравнения кинематики</a:t>
            </a:r>
            <a:endParaRPr lang="ru-RU" sz="4000" b="1" dirty="0" smtClean="0">
              <a:solidFill>
                <a:srgbClr val="FFFF00"/>
              </a:solidFill>
            </a:endParaRPr>
          </a:p>
          <a:p>
            <a:pPr algn="l"/>
            <a:r>
              <a:rPr lang="ru-RU" sz="4000" dirty="0" smtClean="0">
                <a:solidFill>
                  <a:schemeClr val="bg1"/>
                </a:solidFill>
              </a:rPr>
              <a:t>Цель: повторить формулы кинематики,</a:t>
            </a:r>
          </a:p>
          <a:p>
            <a:pPr algn="l"/>
            <a:r>
              <a:rPr lang="ru-RU" sz="4000" dirty="0" smtClean="0">
                <a:solidFill>
                  <a:schemeClr val="bg1"/>
                </a:solidFill>
              </a:rPr>
              <a:t>           ……………</a:t>
            </a:r>
          </a:p>
          <a:p>
            <a:endParaRPr lang="ru-RU" sz="40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476672"/>
            <a:ext cx="8229600" cy="5832648"/>
          </a:xfrm>
        </p:spPr>
        <p:txBody>
          <a:bodyPr>
            <a:noAutofit/>
          </a:bodyPr>
          <a:lstStyle/>
          <a:p>
            <a:r>
              <a:rPr lang="ru-RU" sz="4000" b="1" dirty="0" smtClean="0"/>
              <a:t>№ 4.</a:t>
            </a:r>
            <a:br>
              <a:rPr lang="ru-RU" sz="4000" b="1" dirty="0" smtClean="0"/>
            </a:br>
            <a:r>
              <a:rPr lang="ru-RU" sz="4000" b="1" dirty="0" smtClean="0"/>
              <a:t>Лётчик – спортсмен сумел посадить самолёт на крышу легкового автомобиля. </a:t>
            </a:r>
            <a:br>
              <a:rPr lang="ru-RU" sz="4000" b="1" dirty="0" smtClean="0"/>
            </a:br>
            <a:r>
              <a:rPr lang="ru-RU" sz="4000" b="1" dirty="0" smtClean="0"/>
              <a:t>При каком условии это возможно? </a:t>
            </a:r>
            <a:endParaRPr lang="ru-RU" sz="40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476672"/>
            <a:ext cx="8229600" cy="5832648"/>
          </a:xfrm>
        </p:spPr>
        <p:txBody>
          <a:bodyPr>
            <a:noAutofit/>
          </a:bodyPr>
          <a:lstStyle/>
          <a:p>
            <a:r>
              <a:rPr lang="ru-RU" sz="4000" b="1" dirty="0" smtClean="0"/>
              <a:t>№ 4.</a:t>
            </a:r>
            <a:br>
              <a:rPr lang="ru-RU" sz="4000" b="1" dirty="0" smtClean="0"/>
            </a:br>
            <a:r>
              <a:rPr lang="ru-RU" sz="4000" b="1" dirty="0" smtClean="0"/>
              <a:t>Лётчик – спортсмен сумел посадить самолёт на крышу легкового автомобиля. </a:t>
            </a:r>
            <a:br>
              <a:rPr lang="ru-RU" sz="4000" b="1" dirty="0" smtClean="0"/>
            </a:br>
            <a:r>
              <a:rPr lang="ru-RU" sz="4000" b="1" dirty="0" smtClean="0"/>
              <a:t>При каком условии это возможно? </a:t>
            </a:r>
            <a:r>
              <a:rPr lang="ru-RU" sz="4000" b="1" dirty="0" smtClean="0">
                <a:solidFill>
                  <a:srgbClr val="FFFF00"/>
                </a:solidFill>
              </a:rPr>
              <a:t>(Когда скорость самолёта относительно автомобиля равна 0; скорости самолёта и автомобиля относительно Земли равны). </a:t>
            </a:r>
            <a:endParaRPr lang="ru-RU" sz="40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213</TotalTime>
  <Words>647</Words>
  <Application>Microsoft Office PowerPoint</Application>
  <PresentationFormat>Экран (4:3)</PresentationFormat>
  <Paragraphs>113</Paragraphs>
  <Slides>37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37</vt:i4>
      </vt:variant>
    </vt:vector>
  </HeadingPairs>
  <TitlesOfParts>
    <vt:vector size="38" baseType="lpstr">
      <vt:lpstr>Тема Office</vt:lpstr>
      <vt:lpstr>План ответа:</vt:lpstr>
      <vt:lpstr>№1. Вы совершаете прогулку: 3 километра к востоку, 2 километра к северу, 3 километра к западу. На каком расстоянии от исходной точки вы окажетесь. </vt:lpstr>
      <vt:lpstr>№1. Вы совершаете прогулку: 3 километра к востоку, 2 километра к северу, 3 километра к западу. На каком расстоянии от исходной точки вы окажетесь.  (На 2 километра к северу).</vt:lpstr>
      <vt:lpstr>Слайд 4</vt:lpstr>
      <vt:lpstr>Слайд 5</vt:lpstr>
      <vt:lpstr>№3. Какую форму должна иметь траектория точки, чтобы пройденный ею путь мог равняться перемещению? </vt:lpstr>
      <vt:lpstr>Слайд 7</vt:lpstr>
      <vt:lpstr>№ 4. Лётчик – спортсмен сумел посадить самолёт на крышу легкового автомобиля.  При каком условии это возможно? </vt:lpstr>
      <vt:lpstr>№ 4. Лётчик – спортсмен сумел посадить самолёт на крышу легкового автомобиля.  При каком условии это возможно? (Когда скорость самолёта относительно автомобиля равна 0; скорости самолёта и автомобиля относительно Земли равны). </vt:lpstr>
      <vt:lpstr>СКОРОСТЬ</vt:lpstr>
      <vt:lpstr>К какой скорости относится знак ограничения на дороге:  к начальной скорости, к приобретенной, к средней или мгновенной?</vt:lpstr>
      <vt:lpstr>физминутка</vt:lpstr>
      <vt:lpstr>Формулы и графики</vt:lpstr>
      <vt:lpstr>Формулы и графики</vt:lpstr>
      <vt:lpstr>По графику зависимости v(t) определить ускорение тела и путь, пройденный телом за 5 секунд.   </vt:lpstr>
      <vt:lpstr>Слайд 16</vt:lpstr>
      <vt:lpstr>Задача 2.</vt:lpstr>
      <vt:lpstr>Задача 3.</vt:lpstr>
      <vt:lpstr>Задача 3.</vt:lpstr>
      <vt:lpstr>Слайд 20</vt:lpstr>
      <vt:lpstr>Домашнее задание</vt:lpstr>
      <vt:lpstr>Задача 1</vt:lpstr>
      <vt:lpstr>270 м</vt:lpstr>
      <vt:lpstr>Задача 2.</vt:lpstr>
      <vt:lpstr>75 м  (2 способа)</vt:lpstr>
      <vt:lpstr>Задача 3.</vt:lpstr>
      <vt:lpstr>33,3 с     278,9 м</vt:lpstr>
      <vt:lpstr>Задача 4.</vt:lpstr>
      <vt:lpstr>25 км/ч</vt:lpstr>
      <vt:lpstr>Задача 5.</vt:lpstr>
      <vt:lpstr>200 с</vt:lpstr>
      <vt:lpstr>Задача 6. </vt:lpstr>
      <vt:lpstr>0,05 м/с2</vt:lpstr>
      <vt:lpstr>Задача 7. ЕГЭ №29 2 часть</vt:lpstr>
      <vt:lpstr>20 м/с</vt:lpstr>
      <vt:lpstr>Слайд 36</vt:lpstr>
      <vt:lpstr>Самостоятельная работа    по теме «Кинематика».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Нина</dc:creator>
  <cp:lastModifiedBy>Нина</cp:lastModifiedBy>
  <cp:revision>38</cp:revision>
  <dcterms:created xsi:type="dcterms:W3CDTF">2017-09-07T11:17:06Z</dcterms:created>
  <dcterms:modified xsi:type="dcterms:W3CDTF">2018-09-03T19:49:27Z</dcterms:modified>
</cp:coreProperties>
</file>