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58" r:id="rId4"/>
    <p:sldId id="259" r:id="rId5"/>
    <p:sldId id="263" r:id="rId6"/>
    <p:sldId id="264" r:id="rId7"/>
    <p:sldId id="265" r:id="rId8"/>
    <p:sldId id="266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dmanage.com/wp/wp-content/uploads/bgbig4.jpg" TargetMode="External"/><Relationship Id="rId7" Type="http://schemas.openxmlformats.org/officeDocument/2006/relationships/hyperlink" Target="https://pp.userapi.com/c848532/v848532955/37ead/i8WYtkkxyD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s173.inkaut.ru/img/publeimg/9/19/image-138.png" TargetMode="External"/><Relationship Id="rId5" Type="http://schemas.openxmlformats.org/officeDocument/2006/relationships/hyperlink" Target="https://image.jimcdn.com/app/cms/image/transf/dimension=640x10000:format=png/path/sc308fcb263e56133/image/icf728e38148f30f7/version/1455270752/image.png" TargetMode="External"/><Relationship Id="rId4" Type="http://schemas.openxmlformats.org/officeDocument/2006/relationships/hyperlink" Target="http://cos1601.mskobr.ru/files/images/News/2018/sova1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496944" cy="171420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Буквы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корнях с чередованием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Буквенный диктант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5 класс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8064" y="4653137"/>
            <a:ext cx="3995936" cy="2204864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Гавриленко В. К.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РЛ-15-01</a:t>
            </a:r>
          </a:p>
          <a:p>
            <a:pPr algn="just">
              <a:lnSpc>
                <a:spcPct val="90000"/>
              </a:lnSpc>
              <a:buNone/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Диктант 4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AutoShape 2" descr="https://www.zedpointplus.com/wp-content/uploads/2018/02/blue-moving-flowing-abstract-waves-on-white-background-blurred-smooth-graphic-motion-design-video-animation-1920x1080_vhhueydte__F00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www.zedpointplus.com/wp-content/uploads/2018/02/blue-moving-flowing-abstract-waves-on-white-background-blurred-smooth-graphic-motion-design-video-animation-1920x1080_vhhueydte__F00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www.zedpointplus.com/wp-content/uploads/2018/02/blue-moving-flowing-abstract-waves-on-white-background-blurred-smooth-graphic-motion-design-video-animation-1920x1080_vhhueydte__F00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0" name="AutoShape 8" descr="https://www.zedpointplus.com/wp-content/uploads/2018/02/blue-moving-flowing-abstract-waves-on-white-background-blurred-smooth-graphic-motion-design-video-animation-1920x1080_vhhueydte__F00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ПОВТОРЕНИЕ!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Правило: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В корнях с чередованием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пишется буква и, если после корня стоит суффикс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-а-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Расст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л</a:t>
            </a:r>
            <a:r>
              <a:rPr lang="ru-RU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ть.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Расст</a:t>
            </a:r>
            <a:r>
              <a:rPr lang="ru-RU" u="sng" dirty="0" err="1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и́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/>
              <a:t>(нет </a:t>
            </a:r>
            <a:r>
              <a:rPr lang="ru-RU" u="sng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).</a:t>
            </a:r>
          </a:p>
        </p:txBody>
      </p:sp>
      <p:sp>
        <p:nvSpPr>
          <p:cNvPr id="5" name="Дуга 4"/>
          <p:cNvSpPr/>
          <p:nvPr/>
        </p:nvSpPr>
        <p:spPr>
          <a:xfrm rot="19097063">
            <a:off x="2050114" y="3722538"/>
            <a:ext cx="1319322" cy="1147131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9097063">
            <a:off x="4426377" y="3722538"/>
            <a:ext cx="1319322" cy="1147131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203848" y="4293096"/>
            <a:ext cx="216024" cy="0"/>
          </a:xfrm>
          <a:prstGeom prst="line">
            <a:avLst/>
          </a:prstGeom>
          <a:ln w="25400" cmpd="sng">
            <a:solidFill>
              <a:srgbClr val="FF0000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092280" y="4293096"/>
            <a:ext cx="216024" cy="0"/>
          </a:xfrm>
          <a:prstGeom prst="line">
            <a:avLst/>
          </a:prstGeom>
          <a:ln w="25400" cmpd="sng">
            <a:solidFill>
              <a:srgbClr val="FF0000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7020272" y="3789040"/>
            <a:ext cx="144016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64288" y="3789040"/>
            <a:ext cx="152400" cy="2244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3203848" y="3717032"/>
            <a:ext cx="144016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3347864" y="3717032"/>
            <a:ext cx="72008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cos1601.mskobr.ru/files/images/News/2018/sova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4586708"/>
            <a:ext cx="2276230" cy="2271292"/>
          </a:xfrm>
          <a:prstGeom prst="rect">
            <a:avLst/>
          </a:prstGeom>
          <a:noFill/>
        </p:spPr>
      </p:pic>
      <p:sp>
        <p:nvSpPr>
          <p:cNvPr id="38" name="Блок-схема: процесс 37">
            <a:hlinkClick r:id="rId4" action="ppaction://hlinksldjump"/>
          </p:cNvPr>
          <p:cNvSpPr/>
          <p:nvPr/>
        </p:nvSpPr>
        <p:spPr>
          <a:xfrm>
            <a:off x="467544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Порядок выполнения диктанта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диктую слова, вы внимательно слушаете и определяете, какую букву нужно написать в корне.</a:t>
            </a:r>
          </a:p>
          <a:p>
            <a:r>
              <a:rPr lang="ru-RU" dirty="0" smtClean="0"/>
              <a:t>Выписываете в тетрадь только ту букву, которая пишется в корне слова. Записывайте без запятых по три буквы в строчку.</a:t>
            </a:r>
            <a:endParaRPr lang="ru-RU" dirty="0"/>
          </a:p>
        </p:txBody>
      </p:sp>
      <p:sp>
        <p:nvSpPr>
          <p:cNvPr id="7" name="Блок-схема: процесс 6">
            <a:hlinkClick r:id="rId3" action="ppaction://hlinksldjump"/>
          </p:cNvPr>
          <p:cNvSpPr/>
          <p:nvPr/>
        </p:nvSpPr>
        <p:spPr>
          <a:xfrm>
            <a:off x="7092280" y="5805264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процесс 7">
            <a:hlinkClick r:id="rId4" action="ppaction://hlinksldjump"/>
          </p:cNvPr>
          <p:cNvSpPr/>
          <p:nvPr/>
        </p:nvSpPr>
        <p:spPr>
          <a:xfrm>
            <a:off x="467544" y="5805264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Правило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процесс 8">
            <a:hlinkClick r:id="rId5" action="ppaction://hlinksldjump"/>
          </p:cNvPr>
          <p:cNvSpPr/>
          <p:nvPr/>
        </p:nvSpPr>
        <p:spPr>
          <a:xfrm>
            <a:off x="2699792" y="5805264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Образец выполнения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лок-схема: процесс 9">
            <a:hlinkClick r:id="rId6" action="ppaction://hlinksldjump"/>
          </p:cNvPr>
          <p:cNvSpPr/>
          <p:nvPr/>
        </p:nvSpPr>
        <p:spPr>
          <a:xfrm>
            <a:off x="4860032" y="5805264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Материалы для учителя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Образец выполнения задания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Диктуемые слова: избирать, запер, отдирать.</a:t>
            </a:r>
          </a:p>
          <a:p>
            <a:pPr>
              <a:buNone/>
            </a:pPr>
            <a:r>
              <a:rPr lang="ru-RU" dirty="0" smtClean="0"/>
              <a:t>Образец записи в тетради: И Е И.</a:t>
            </a:r>
            <a:endParaRPr lang="ru-RU" dirty="0"/>
          </a:p>
        </p:txBody>
      </p:sp>
      <p:pic>
        <p:nvPicPr>
          <p:cNvPr id="4098" name="Picture 2" descr="https://image.jimcdn.com/app/cms/image/transf/dimension=640x10000:format=png/path/sc308fcb263e56133/image/icf728e38148f30f7/version/1455270752/imag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0208" y="2634207"/>
            <a:ext cx="4223792" cy="4223793"/>
          </a:xfrm>
          <a:prstGeom prst="rect">
            <a:avLst/>
          </a:prstGeom>
          <a:noFill/>
        </p:spPr>
      </p:pic>
      <p:sp>
        <p:nvSpPr>
          <p:cNvPr id="6" name="Блок-схема: процесс 5">
            <a:hlinkClick r:id="rId4" action="ppaction://hlinksldjump"/>
          </p:cNvPr>
          <p:cNvSpPr/>
          <p:nvPr/>
        </p:nvSpPr>
        <p:spPr>
          <a:xfrm>
            <a:off x="467544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Буквенный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Материалы для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Вытирать тряпкой, отпирать дверь, сердце замерло, выжигал на дереве, соберу чемодан, приберет в комнате, хвост блеснул, перестилать постель, обтереть лицо, блистающий издалека, устелить травой.</a:t>
            </a:r>
          </a:p>
          <a:p>
            <a:endParaRPr lang="ru-RU" dirty="0"/>
          </a:p>
        </p:txBody>
      </p:sp>
      <p:sp>
        <p:nvSpPr>
          <p:cNvPr id="5" name="Блок-схема: процесс 4">
            <a:hlinkClick r:id="rId3" action="ppaction://hlinksldjump"/>
          </p:cNvPr>
          <p:cNvSpPr/>
          <p:nvPr/>
        </p:nvSpPr>
        <p:spPr>
          <a:xfrm>
            <a:off x="467544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484784"/>
            <a:ext cx="3538736" cy="4525963"/>
          </a:xfrm>
        </p:spPr>
        <p:txBody>
          <a:bodyPr/>
          <a:lstStyle/>
          <a:p>
            <a:r>
              <a:rPr lang="ru-RU" dirty="0" smtClean="0"/>
              <a:t>И И Е</a:t>
            </a:r>
          </a:p>
          <a:p>
            <a:r>
              <a:rPr lang="ru-RU" dirty="0" smtClean="0"/>
              <a:t>И Е Е</a:t>
            </a:r>
          </a:p>
          <a:p>
            <a:r>
              <a:rPr lang="ru-RU" dirty="0" smtClean="0"/>
              <a:t>Е И Е</a:t>
            </a:r>
          </a:p>
          <a:p>
            <a:r>
              <a:rPr lang="ru-RU" dirty="0" smtClean="0"/>
              <a:t>И Е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4586" name="Picture 10" descr="http://ds173.inkaut.ru/img/publeimg/9/19/image-13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2492896"/>
            <a:ext cx="3557860" cy="4210485"/>
          </a:xfrm>
          <a:prstGeom prst="rect">
            <a:avLst/>
          </a:prstGeom>
          <a:noFill/>
        </p:spPr>
      </p:pic>
      <p:sp>
        <p:nvSpPr>
          <p:cNvPr id="10" name="Блок-схема: процесс 9">
            <a:hlinkClick r:id="rId4" action="ppaction://hlinksldjump"/>
          </p:cNvPr>
          <p:cNvSpPr/>
          <p:nvPr/>
        </p:nvSpPr>
        <p:spPr>
          <a:xfrm>
            <a:off x="467544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Оцени работу!</a:t>
            </a:r>
            <a:endParaRPr lang="ru-RU" dirty="0"/>
          </a:p>
        </p:txBody>
      </p:sp>
      <p:sp>
        <p:nvSpPr>
          <p:cNvPr id="23554" name="AutoShape 2" descr="https://pp.userapi.com/c848532/v848532955/37ead/i8WYtkkxyDI.jpg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539552" y="1556792"/>
            <a:ext cx="8229600" cy="4525962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0 ошибок – «5»;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1-2 ошибки – «4»;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3-4 ошибки – «3»;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 и более ошибок – «2».</a:t>
            </a:r>
          </a:p>
          <a:p>
            <a:endParaRPr lang="ru-RU" dirty="0"/>
          </a:p>
        </p:txBody>
      </p:sp>
      <p:sp>
        <p:nvSpPr>
          <p:cNvPr id="23556" name="AutoShape 4" descr="https://pp.userapi.com/c848532/v848532955/37ead/i8WYtkkxyD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https://pp.userapi.com/c848532/v848532955/37ead/i8WYtkkxyD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00129" y="4077072"/>
            <a:ext cx="4943871" cy="2780928"/>
          </a:xfrm>
          <a:prstGeom prst="rect">
            <a:avLst/>
          </a:prstGeom>
          <a:noFill/>
        </p:spPr>
      </p:pic>
      <p:sp>
        <p:nvSpPr>
          <p:cNvPr id="8" name="Блок-схема: процесс 7">
            <a:hlinkClick r:id="rId4" action="ppaction://hlinksldjump"/>
          </p:cNvPr>
          <p:cNvSpPr/>
          <p:nvPr/>
        </p:nvSpPr>
        <p:spPr>
          <a:xfrm>
            <a:off x="467544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lidmanage.com/wp/wp-content/uploads/bgbi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435280" cy="492514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Учебник:</a:t>
            </a:r>
          </a:p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Ладыженская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Т. А. Учебник для 5 класса общеобразовательных учреждений. – М. : Просвещение, 2006. – С. 256 – 258.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Картинки:</a:t>
            </a:r>
          </a:p>
          <a:p>
            <a:r>
              <a:rPr lang="en-US" dirty="0" smtClean="0">
                <a:hlinkClick r:id="rId3"/>
              </a:rPr>
              <a:t>http://lidmanage.com/wp/wp-content/uploads/bgbig4.jpg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http://cos1601.mskobr.ru/files/images/News/2018/sova11.jpg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https://image.jimcdn.com/app/cms/image/transf/dimension=640x10000:format=png/path/sc308fcb263e56133/image/icf728e38148f30f7/version/1455270752/image.png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6"/>
              </a:rPr>
              <a:t>http://ds173.inkaut.ru/img/publeimg/9/19/image-138.png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7"/>
              </a:rPr>
              <a:t>https://pp.userapi.com/c848532/v848532955/37ead/i8WYtkkxyDI.jpg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254</Words>
  <Application>Microsoft Office PowerPoint</Application>
  <PresentationFormat>Экран (4:3)</PresentationFormat>
  <Paragraphs>46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Буквы е – и в корнях с чередованием Буквенный диктант 5 класс</vt:lpstr>
      <vt:lpstr>ПОВТОРЕНИЕ!</vt:lpstr>
      <vt:lpstr>Порядок выполнения диктанта</vt:lpstr>
      <vt:lpstr>Образец выполнения задания </vt:lpstr>
      <vt:lpstr>Буквенный диктант</vt:lpstr>
      <vt:lpstr>Материалы для учителя</vt:lpstr>
      <vt:lpstr>ПРОВЕРКА!</vt:lpstr>
      <vt:lpstr>Оцени работу!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2018-11-28T10:31:20Z</dcterms:created>
  <dcterms:modified xsi:type="dcterms:W3CDTF">2018-12-06T08:27:57Z</dcterms:modified>
</cp:coreProperties>
</file>