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00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2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transition spd="med">
    <p:wheel spokes="2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slide" Target="slide1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11.xml"/><Relationship Id="rId4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8182004" cy="30003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Имя числительное как часть речи</a:t>
            </a:r>
            <a:br>
              <a:rPr lang="ru-RU" dirty="0" smtClean="0"/>
            </a:br>
            <a:r>
              <a:rPr lang="ru-RU" dirty="0" smtClean="0"/>
              <a:t>Повторение 6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857224" y="7526684"/>
            <a:ext cx="807249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Порядковые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i="1" dirty="0" smtClean="0"/>
              <a:t>Выпишите в 2 столбика: числительные; сложные прилагательные.</a:t>
            </a:r>
          </a:p>
          <a:p>
            <a:pPr>
              <a:buNone/>
            </a:pPr>
            <a:r>
              <a:rPr lang="ru-RU" dirty="0" smtClean="0"/>
              <a:t>Двух(?)этажный, семи(?)</a:t>
            </a:r>
            <a:r>
              <a:rPr lang="ru-RU" dirty="0" err="1" smtClean="0"/>
              <a:t>цветный</a:t>
            </a:r>
            <a:r>
              <a:rPr lang="ru-RU" dirty="0" smtClean="0"/>
              <a:t>, триста сорок пятый, пяти(?)сотый, двухъярусный, девяносто(?)летний юбилей, трёх(?)миллионный.</a:t>
            </a:r>
          </a:p>
          <a:p>
            <a:pPr>
              <a:buNone/>
            </a:pPr>
            <a:r>
              <a:rPr lang="ru-RU" b="1" dirty="0" smtClean="0"/>
              <a:t>Проверяем! </a:t>
            </a:r>
            <a:r>
              <a:rPr lang="ru-RU" dirty="0" smtClean="0"/>
              <a:t>Порядковые числительные на </a:t>
            </a:r>
            <a:r>
              <a:rPr lang="ru-RU" i="1" dirty="0" smtClean="0"/>
              <a:t>–сотый, -тысячный, -миллионный, </a:t>
            </a:r>
            <a:r>
              <a:rPr lang="ru-RU" dirty="0" smtClean="0"/>
              <a:t>миллиардный пишутся слитно.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Разряды количественных числительных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Числительные, обозначающие </a:t>
            </a:r>
            <a:r>
              <a:rPr lang="ru-RU" b="1" dirty="0" smtClean="0"/>
              <a:t>целые</a:t>
            </a:r>
            <a:r>
              <a:rPr lang="ru-RU" dirty="0" smtClean="0"/>
              <a:t> числа: </a:t>
            </a:r>
            <a:r>
              <a:rPr lang="ru-RU" i="1" dirty="0" smtClean="0"/>
              <a:t>сто, один, пятьдесят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Дробные</a:t>
            </a:r>
            <a:r>
              <a:rPr lang="ru-RU" dirty="0" smtClean="0"/>
              <a:t> числительные: </a:t>
            </a:r>
            <a:r>
              <a:rPr lang="ru-RU" i="1" dirty="0" smtClean="0"/>
              <a:t>две третьих, три четвёртых</a:t>
            </a:r>
            <a:r>
              <a:rPr lang="ru-RU" dirty="0" smtClean="0"/>
              <a:t>.</a:t>
            </a:r>
          </a:p>
          <a:p>
            <a:pPr marL="514350" indent="-514350">
              <a:buAutoNum type="arabicPeriod"/>
            </a:pPr>
            <a:r>
              <a:rPr lang="ru-RU" b="1" dirty="0" smtClean="0"/>
              <a:t>Собирательные</a:t>
            </a:r>
            <a:r>
              <a:rPr lang="ru-RU" dirty="0" smtClean="0"/>
              <a:t> числительные (несколько предметов, как одно целое): </a:t>
            </a:r>
            <a:r>
              <a:rPr lang="ru-RU" i="1" dirty="0" smtClean="0"/>
              <a:t>двое друзей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Числительные, обозначающие целые числа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809751"/>
                <a:gridCol w="1809751"/>
                <a:gridCol w="1809751"/>
                <a:gridCol w="1809751"/>
              </a:tblGrid>
              <a:tr h="1932658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И.п.,</a:t>
                      </a:r>
                      <a:r>
                        <a:rPr lang="ru-RU" sz="3200" b="1" baseline="0" dirty="0" smtClean="0"/>
                        <a:t> В.п.</a:t>
                      </a:r>
                      <a:endParaRPr lang="ru-RU" sz="3200" b="1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/>
                        <a:t>сорок</a:t>
                      </a:r>
                      <a:endParaRPr lang="ru-RU" sz="4000" b="0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/>
                        <a:t>девяносто</a:t>
                      </a:r>
                      <a:endParaRPr lang="ru-RU" sz="4000" b="0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b="0" dirty="0" smtClean="0"/>
                        <a:t>сто</a:t>
                      </a:r>
                      <a:endParaRPr lang="ru-RU" sz="4000" b="0" dirty="0"/>
                    </a:p>
                  </a:txBody>
                  <a:tcPr marL="80432" marR="80432"/>
                </a:tc>
              </a:tr>
              <a:tr h="2344414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Р.п., Д.п., Т.п., П.п.</a:t>
                      </a:r>
                      <a:endParaRPr lang="ru-RU" sz="3200" b="1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сорок</a:t>
                      </a:r>
                      <a:r>
                        <a:rPr lang="ru-RU" sz="4000" u="sng" dirty="0" smtClean="0"/>
                        <a:t>а</a:t>
                      </a:r>
                      <a:endParaRPr lang="ru-RU" sz="4000" u="sng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девяност</a:t>
                      </a:r>
                      <a:r>
                        <a:rPr lang="ru-RU" sz="4000" u="sng" dirty="0" smtClean="0"/>
                        <a:t>а</a:t>
                      </a:r>
                      <a:r>
                        <a:rPr lang="ru-RU" sz="4000" baseline="0" dirty="0" smtClean="0"/>
                        <a:t> </a:t>
                      </a:r>
                      <a:endParaRPr lang="ru-RU" sz="4000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ст</a:t>
                      </a:r>
                      <a:r>
                        <a:rPr lang="ru-RU" sz="4000" u="sng" dirty="0" smtClean="0"/>
                        <a:t>а</a:t>
                      </a:r>
                      <a:endParaRPr lang="ru-RU" sz="4000" u="sng" dirty="0"/>
                    </a:p>
                  </a:txBody>
                  <a:tcPr marL="80432" marR="80432"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Числительные, обозначающие целые числа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12999"/>
                <a:gridCol w="2412999"/>
                <a:gridCol w="2412999"/>
              </a:tblGrid>
              <a:tr h="76501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От 50 до 80</a:t>
                      </a:r>
                      <a:endParaRPr lang="ru-RU" sz="3200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От 500 до 900</a:t>
                      </a:r>
                      <a:endParaRPr lang="ru-RU" sz="3200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200, 300, 400</a:t>
                      </a:r>
                      <a:endParaRPr lang="ru-RU" sz="3200" dirty="0"/>
                    </a:p>
                  </a:txBody>
                  <a:tcPr marL="80432" marR="80432"/>
                </a:tc>
              </a:tr>
              <a:tr h="3595389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И.</a:t>
                      </a:r>
                      <a:r>
                        <a:rPr lang="ru-RU" sz="2800" dirty="0" smtClean="0"/>
                        <a:t> пятьдесят</a:t>
                      </a:r>
                    </a:p>
                    <a:p>
                      <a:r>
                        <a:rPr lang="ru-RU" sz="2800" b="1" dirty="0" smtClean="0"/>
                        <a:t>Р.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aseline="0" dirty="0" smtClean="0"/>
                        <a:t>пят</a:t>
                      </a:r>
                      <a:r>
                        <a:rPr lang="ru-RU" sz="2800" b="1" u="sng" baseline="0" dirty="0" smtClean="0"/>
                        <a:t>и</a:t>
                      </a:r>
                      <a:r>
                        <a:rPr lang="ru-RU" sz="2800" baseline="0" dirty="0" smtClean="0"/>
                        <a:t>десят</a:t>
                      </a:r>
                      <a:r>
                        <a:rPr lang="ru-RU" sz="2800" b="1" u="sng" baseline="0" dirty="0" smtClean="0"/>
                        <a:t>и</a:t>
                      </a:r>
                    </a:p>
                    <a:p>
                      <a:r>
                        <a:rPr lang="ru-RU" sz="2800" b="1" dirty="0" smtClean="0"/>
                        <a:t>Д</a:t>
                      </a:r>
                      <a:r>
                        <a:rPr lang="ru-RU" sz="2800" dirty="0" smtClean="0"/>
                        <a:t>. пят</a:t>
                      </a:r>
                      <a:r>
                        <a:rPr lang="ru-RU" sz="2800" b="1" u="sng" dirty="0" smtClean="0"/>
                        <a:t>и</a:t>
                      </a:r>
                      <a:r>
                        <a:rPr lang="ru-RU" sz="2800" dirty="0" smtClean="0"/>
                        <a:t>десят</a:t>
                      </a:r>
                      <a:r>
                        <a:rPr lang="ru-RU" sz="2800" b="1" u="sng" dirty="0" smtClean="0"/>
                        <a:t>и</a:t>
                      </a:r>
                    </a:p>
                    <a:p>
                      <a:r>
                        <a:rPr lang="ru-RU" sz="2800" b="1" dirty="0" smtClean="0"/>
                        <a:t>В. </a:t>
                      </a:r>
                      <a:r>
                        <a:rPr lang="ru-RU" sz="2800" dirty="0" smtClean="0"/>
                        <a:t>пятьдесят</a:t>
                      </a:r>
                    </a:p>
                    <a:p>
                      <a:r>
                        <a:rPr lang="ru-RU" sz="2800" b="1" dirty="0" smtClean="0"/>
                        <a:t>Т.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aseline="0" dirty="0" smtClean="0"/>
                        <a:t>пять</a:t>
                      </a:r>
                      <a:r>
                        <a:rPr lang="ru-RU" sz="2800" b="1" u="sng" baseline="0" dirty="0" smtClean="0"/>
                        <a:t>ю</a:t>
                      </a:r>
                      <a:r>
                        <a:rPr lang="ru-RU" sz="2800" baseline="0" dirty="0" smtClean="0"/>
                        <a:t>десять</a:t>
                      </a:r>
                      <a:r>
                        <a:rPr lang="ru-RU" sz="2800" b="1" u="sng" baseline="0" dirty="0" smtClean="0"/>
                        <a:t>ю</a:t>
                      </a:r>
                    </a:p>
                    <a:p>
                      <a:r>
                        <a:rPr lang="ru-RU" sz="2800" b="1" baseline="0" dirty="0" smtClean="0"/>
                        <a:t>П. </a:t>
                      </a:r>
                      <a:r>
                        <a:rPr lang="ru-RU" sz="2800" baseline="0" dirty="0" smtClean="0"/>
                        <a:t>о пят</a:t>
                      </a:r>
                      <a:r>
                        <a:rPr lang="ru-RU" sz="2800" b="1" u="sng" baseline="0" dirty="0" smtClean="0"/>
                        <a:t>и</a:t>
                      </a:r>
                      <a:r>
                        <a:rPr lang="ru-RU" sz="2800" baseline="0" dirty="0" smtClean="0"/>
                        <a:t>десят</a:t>
                      </a:r>
                      <a:r>
                        <a:rPr lang="ru-RU" sz="2800" b="1" u="sng" baseline="0" dirty="0" smtClean="0"/>
                        <a:t>и</a:t>
                      </a:r>
                      <a:endParaRPr lang="ru-RU" sz="2800" b="1" u="sng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пятьсот</a:t>
                      </a:r>
                    </a:p>
                    <a:p>
                      <a:r>
                        <a:rPr lang="ru-RU" sz="2800" dirty="0" smtClean="0"/>
                        <a:t>пят</a:t>
                      </a:r>
                      <a:r>
                        <a:rPr lang="ru-RU" sz="2800" b="1" u="sng" dirty="0" smtClean="0"/>
                        <a:t>и</a:t>
                      </a:r>
                      <a:r>
                        <a:rPr lang="ru-RU" sz="2800" dirty="0" smtClean="0"/>
                        <a:t>сот</a:t>
                      </a:r>
                    </a:p>
                    <a:p>
                      <a:r>
                        <a:rPr lang="ru-RU" sz="2800" dirty="0" smtClean="0"/>
                        <a:t>пят</a:t>
                      </a:r>
                      <a:r>
                        <a:rPr lang="ru-RU" sz="2800" b="1" u="sng" dirty="0" smtClean="0"/>
                        <a:t>и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ам</a:t>
                      </a:r>
                    </a:p>
                    <a:p>
                      <a:r>
                        <a:rPr lang="ru-RU" sz="2800" dirty="0" smtClean="0"/>
                        <a:t>пятьсот</a:t>
                      </a:r>
                    </a:p>
                    <a:p>
                      <a:r>
                        <a:rPr lang="ru-RU" sz="2800" dirty="0" smtClean="0"/>
                        <a:t>пять</a:t>
                      </a:r>
                      <a:r>
                        <a:rPr lang="ru-RU" sz="2800" b="1" u="sng" dirty="0" smtClean="0"/>
                        <a:t>ю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ами</a:t>
                      </a:r>
                    </a:p>
                    <a:p>
                      <a:r>
                        <a:rPr lang="ru-RU" sz="2800" dirty="0" smtClean="0"/>
                        <a:t>о пят</a:t>
                      </a:r>
                      <a:r>
                        <a:rPr lang="ru-RU" sz="2800" b="1" u="sng" dirty="0" smtClean="0"/>
                        <a:t>и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ах</a:t>
                      </a:r>
                      <a:endParaRPr lang="ru-RU" sz="2800" b="1" u="sng" dirty="0"/>
                    </a:p>
                  </a:txBody>
                  <a:tcPr marL="80432" marR="80432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дв</a:t>
                      </a:r>
                      <a:r>
                        <a:rPr lang="ru-RU" sz="2800" b="1" u="sng" dirty="0" smtClean="0"/>
                        <a:t>е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и</a:t>
                      </a:r>
                    </a:p>
                    <a:p>
                      <a:r>
                        <a:rPr lang="ru-RU" sz="2800" dirty="0" smtClean="0"/>
                        <a:t>дв</a:t>
                      </a:r>
                      <a:r>
                        <a:rPr lang="ru-RU" sz="2800" b="1" u="sng" dirty="0" smtClean="0"/>
                        <a:t>ух</a:t>
                      </a:r>
                      <a:r>
                        <a:rPr lang="ru-RU" sz="2800" dirty="0" smtClean="0"/>
                        <a:t>сот</a:t>
                      </a:r>
                    </a:p>
                    <a:p>
                      <a:r>
                        <a:rPr lang="ru-RU" sz="2800" dirty="0" smtClean="0"/>
                        <a:t>дв</a:t>
                      </a:r>
                      <a:r>
                        <a:rPr lang="ru-RU" sz="2800" b="1" u="sng" dirty="0" smtClean="0"/>
                        <a:t>ум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ам</a:t>
                      </a:r>
                    </a:p>
                    <a:p>
                      <a:r>
                        <a:rPr lang="ru-RU" sz="2800" dirty="0" smtClean="0"/>
                        <a:t>дв</a:t>
                      </a:r>
                      <a:r>
                        <a:rPr lang="ru-RU" sz="2800" b="1" u="sng" dirty="0" smtClean="0"/>
                        <a:t>е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и</a:t>
                      </a:r>
                    </a:p>
                    <a:p>
                      <a:r>
                        <a:rPr lang="ru-RU" sz="2800" dirty="0" smtClean="0"/>
                        <a:t>дв</a:t>
                      </a:r>
                      <a:r>
                        <a:rPr lang="ru-RU" sz="2800" b="1" u="sng" dirty="0" smtClean="0"/>
                        <a:t>умя</a:t>
                      </a:r>
                      <a:r>
                        <a:rPr lang="ru-RU" sz="2800" dirty="0" smtClean="0"/>
                        <a:t>ст</a:t>
                      </a:r>
                      <a:r>
                        <a:rPr lang="ru-RU" sz="2800" b="1" u="sng" dirty="0" smtClean="0"/>
                        <a:t>ами</a:t>
                      </a:r>
                    </a:p>
                    <a:p>
                      <a:r>
                        <a:rPr lang="ru-RU" sz="2800" dirty="0" smtClean="0"/>
                        <a:t>о</a:t>
                      </a:r>
                      <a:r>
                        <a:rPr lang="ru-RU" sz="2800" baseline="0" dirty="0" smtClean="0"/>
                        <a:t> дв</a:t>
                      </a:r>
                      <a:r>
                        <a:rPr lang="ru-RU" sz="2800" b="1" u="sng" baseline="0" dirty="0" smtClean="0"/>
                        <a:t>ух</a:t>
                      </a:r>
                      <a:r>
                        <a:rPr lang="ru-RU" sz="2800" baseline="0" dirty="0" smtClean="0"/>
                        <a:t>ст</a:t>
                      </a:r>
                      <a:r>
                        <a:rPr lang="ru-RU" sz="2800" b="1" u="sng" baseline="0" dirty="0" smtClean="0"/>
                        <a:t>ах</a:t>
                      </a:r>
                      <a:endParaRPr lang="ru-RU" sz="2800" b="1" u="sng" dirty="0"/>
                    </a:p>
                  </a:txBody>
                  <a:tcPr marL="80432" marR="80432"/>
                </a:tc>
              </a:tr>
            </a:tbl>
          </a:graphicData>
        </a:graphic>
      </p:graphicFrame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7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Числительные, обозначающие целые числа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Р., Д. и </a:t>
            </a:r>
            <a:r>
              <a:rPr lang="ru-RU" dirty="0" err="1" smtClean="0"/>
              <a:t>П.п</a:t>
            </a:r>
            <a:r>
              <a:rPr lang="ru-RU" dirty="0" smtClean="0"/>
              <a:t> количественных числительных от 5 до 30 в окончании пишется буква </a:t>
            </a:r>
            <a:r>
              <a:rPr lang="ru-RU" b="1" dirty="0" smtClean="0"/>
              <a:t>и:</a:t>
            </a:r>
          </a:p>
          <a:p>
            <a:pPr>
              <a:buNone/>
            </a:pPr>
            <a:r>
              <a:rPr lang="ru-RU" i="1" dirty="0" smtClean="0"/>
              <a:t>К двадцат</a:t>
            </a:r>
            <a:r>
              <a:rPr lang="ru-RU" b="1" i="1" u="sng" dirty="0" smtClean="0"/>
              <a:t>и</a:t>
            </a:r>
            <a:r>
              <a:rPr lang="ru-RU" i="1" dirty="0" smtClean="0"/>
              <a:t> годам.</a:t>
            </a:r>
          </a:p>
          <a:p>
            <a:pPr>
              <a:buNone/>
            </a:pPr>
            <a:r>
              <a:rPr lang="ru-RU" dirty="0" smtClean="0"/>
              <a:t>У составного КЧ склоняются все слова, из которых оно состоит:</a:t>
            </a:r>
          </a:p>
          <a:p>
            <a:pPr>
              <a:buNone/>
            </a:pPr>
            <a:r>
              <a:rPr lang="ru-RU" i="1" dirty="0" smtClean="0"/>
              <a:t>Сем</a:t>
            </a:r>
            <a:r>
              <a:rPr lang="ru-RU" b="1" i="1" u="sng" dirty="0" smtClean="0"/>
              <a:t>и</a:t>
            </a:r>
            <a:r>
              <a:rPr lang="ru-RU" i="1" dirty="0" smtClean="0"/>
              <a:t>сот шест</a:t>
            </a:r>
            <a:r>
              <a:rPr lang="ru-RU" b="1" i="1" u="sng" dirty="0" smtClean="0"/>
              <a:t>и</a:t>
            </a:r>
            <a:r>
              <a:rPr lang="ru-RU" i="1" dirty="0" smtClean="0"/>
              <a:t>десяти пят</a:t>
            </a:r>
            <a:r>
              <a:rPr lang="ru-RU" b="1" i="1" u="sng" dirty="0" smtClean="0"/>
              <a:t>и</a:t>
            </a:r>
            <a:r>
              <a:rPr lang="ru-RU" i="1" dirty="0" smtClean="0"/>
              <a:t> (рублей), семь</a:t>
            </a:r>
            <a:r>
              <a:rPr lang="ru-RU" b="1" i="1" u="sng" dirty="0" smtClean="0"/>
              <a:t>ю</a:t>
            </a:r>
            <a:r>
              <a:rPr lang="ru-RU" i="1" dirty="0" smtClean="0"/>
              <a:t>ст</a:t>
            </a:r>
            <a:r>
              <a:rPr lang="ru-RU" b="1" i="1" u="sng" dirty="0" smtClean="0"/>
              <a:t>ами</a:t>
            </a:r>
            <a:r>
              <a:rPr lang="ru-RU" i="1" dirty="0" smtClean="0"/>
              <a:t> шесть</a:t>
            </a:r>
            <a:r>
              <a:rPr lang="ru-RU" b="1" i="1" u="sng" dirty="0" smtClean="0"/>
              <a:t>ю</a:t>
            </a:r>
            <a:r>
              <a:rPr lang="ru-RU" i="1" dirty="0" smtClean="0"/>
              <a:t>десять</a:t>
            </a:r>
            <a:r>
              <a:rPr lang="ru-RU" b="1" i="1" u="sng" dirty="0" smtClean="0"/>
              <a:t>ю</a:t>
            </a:r>
            <a:r>
              <a:rPr lang="ru-RU" i="1" dirty="0" smtClean="0"/>
              <a:t> пять</a:t>
            </a:r>
            <a:r>
              <a:rPr lang="ru-RU" b="1" i="1" u="sng" dirty="0" smtClean="0"/>
              <a:t>ю</a:t>
            </a:r>
            <a:r>
              <a:rPr lang="ru-RU" i="1" dirty="0" smtClean="0"/>
              <a:t> (рублями).</a:t>
            </a:r>
          </a:p>
          <a:p>
            <a:pPr>
              <a:buNone/>
            </a:pPr>
            <a:r>
              <a:rPr lang="ru-RU" b="1" dirty="0" smtClean="0"/>
              <a:t>Полтора:</a:t>
            </a:r>
            <a:r>
              <a:rPr lang="ru-RU" dirty="0" smtClean="0"/>
              <a:t> в И. и В.п.- полтора, полторы; в остальных – </a:t>
            </a:r>
            <a:r>
              <a:rPr lang="ru-RU" dirty="0" err="1" smtClean="0"/>
              <a:t>полУтора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Полтораста: </a:t>
            </a:r>
            <a:r>
              <a:rPr lang="ru-RU" dirty="0" err="1" smtClean="0"/>
              <a:t>И.,В.п</a:t>
            </a:r>
            <a:r>
              <a:rPr lang="ru-RU" dirty="0" smtClean="0"/>
              <a:t>.- </a:t>
            </a:r>
            <a:r>
              <a:rPr lang="ru-RU" dirty="0" err="1" smtClean="0"/>
              <a:t>полторАста</a:t>
            </a:r>
            <a:r>
              <a:rPr lang="ru-RU" dirty="0" smtClean="0"/>
              <a:t> (страниц);</a:t>
            </a:r>
          </a:p>
          <a:p>
            <a:pPr>
              <a:buNone/>
            </a:pPr>
            <a:r>
              <a:rPr lang="ru-RU" dirty="0" smtClean="0"/>
              <a:t>Р., Д., Т., П.п. – </a:t>
            </a:r>
            <a:r>
              <a:rPr lang="ru-RU" dirty="0" err="1" smtClean="0"/>
              <a:t>полУтараста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Числительные, обозначающие целые числа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4000" dirty="0" smtClean="0"/>
              <a:t>Запишите числительные словами:</a:t>
            </a:r>
          </a:p>
          <a:p>
            <a:pPr algn="just">
              <a:buNone/>
            </a:pPr>
            <a:r>
              <a:rPr lang="ru-RU" sz="3600" dirty="0" smtClean="0"/>
              <a:t>19 грибов, доволен 76 учениками, в моей библиотеке более 300 книг, с 489 пассажирами, из 700 килограммов, дарить 875 детям радость. </a:t>
            </a:r>
            <a:endParaRPr lang="ru-RU" sz="36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Дробные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КЧ/ПЧ: 3/7 три седьм</a:t>
            </a:r>
            <a:r>
              <a:rPr lang="ru-RU" b="1" u="sng" dirty="0" smtClean="0"/>
              <a:t>ых</a:t>
            </a:r>
          </a:p>
          <a:p>
            <a:pPr>
              <a:buNone/>
            </a:pPr>
            <a:r>
              <a:rPr lang="ru-RU" dirty="0" smtClean="0"/>
              <a:t>Числительное, обозначающее целое число/ прилагательное во мн.ч. – </a:t>
            </a:r>
            <a:r>
              <a:rPr lang="ru-RU" i="1" dirty="0" smtClean="0"/>
              <a:t>к тр</a:t>
            </a:r>
            <a:r>
              <a:rPr lang="ru-RU" b="1" i="1" u="sng" dirty="0" smtClean="0"/>
              <a:t>ём</a:t>
            </a:r>
            <a:r>
              <a:rPr lang="ru-RU" i="1" dirty="0" smtClean="0"/>
              <a:t> седьм</a:t>
            </a:r>
            <a:r>
              <a:rPr lang="ru-RU" b="1" i="1" u="sng" dirty="0" smtClean="0"/>
              <a:t>ым</a:t>
            </a:r>
            <a:r>
              <a:rPr lang="ru-RU" i="1" dirty="0" smtClean="0"/>
              <a:t> </a:t>
            </a:r>
            <a:r>
              <a:rPr lang="ru-RU" dirty="0" smtClean="0"/>
              <a:t>(Д.), </a:t>
            </a:r>
            <a:r>
              <a:rPr lang="ru-RU" i="1" dirty="0" smtClean="0"/>
              <a:t>с тр</a:t>
            </a:r>
            <a:r>
              <a:rPr lang="ru-RU" b="1" i="1" u="sng" dirty="0" smtClean="0"/>
              <a:t>емя</a:t>
            </a:r>
            <a:r>
              <a:rPr lang="ru-RU" i="1" dirty="0" smtClean="0"/>
              <a:t> седьм</a:t>
            </a:r>
            <a:r>
              <a:rPr lang="ru-RU" b="1" i="1" u="sng" dirty="0" smtClean="0"/>
              <a:t>ыми</a:t>
            </a:r>
            <a:r>
              <a:rPr lang="ru-RU" dirty="0" smtClean="0"/>
              <a:t> (Т.). </a:t>
            </a:r>
          </a:p>
          <a:p>
            <a:pPr>
              <a:buNone/>
            </a:pPr>
            <a:r>
              <a:rPr lang="ru-RU" dirty="0" smtClean="0"/>
              <a:t>Прочитайте правильно арифметические примеры:</a:t>
            </a:r>
          </a:p>
          <a:p>
            <a:pPr>
              <a:buNone/>
            </a:pPr>
            <a:r>
              <a:rPr lang="ru-RU" dirty="0" smtClean="0"/>
              <a:t>1 4/5 + 5/7; 4/8 + 1/8; 49,4 + 0,010; 1 2/7 – 1/7.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Собирательные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/>
              <a:t>Двое, трое, четверо, пятеро, шестеро, семеро, восьмеро, девятеро, десятеро </a:t>
            </a:r>
            <a:r>
              <a:rPr lang="ru-RU" dirty="0" smtClean="0"/>
              <a:t>сочетаются:</a:t>
            </a:r>
          </a:p>
          <a:p>
            <a:pPr>
              <a:buNone/>
            </a:pPr>
            <a:r>
              <a:rPr lang="ru-RU" dirty="0" smtClean="0"/>
              <a:t>а) с сущ., обозначающими лиц мужского пола, детей и детёнышей животных: </a:t>
            </a:r>
            <a:r>
              <a:rPr lang="ru-RU" i="1" dirty="0" smtClean="0"/>
              <a:t>четверо мальчиков, пятеро медвежат;</a:t>
            </a:r>
          </a:p>
          <a:p>
            <a:pPr>
              <a:buNone/>
            </a:pPr>
            <a:r>
              <a:rPr lang="ru-RU" dirty="0" smtClean="0"/>
              <a:t>б) с сущ., употребляющимися только во мн.ч.: </a:t>
            </a:r>
            <a:r>
              <a:rPr lang="ru-RU" i="1" dirty="0" smtClean="0"/>
              <a:t>двое саней, трое ножниц. </a:t>
            </a:r>
          </a:p>
          <a:p>
            <a:pPr>
              <a:buNone/>
            </a:pPr>
            <a:r>
              <a:rPr lang="ru-RU" dirty="0" smtClean="0"/>
              <a:t>в) с сущ., обозначающие парные предметы: </a:t>
            </a:r>
            <a:r>
              <a:rPr lang="ru-RU" i="1" dirty="0" smtClean="0"/>
              <a:t>двое ботинок (две пары ботинок);</a:t>
            </a:r>
          </a:p>
          <a:p>
            <a:pPr>
              <a:buNone/>
            </a:pPr>
            <a:r>
              <a:rPr lang="ru-RU" dirty="0" smtClean="0"/>
              <a:t>г) с личными местоимениями: </a:t>
            </a:r>
            <a:r>
              <a:rPr lang="ru-RU" i="1" dirty="0" smtClean="0"/>
              <a:t>их было четверо.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dirty="0" smtClean="0"/>
              <a:t>С </a:t>
            </a:r>
            <a:r>
              <a:rPr lang="ru-RU" b="1" dirty="0" smtClean="0"/>
              <a:t>обо</a:t>
            </a:r>
            <a:r>
              <a:rPr lang="ru-RU" dirty="0" smtClean="0"/>
              <a:t>ими мальчиками, НО с </a:t>
            </a:r>
            <a:r>
              <a:rPr lang="ru-RU" b="1" dirty="0" smtClean="0"/>
              <a:t>обе</a:t>
            </a:r>
            <a:r>
              <a:rPr lang="ru-RU" dirty="0" smtClean="0"/>
              <a:t>ими девочками.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Морфологический разбор имени числительного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I</a:t>
            </a:r>
            <a:r>
              <a:rPr lang="ru-RU" dirty="0" smtClean="0"/>
              <a:t>. Часть речи. Общее значение.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II</a:t>
            </a:r>
            <a:r>
              <a:rPr lang="ru-RU" dirty="0" smtClean="0"/>
              <a:t>. Морфологические признаки.</a:t>
            </a:r>
          </a:p>
          <a:p>
            <a:pPr>
              <a:buNone/>
            </a:pPr>
            <a:r>
              <a:rPr lang="ru-RU" dirty="0" smtClean="0"/>
              <a:t>1. </a:t>
            </a:r>
            <a:r>
              <a:rPr lang="ru-RU" dirty="0" err="1" smtClean="0"/>
              <a:t>Нач.ф</a:t>
            </a:r>
            <a:r>
              <a:rPr lang="ru-RU" dirty="0" smtClean="0"/>
              <a:t>. (И.п., у ПЧ – И.п. ед.ч. </a:t>
            </a:r>
            <a:r>
              <a:rPr lang="ru-RU" dirty="0" err="1" smtClean="0"/>
              <a:t>муж.р</a:t>
            </a:r>
            <a:r>
              <a:rPr lang="ru-RU" dirty="0" smtClean="0"/>
              <a:t>.).</a:t>
            </a:r>
          </a:p>
          <a:p>
            <a:pPr>
              <a:buNone/>
            </a:pPr>
            <a:r>
              <a:rPr lang="ru-RU" dirty="0" smtClean="0"/>
              <a:t>2. Пост. признаки: а) прост. или сост.; б) КЧ (целое, дробное, собирательное) или ПЧ.</a:t>
            </a:r>
          </a:p>
          <a:p>
            <a:pPr>
              <a:buNone/>
            </a:pPr>
            <a:r>
              <a:rPr lang="ru-RU" dirty="0" smtClean="0"/>
              <a:t>3. </a:t>
            </a:r>
            <a:r>
              <a:rPr lang="ru-RU" dirty="0" err="1" smtClean="0"/>
              <a:t>Непост</a:t>
            </a:r>
            <a:r>
              <a:rPr lang="ru-RU" dirty="0" smtClean="0"/>
              <a:t>. признаки: а) падеж; б) число (если есть); в) род (если есть). 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III</a:t>
            </a:r>
            <a:r>
              <a:rPr lang="ru-RU" dirty="0" smtClean="0"/>
              <a:t>. Синтаксическая роль.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Морфологический разбор имени числительного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dirty="0" smtClean="0"/>
              <a:t>Семнадцать – числит.</a:t>
            </a:r>
          </a:p>
          <a:p>
            <a:pPr>
              <a:buNone/>
            </a:pPr>
            <a:r>
              <a:rPr lang="en-US" sz="2800" dirty="0" smtClean="0"/>
              <a:t>I</a:t>
            </a:r>
            <a:r>
              <a:rPr lang="ru-RU" sz="2800" dirty="0" smtClean="0"/>
              <a:t>. Выучил (сколько?) семнадцать (слов).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II</a:t>
            </a:r>
            <a:r>
              <a:rPr lang="ru-RU" sz="2800" dirty="0" smtClean="0"/>
              <a:t>. Н.ф. – семнадцать.</a:t>
            </a:r>
          </a:p>
          <a:p>
            <a:pPr>
              <a:buNone/>
            </a:pPr>
            <a:r>
              <a:rPr lang="ru-RU" sz="2800" dirty="0" smtClean="0"/>
              <a:t>Пост. – простое, КЧ, целое; </a:t>
            </a:r>
            <a:r>
              <a:rPr lang="ru-RU" sz="2800" dirty="0" err="1" smtClean="0"/>
              <a:t>непост</a:t>
            </a:r>
            <a:r>
              <a:rPr lang="ru-RU" sz="2800" dirty="0" smtClean="0"/>
              <a:t>.- В.п.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III</a:t>
            </a:r>
            <a:r>
              <a:rPr lang="ru-RU" sz="2800" dirty="0" smtClean="0"/>
              <a:t>. Что? </a:t>
            </a:r>
            <a:r>
              <a:rPr lang="ru-RU" sz="2800" u="sng" dirty="0" smtClean="0"/>
              <a:t>с</a:t>
            </a:r>
            <a:r>
              <a:rPr lang="ru-RU" sz="2800" dirty="0" smtClean="0"/>
              <a:t>е</a:t>
            </a:r>
            <a:r>
              <a:rPr lang="ru-RU" sz="2800" u="sng" dirty="0" smtClean="0"/>
              <a:t>м</a:t>
            </a:r>
            <a:r>
              <a:rPr lang="ru-RU" sz="2800" dirty="0" smtClean="0"/>
              <a:t>н</a:t>
            </a:r>
            <a:r>
              <a:rPr lang="ru-RU" sz="2800" u="sng" dirty="0" smtClean="0"/>
              <a:t>а</a:t>
            </a:r>
            <a:r>
              <a:rPr lang="ru-RU" sz="2800" dirty="0" smtClean="0"/>
              <a:t>д</a:t>
            </a:r>
            <a:r>
              <a:rPr lang="ru-RU" sz="2800" u="sng" dirty="0" smtClean="0"/>
              <a:t>ц</a:t>
            </a:r>
            <a:r>
              <a:rPr lang="ru-RU" sz="2800" dirty="0" smtClean="0"/>
              <a:t>а</a:t>
            </a:r>
            <a:r>
              <a:rPr lang="ru-RU" sz="2800" u="sng" dirty="0" smtClean="0"/>
              <a:t>т</a:t>
            </a:r>
            <a:r>
              <a:rPr lang="ru-RU" sz="2800" dirty="0" smtClean="0"/>
              <a:t>ь</a:t>
            </a:r>
            <a:r>
              <a:rPr lang="ru-RU" sz="2800" u="sng" dirty="0" smtClean="0"/>
              <a:t> </a:t>
            </a:r>
            <a:r>
              <a:rPr lang="ru-RU" sz="2800" dirty="0" smtClean="0"/>
              <a:t>с</a:t>
            </a:r>
            <a:r>
              <a:rPr lang="ru-RU" sz="2800" u="sng" dirty="0" smtClean="0"/>
              <a:t>л</a:t>
            </a:r>
            <a:r>
              <a:rPr lang="ru-RU" sz="2800" dirty="0" smtClean="0"/>
              <a:t>о</a:t>
            </a:r>
            <a:r>
              <a:rPr lang="ru-RU" sz="2800" u="sng" dirty="0" smtClean="0"/>
              <a:t>в.</a:t>
            </a:r>
            <a:endParaRPr lang="ru-RU" sz="2800" u="sng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0352" y="642918"/>
            <a:ext cx="7772400" cy="1285884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30352" y="2143116"/>
            <a:ext cx="7772400" cy="4071966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2" action="ppaction://hlinksldjump"/>
              </a:rPr>
              <a:t>Имя числительное 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Ь на конце и в середине числительных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4" action="ppaction://hlinksldjump"/>
              </a:rPr>
              <a:t>Порядковые числительные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5" action="ppaction://hlinksldjump"/>
              </a:rPr>
              <a:t>Разряды количественных числительных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" action="ppaction://noaction"/>
              </a:rPr>
              <a:t>Числительные, обозначающие целые числа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6" action="ppaction://hlinksldjump"/>
              </a:rPr>
              <a:t>Дробные числительные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6" action="ppaction://hlinksldjump"/>
              </a:rPr>
              <a:t>Собирательные числительные</a:t>
            </a:r>
            <a:endParaRPr lang="ru-RU" sz="24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  <a:hlinkClick r:id="rId7" action="ppaction://hlinksldjump"/>
              </a:rPr>
              <a:t>Морфологический разбор имени числительного</a:t>
            </a:r>
            <a:endParaRPr lang="ru-RU" sz="2400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Список использованной литературы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Аксёнова Л.А. «Контрольные и проверочные работы по русскому». К учебнику М.Т. Баранова и др. «Русский язык. 6 класс», М.,2014;</a:t>
            </a:r>
          </a:p>
          <a:p>
            <a:pPr marL="514350" indent="-514350">
              <a:buAutoNum type="arabicPeriod"/>
            </a:pPr>
            <a:r>
              <a:rPr lang="ru-RU" dirty="0" smtClean="0"/>
              <a:t>Баранов  М.Т., Т.А. </a:t>
            </a:r>
            <a:r>
              <a:rPr lang="ru-RU" dirty="0" err="1" smtClean="0"/>
              <a:t>Ладыженская</a:t>
            </a:r>
            <a:r>
              <a:rPr lang="ru-RU" dirty="0" smtClean="0"/>
              <a:t> и др. «Русский язык. 6 класс», М, 2013;</a:t>
            </a:r>
          </a:p>
          <a:p>
            <a:pPr marL="514350" indent="-514350">
              <a:buAutoNum type="arabicPeriod"/>
            </a:pPr>
            <a:r>
              <a:rPr lang="ru-RU" dirty="0" smtClean="0"/>
              <a:t>Богданова Г.А. «Уроки русского языка в 6 классе», М., 2013.</a:t>
            </a:r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Имя числительное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Часть речи, которая обозначает кол-во предметов, число, а также порядок при счёте и отвечает на вопросы </a:t>
            </a:r>
            <a:r>
              <a:rPr lang="ru-RU" i="1" dirty="0" smtClean="0"/>
              <a:t>сколько?</a:t>
            </a:r>
            <a:r>
              <a:rPr lang="ru-RU" dirty="0" smtClean="0"/>
              <a:t> </a:t>
            </a:r>
            <a:r>
              <a:rPr lang="ru-RU" i="1" dirty="0" smtClean="0"/>
              <a:t>какой?</a:t>
            </a:r>
          </a:p>
          <a:p>
            <a:r>
              <a:rPr lang="ru-RU" dirty="0" smtClean="0"/>
              <a:t>2. Имена числительные: количественные и порядковые. Имена числительные изменяются по падежам.</a:t>
            </a:r>
          </a:p>
          <a:p>
            <a:r>
              <a:rPr lang="ru-RU" dirty="0" smtClean="0"/>
              <a:t>3. Имена числительные могут быть разными членами предложения.</a:t>
            </a:r>
            <a:endParaRPr lang="ru-RU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Ь на конце и в середине числительных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 1. Спишите и подчеркните составные числительные: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3600" dirty="0" smtClean="0"/>
              <a:t>875 килограммов, 16 тонн, 11 туфель, 900 граммов, 17 брелоков, 25 гектаров, 8 пар чулок, 15 пар сапог, 60 мандаринов, 678 байтов.</a:t>
            </a:r>
            <a:endParaRPr lang="ru-RU" sz="36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Ь на конце и в середине числительных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 2.</a:t>
            </a:r>
            <a:r>
              <a:rPr lang="ru-RU" sz="4000" dirty="0" smtClean="0"/>
              <a:t> </a:t>
            </a:r>
            <a:r>
              <a:rPr lang="ru-RU" sz="4000" i="1" dirty="0" smtClean="0"/>
              <a:t>Спишите и подчеркните порядковые числительные:</a:t>
            </a:r>
          </a:p>
          <a:p>
            <a:pPr>
              <a:buNone/>
            </a:pPr>
            <a:r>
              <a:rPr lang="ru-RU" i="1" dirty="0" smtClean="0"/>
              <a:t>    </a:t>
            </a:r>
            <a:r>
              <a:rPr lang="ru-RU" sz="3600" dirty="0" smtClean="0"/>
              <a:t>18 булочных, 77 помощников, 11 сменщиков, 32 письма, 989 гвоздиков, 19 каменщиков, 15-й день, 716 сельдей, в 2015 году.</a:t>
            </a:r>
            <a:endParaRPr lang="ru-RU" sz="36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Ь на конце и в середине числительных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Ь на конце числительных</a:t>
            </a:r>
          </a:p>
          <a:p>
            <a:pPr algn="just">
              <a:buNone/>
            </a:pPr>
            <a:r>
              <a:rPr lang="ru-RU" dirty="0" smtClean="0"/>
              <a:t>От 5 до 20 и 30.</a:t>
            </a:r>
          </a:p>
          <a:p>
            <a:pPr algn="ctr">
              <a:buNone/>
            </a:pPr>
            <a:r>
              <a:rPr lang="ru-RU" b="1" dirty="0" smtClean="0"/>
              <a:t>Запомнить!</a:t>
            </a:r>
          </a:p>
          <a:p>
            <a:pPr algn="just">
              <a:buNone/>
            </a:pPr>
            <a:r>
              <a:rPr lang="ru-RU" dirty="0" smtClean="0"/>
              <a:t>Пя</a:t>
            </a:r>
            <a:r>
              <a:rPr lang="ru-RU" u="sng" dirty="0" smtClean="0"/>
              <a:t>тн</a:t>
            </a:r>
            <a:r>
              <a:rPr lang="ru-RU" dirty="0" smtClean="0"/>
              <a:t>адцат</a:t>
            </a:r>
            <a:r>
              <a:rPr lang="ru-RU" u="sng" dirty="0" smtClean="0"/>
              <a:t>ь</a:t>
            </a:r>
          </a:p>
          <a:p>
            <a:pPr algn="just">
              <a:buNone/>
            </a:pPr>
            <a:r>
              <a:rPr lang="ru-RU" dirty="0" smtClean="0"/>
              <a:t>Шес</a:t>
            </a:r>
            <a:r>
              <a:rPr lang="ru-RU" u="sng" dirty="0" smtClean="0"/>
              <a:t>тн</a:t>
            </a:r>
            <a:r>
              <a:rPr lang="ru-RU" dirty="0" smtClean="0"/>
              <a:t>адцат</a:t>
            </a:r>
            <a:r>
              <a:rPr lang="ru-RU" u="sng" dirty="0" smtClean="0"/>
              <a:t>ь</a:t>
            </a:r>
          </a:p>
          <a:p>
            <a:pPr algn="just">
              <a:buNone/>
            </a:pPr>
            <a:r>
              <a:rPr lang="ru-RU" dirty="0" smtClean="0"/>
              <a:t>Се</a:t>
            </a:r>
            <a:r>
              <a:rPr lang="ru-RU" u="sng" dirty="0" smtClean="0"/>
              <a:t>мн</a:t>
            </a:r>
            <a:r>
              <a:rPr lang="ru-RU" dirty="0" smtClean="0"/>
              <a:t>адцат</a:t>
            </a:r>
            <a:r>
              <a:rPr lang="ru-RU" u="sng" dirty="0" smtClean="0"/>
              <a:t>ь</a:t>
            </a:r>
          </a:p>
          <a:p>
            <a:pPr algn="just">
              <a:buNone/>
            </a:pPr>
            <a:r>
              <a:rPr lang="ru-RU" dirty="0" smtClean="0"/>
              <a:t>Восе</a:t>
            </a:r>
            <a:r>
              <a:rPr lang="ru-RU" u="sng" dirty="0" smtClean="0"/>
              <a:t>мн</a:t>
            </a:r>
            <a:r>
              <a:rPr lang="ru-RU" dirty="0" smtClean="0"/>
              <a:t>адцат</a:t>
            </a:r>
            <a:r>
              <a:rPr lang="ru-RU" u="sng" dirty="0" smtClean="0"/>
              <a:t>ь</a:t>
            </a:r>
          </a:p>
          <a:p>
            <a:pPr algn="just">
              <a:buNone/>
            </a:pPr>
            <a:r>
              <a:rPr lang="ru-RU" dirty="0" smtClean="0"/>
              <a:t>Девя</a:t>
            </a:r>
            <a:r>
              <a:rPr lang="ru-RU" u="sng" dirty="0" smtClean="0"/>
              <a:t>тн</a:t>
            </a:r>
            <a:r>
              <a:rPr lang="ru-RU" dirty="0" smtClean="0"/>
              <a:t>адцат</a:t>
            </a:r>
            <a:r>
              <a:rPr lang="ru-RU" u="sng" dirty="0" smtClean="0"/>
              <a:t>ь</a:t>
            </a:r>
          </a:p>
          <a:p>
            <a:pPr algn="just">
              <a:buNone/>
            </a:pP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Ь в середине числительных</a:t>
            </a:r>
          </a:p>
          <a:p>
            <a:pPr>
              <a:buNone/>
            </a:pPr>
            <a:r>
              <a:rPr lang="ru-RU" dirty="0" smtClean="0"/>
              <a:t> От 50 до 80, от 500 до 900.</a:t>
            </a:r>
            <a:endParaRPr lang="ru-RU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215338" y="6143644"/>
            <a:ext cx="571504" cy="5423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Порядковые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i="1" dirty="0" smtClean="0"/>
              <a:t>1. Образуйте от количественных числительных порядковые, поставив их в Р.п., П.п.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dirty="0" smtClean="0"/>
              <a:t>15, 58, 581, 29, 765, 995.</a:t>
            </a:r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Порядковые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i="1" dirty="0" smtClean="0"/>
              <a:t>2. Прочитайте предложения, правильно употребив числительные</a:t>
            </a:r>
            <a:r>
              <a:rPr lang="ru-RU" sz="3200" dirty="0" smtClean="0"/>
              <a:t>.</a:t>
            </a:r>
          </a:p>
          <a:p>
            <a:pPr algn="just">
              <a:buNone/>
            </a:pPr>
            <a:r>
              <a:rPr lang="ru-RU" sz="3200" dirty="0" smtClean="0"/>
              <a:t>Первый междугородный телефонный разговор состоялся 31 декабря между Петербургом и Москвой. Первая телефонная станция открылась в 1882 году в Москве. В русских летописях первые сведения о погодных условиях относятся к 860 году.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521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Порядковые числительные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800" dirty="0" smtClean="0"/>
              <a:t>Обозначают порядок однородных предметов при счёте и отвечают на вопрос: </a:t>
            </a:r>
            <a:r>
              <a:rPr lang="ru-RU" sz="2800" i="1" dirty="0" smtClean="0"/>
              <a:t>какой? какая? какое? какие?</a:t>
            </a:r>
            <a:r>
              <a:rPr lang="ru-RU" sz="2800" dirty="0" smtClean="0"/>
              <a:t> </a:t>
            </a:r>
          </a:p>
          <a:p>
            <a:pPr algn="just">
              <a:buNone/>
            </a:pPr>
            <a:r>
              <a:rPr lang="ru-RU" sz="2800" dirty="0" smtClean="0"/>
              <a:t>Примеры: </a:t>
            </a:r>
            <a:r>
              <a:rPr lang="ru-RU" sz="2800" i="1" dirty="0" smtClean="0"/>
              <a:t>первый день, две тысячи пятнадцатый год, тридцать седьмой рейс</a:t>
            </a:r>
            <a:r>
              <a:rPr lang="ru-RU" sz="2800" dirty="0" smtClean="0"/>
              <a:t>.</a:t>
            </a:r>
          </a:p>
          <a:p>
            <a:pPr algn="just">
              <a:buNone/>
            </a:pPr>
            <a:r>
              <a:rPr lang="ru-RU" sz="2800" dirty="0" smtClean="0"/>
              <a:t>Они изменяются по падежам, числам и родам (в ед.ч.). Пример: </a:t>
            </a:r>
            <a:r>
              <a:rPr lang="ru-RU" sz="2800" i="1" dirty="0" smtClean="0"/>
              <a:t>в шестом классе</a:t>
            </a:r>
            <a:r>
              <a:rPr lang="ru-RU" sz="2800" dirty="0" smtClean="0"/>
              <a:t>.</a:t>
            </a:r>
          </a:p>
          <a:p>
            <a:pPr algn="just">
              <a:buNone/>
            </a:pPr>
            <a:r>
              <a:rPr lang="ru-RU" sz="2800" dirty="0" smtClean="0"/>
              <a:t>В составных порядковых числительных склоняется только последнее слово. Пример: </a:t>
            </a:r>
            <a:r>
              <a:rPr lang="ru-RU" sz="2800" i="1" dirty="0" smtClean="0"/>
              <a:t>в тысяча девятьсот пятом году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404</TotalTime>
  <Words>952</Words>
  <Application>Microsoft Office PowerPoint</Application>
  <PresentationFormat>Экран (4:3)</PresentationFormat>
  <Paragraphs>122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Изящная</vt:lpstr>
      <vt:lpstr>Имя числительное как часть речи Повторение 6 класс</vt:lpstr>
      <vt:lpstr>Содержание</vt:lpstr>
      <vt:lpstr>Имя числительное</vt:lpstr>
      <vt:lpstr>Ь на конце и в середине числительных</vt:lpstr>
      <vt:lpstr>Ь на конце и в середине числительных</vt:lpstr>
      <vt:lpstr>Ь на конце и в середине числительных</vt:lpstr>
      <vt:lpstr>Порядковые числительные</vt:lpstr>
      <vt:lpstr>Порядковые числительные</vt:lpstr>
      <vt:lpstr>Порядковые числительные</vt:lpstr>
      <vt:lpstr>Порядковые числительные</vt:lpstr>
      <vt:lpstr>Разряды количественных числительных</vt:lpstr>
      <vt:lpstr>Числительные, обозначающие целые числа</vt:lpstr>
      <vt:lpstr>Числительные, обозначающие целые числа</vt:lpstr>
      <vt:lpstr>Числительные, обозначающие целые числа</vt:lpstr>
      <vt:lpstr>Числительные, обозначающие целые числа</vt:lpstr>
      <vt:lpstr>Дробные числительные</vt:lpstr>
      <vt:lpstr>Собирательные числительные</vt:lpstr>
      <vt:lpstr>Морфологический разбор имени числительного</vt:lpstr>
      <vt:lpstr>Морфологический разбор имени числительного</vt:lpstr>
      <vt:lpstr>Список использованной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числительное как часть речи</dc:title>
  <dc:creator>Kostja</dc:creator>
  <cp:lastModifiedBy>Даша</cp:lastModifiedBy>
  <cp:revision>40</cp:revision>
  <dcterms:created xsi:type="dcterms:W3CDTF">2015-04-01T18:17:48Z</dcterms:created>
  <dcterms:modified xsi:type="dcterms:W3CDTF">2018-12-04T13:47:43Z</dcterms:modified>
</cp:coreProperties>
</file>