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4" r:id="rId17"/>
    <p:sldId id="271" r:id="rId18"/>
    <p:sldId id="270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F3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217B0-0420-4955-A2DC-3AFAAA0B8F25}" type="datetimeFigureOut">
              <a:rPr lang="ru-RU" smtClean="0"/>
              <a:pPr/>
              <a:t>13.12.2016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2A31C-BC27-4E26-AC4E-0197FA51B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14290"/>
            <a:ext cx="7929618" cy="1571636"/>
          </a:xfrm>
        </p:spPr>
        <p:txBody>
          <a:bodyPr>
            <a:normAutofit/>
          </a:bodyPr>
          <a:lstStyle/>
          <a:p>
            <a:pPr algn="l"/>
            <a:r>
              <a:rPr lang="ru-RU" sz="6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Фёдор Иванович Тютчев</a:t>
            </a:r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7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 (23 ноября 1803 – 15 июля 1873)</a:t>
            </a:r>
            <a:endParaRPr lang="ru-RU" sz="27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42844" y="5000636"/>
            <a:ext cx="2357454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16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71934" y="6000768"/>
            <a:ext cx="4857753" cy="8572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Любовь есть сон, а сон - одно мгновенье.</a:t>
            </a:r>
            <a:endParaRPr lang="ru-RU" sz="28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1265" name="Picture 1" descr="C:\Users\USER\Desktop\photo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357298"/>
            <a:ext cx="3786214" cy="500066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643578"/>
            <a:ext cx="3043230" cy="10604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Мария</a:t>
            </a: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72198" y="5815018"/>
            <a:ext cx="1614470" cy="10429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Иван</a:t>
            </a: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2" name="Picture 2" descr="C:\Users\USER\Desktop\Maria_Fedorovna_Tutcheva_by_S.Levitsky_(1860s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3508736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483" name="Picture 3" descr="C:\Users\USER\Desktop\И.Тютч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85728"/>
            <a:ext cx="3357586" cy="54292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3786214" cy="1154098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Работа в России</a:t>
            </a:r>
            <a:r>
              <a:rPr lang="ru-RU" b="1" i="1" dirty="0"/>
              <a:t/>
            </a:r>
            <a:br>
              <a:rPr lang="ru-RU" b="1" i="1" dirty="0"/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85794"/>
            <a:ext cx="8501122" cy="24288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Вернувшись в Россию в 1844 году, Тютчев вновь поступает в министерство иностранных дел.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Практически сразу же по возвращении Ф. И. Тютчев активно участвует в кружке Белинского.</a:t>
            </a:r>
          </a:p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Совсем не печатая в эти годы стихотворений, Тютчев выступает с многочисленными публицистическими статьями на французском языке.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3071810"/>
            <a:ext cx="85725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В этот период и сама поэзия Тютчева подчинена государственным интересам, как он их понимал. Он создает много «зарифмованных лозунгов» или «публицистических статей в стихах»: «Гус на костре», «Славянам», «Современное», «</a:t>
            </a:r>
            <a:r>
              <a:rPr lang="ru-RU" sz="2000" dirty="0" err="1" smtClean="0">
                <a:solidFill>
                  <a:schemeClr val="bg1"/>
                </a:solidFill>
              </a:rPr>
              <a:t>Ватиканская</a:t>
            </a:r>
            <a:r>
              <a:rPr lang="ru-RU" sz="2000" dirty="0" smtClean="0">
                <a:solidFill>
                  <a:schemeClr val="bg1"/>
                </a:solidFill>
              </a:rPr>
              <a:t> годовщина».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4572008"/>
            <a:ext cx="85011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17 апреля 1858 г. действительный статский советник Тютчев был назначен Председателем комитета иностранной цензуры. На этом посту, несмотря на многочисленные неприятности и столкновения с правительством, Тютчев пробыл 15 лет, вплоть до своей кончины. 30 августа 1865 г. Тютчев был произведен в тайные советники, тем самым достигнув третьей, а фактически и даже второй степени в государственной иерархии.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6357982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До самого конца Тютчев интересуется политической ситуацией в Европе. 4 декабря 1872 года поэт утратил свободу движения левой рукой и ощутил резкое ухудшение зрения; его начали одолевать мучительные головные боли. Утром 1 января 1873 года, невзирая на предостережение окружающих, поэт пошёл на прогулку, намереваясь посетить знакомых. 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bg1"/>
                </a:solidFill>
              </a:rPr>
              <a:t>На улице с ним случился удар, парализовавший всю левую половину тела. 15 июля 1873 в Царском Селе Тютчев скончался. 18 июля гроб с телом поэта был перевезен из Царского села в Петербург и похоронен на кладбище Новодевичьего монастыря.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720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Могила Ф.И. Тютчева на кладбище Новодевичьего монастыря в Санкт-Петербурге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esktop\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52"/>
            <a:ext cx="6786610" cy="45005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Поэзия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401080" cy="5572164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По мнению Ю. Н. Тынянова, небольшие стихотворения Тютчева — это продукт разложения объёмных произведений одического жанра, развившегося в русской поэзии XVIII века.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 Он называет форму Тютчева «фрагментом», который есть сжатая до краткого текста ода. «Благодаря этому композиционные структуры у Тютчева максимально напряжены и выглядят </a:t>
            </a:r>
            <a:r>
              <a:rPr lang="ru-RU" dirty="0" err="1" smtClean="0">
                <a:solidFill>
                  <a:schemeClr val="bg1"/>
                </a:solidFill>
              </a:rPr>
              <a:t>гиперкомпенсацией</a:t>
            </a:r>
            <a:r>
              <a:rPr lang="ru-RU" dirty="0" smtClean="0">
                <a:solidFill>
                  <a:schemeClr val="bg1"/>
                </a:solidFill>
              </a:rPr>
              <a:t> конструктивных усилий».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Отсюда же «образный преизбыток», «перенасыщенность компонентов различных порядков», позволяющие проникновенно передавать трагическое ощущение космических противоречий бытия.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Периодизация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00372"/>
            <a:ext cx="2286016" cy="3357586"/>
          </a:xfrm>
        </p:spPr>
        <p:txBody>
          <a:bodyPr numCol="1">
            <a:normAutofit fontScale="25000" lnSpcReduction="20000"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chemeClr val="bg1"/>
                </a:solidFill>
              </a:rPr>
              <a:t>1-й период — начальный, 1810-е — начало 1820-х годов, когда Тютчев создаёт свои юношеские стихи, архаичные по стилю и близкие к поэзии XVIII века.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500826" y="3714752"/>
            <a:ext cx="1400156" cy="2197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733660" y="4305304"/>
            <a:ext cx="1400156" cy="21970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428596" y="1214422"/>
            <a:ext cx="1928826" cy="1500198"/>
          </a:xfrm>
          <a:custGeom>
            <a:avLst/>
            <a:gdLst>
              <a:gd name="connsiteX0" fmla="*/ 0 w 1928826"/>
              <a:gd name="connsiteY0" fmla="*/ 750099 h 1500198"/>
              <a:gd name="connsiteX1" fmla="*/ 372322 w 1928826"/>
              <a:gd name="connsiteY1" fmla="*/ 158007 h 1500198"/>
              <a:gd name="connsiteX2" fmla="*/ 964415 w 1928826"/>
              <a:gd name="connsiteY2" fmla="*/ 1 h 1500198"/>
              <a:gd name="connsiteX3" fmla="*/ 1556508 w 1928826"/>
              <a:gd name="connsiteY3" fmla="*/ 158008 h 1500198"/>
              <a:gd name="connsiteX4" fmla="*/ 1928828 w 1928826"/>
              <a:gd name="connsiteY4" fmla="*/ 750101 h 1500198"/>
              <a:gd name="connsiteX5" fmla="*/ 1556507 w 1928826"/>
              <a:gd name="connsiteY5" fmla="*/ 1342193 h 1500198"/>
              <a:gd name="connsiteX6" fmla="*/ 964414 w 1928826"/>
              <a:gd name="connsiteY6" fmla="*/ 1500200 h 1500198"/>
              <a:gd name="connsiteX7" fmla="*/ 372321 w 1928826"/>
              <a:gd name="connsiteY7" fmla="*/ 1342193 h 1500198"/>
              <a:gd name="connsiteX8" fmla="*/ 1 w 1928826"/>
              <a:gd name="connsiteY8" fmla="*/ 750100 h 1500198"/>
              <a:gd name="connsiteX9" fmla="*/ 0 w 1928826"/>
              <a:gd name="connsiteY9" fmla="*/ 750099 h 15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8826" h="1500198">
                <a:moveTo>
                  <a:pt x="0" y="750099"/>
                </a:moveTo>
                <a:cubicBezTo>
                  <a:pt x="0" y="518626"/>
                  <a:pt x="137404" y="300118"/>
                  <a:pt x="372322" y="158007"/>
                </a:cubicBezTo>
                <a:cubicBezTo>
                  <a:pt x="541608" y="55599"/>
                  <a:pt x="749952" y="1"/>
                  <a:pt x="964415" y="1"/>
                </a:cubicBezTo>
                <a:cubicBezTo>
                  <a:pt x="1178877" y="1"/>
                  <a:pt x="1387221" y="55600"/>
                  <a:pt x="1556508" y="158008"/>
                </a:cubicBezTo>
                <a:cubicBezTo>
                  <a:pt x="1791426" y="300119"/>
                  <a:pt x="1928828" y="518628"/>
                  <a:pt x="1928828" y="750101"/>
                </a:cubicBezTo>
                <a:cubicBezTo>
                  <a:pt x="1928828" y="981574"/>
                  <a:pt x="1791425" y="1200083"/>
                  <a:pt x="1556507" y="1342193"/>
                </a:cubicBezTo>
                <a:cubicBezTo>
                  <a:pt x="1387221" y="1444601"/>
                  <a:pt x="1178877" y="1500200"/>
                  <a:pt x="964414" y="1500200"/>
                </a:cubicBezTo>
                <a:cubicBezTo>
                  <a:pt x="749952" y="1500200"/>
                  <a:pt x="541608" y="1444601"/>
                  <a:pt x="372321" y="1342193"/>
                </a:cubicBezTo>
                <a:cubicBezTo>
                  <a:pt x="137403" y="1200082"/>
                  <a:pt x="1" y="981574"/>
                  <a:pt x="1" y="750100"/>
                </a:cubicBezTo>
                <a:lnTo>
                  <a:pt x="0" y="75009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 </a:t>
            </a:r>
            <a:r>
              <a:rPr lang="ru-RU" dirty="0" smtClean="0"/>
              <a:t>период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3428992" y="1214422"/>
            <a:ext cx="1928826" cy="1500198"/>
          </a:xfrm>
          <a:custGeom>
            <a:avLst/>
            <a:gdLst>
              <a:gd name="connsiteX0" fmla="*/ 0 w 1928826"/>
              <a:gd name="connsiteY0" fmla="*/ 750099 h 1500198"/>
              <a:gd name="connsiteX1" fmla="*/ 372322 w 1928826"/>
              <a:gd name="connsiteY1" fmla="*/ 158007 h 1500198"/>
              <a:gd name="connsiteX2" fmla="*/ 964415 w 1928826"/>
              <a:gd name="connsiteY2" fmla="*/ 1 h 1500198"/>
              <a:gd name="connsiteX3" fmla="*/ 1556508 w 1928826"/>
              <a:gd name="connsiteY3" fmla="*/ 158008 h 1500198"/>
              <a:gd name="connsiteX4" fmla="*/ 1928828 w 1928826"/>
              <a:gd name="connsiteY4" fmla="*/ 750101 h 1500198"/>
              <a:gd name="connsiteX5" fmla="*/ 1556507 w 1928826"/>
              <a:gd name="connsiteY5" fmla="*/ 1342193 h 1500198"/>
              <a:gd name="connsiteX6" fmla="*/ 964414 w 1928826"/>
              <a:gd name="connsiteY6" fmla="*/ 1500200 h 1500198"/>
              <a:gd name="connsiteX7" fmla="*/ 372321 w 1928826"/>
              <a:gd name="connsiteY7" fmla="*/ 1342193 h 1500198"/>
              <a:gd name="connsiteX8" fmla="*/ 1 w 1928826"/>
              <a:gd name="connsiteY8" fmla="*/ 750100 h 1500198"/>
              <a:gd name="connsiteX9" fmla="*/ 0 w 1928826"/>
              <a:gd name="connsiteY9" fmla="*/ 750099 h 15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8826" h="1500198">
                <a:moveTo>
                  <a:pt x="0" y="750099"/>
                </a:moveTo>
                <a:cubicBezTo>
                  <a:pt x="0" y="518626"/>
                  <a:pt x="137404" y="300118"/>
                  <a:pt x="372322" y="158007"/>
                </a:cubicBezTo>
                <a:cubicBezTo>
                  <a:pt x="541608" y="55599"/>
                  <a:pt x="749952" y="1"/>
                  <a:pt x="964415" y="1"/>
                </a:cubicBezTo>
                <a:cubicBezTo>
                  <a:pt x="1178877" y="1"/>
                  <a:pt x="1387221" y="55600"/>
                  <a:pt x="1556508" y="158008"/>
                </a:cubicBezTo>
                <a:cubicBezTo>
                  <a:pt x="1791426" y="300119"/>
                  <a:pt x="1928828" y="518628"/>
                  <a:pt x="1928828" y="750101"/>
                </a:cubicBezTo>
                <a:cubicBezTo>
                  <a:pt x="1928828" y="981574"/>
                  <a:pt x="1791425" y="1200083"/>
                  <a:pt x="1556507" y="1342193"/>
                </a:cubicBezTo>
                <a:cubicBezTo>
                  <a:pt x="1387221" y="1444601"/>
                  <a:pt x="1178877" y="1500200"/>
                  <a:pt x="964414" y="1500200"/>
                </a:cubicBezTo>
                <a:cubicBezTo>
                  <a:pt x="749952" y="1500200"/>
                  <a:pt x="541608" y="1444601"/>
                  <a:pt x="372321" y="1342193"/>
                </a:cubicBezTo>
                <a:cubicBezTo>
                  <a:pt x="137403" y="1200082"/>
                  <a:pt x="1" y="981574"/>
                  <a:pt x="1" y="750100"/>
                </a:cubicBezTo>
                <a:lnTo>
                  <a:pt x="0" y="75009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 </a:t>
            </a:r>
            <a:r>
              <a:rPr lang="ru-RU" dirty="0" smtClean="0"/>
              <a:t>период</a:t>
            </a:r>
          </a:p>
        </p:txBody>
      </p:sp>
      <p:sp>
        <p:nvSpPr>
          <p:cNvPr id="9" name="Полилиния 8"/>
          <p:cNvSpPr/>
          <p:nvPr/>
        </p:nvSpPr>
        <p:spPr>
          <a:xfrm>
            <a:off x="6500826" y="1214422"/>
            <a:ext cx="1928826" cy="1500198"/>
          </a:xfrm>
          <a:custGeom>
            <a:avLst/>
            <a:gdLst>
              <a:gd name="connsiteX0" fmla="*/ 0 w 1928826"/>
              <a:gd name="connsiteY0" fmla="*/ 750099 h 1500198"/>
              <a:gd name="connsiteX1" fmla="*/ 372322 w 1928826"/>
              <a:gd name="connsiteY1" fmla="*/ 158007 h 1500198"/>
              <a:gd name="connsiteX2" fmla="*/ 964415 w 1928826"/>
              <a:gd name="connsiteY2" fmla="*/ 1 h 1500198"/>
              <a:gd name="connsiteX3" fmla="*/ 1556508 w 1928826"/>
              <a:gd name="connsiteY3" fmla="*/ 158008 h 1500198"/>
              <a:gd name="connsiteX4" fmla="*/ 1928828 w 1928826"/>
              <a:gd name="connsiteY4" fmla="*/ 750101 h 1500198"/>
              <a:gd name="connsiteX5" fmla="*/ 1556507 w 1928826"/>
              <a:gd name="connsiteY5" fmla="*/ 1342193 h 1500198"/>
              <a:gd name="connsiteX6" fmla="*/ 964414 w 1928826"/>
              <a:gd name="connsiteY6" fmla="*/ 1500200 h 1500198"/>
              <a:gd name="connsiteX7" fmla="*/ 372321 w 1928826"/>
              <a:gd name="connsiteY7" fmla="*/ 1342193 h 1500198"/>
              <a:gd name="connsiteX8" fmla="*/ 1 w 1928826"/>
              <a:gd name="connsiteY8" fmla="*/ 750100 h 1500198"/>
              <a:gd name="connsiteX9" fmla="*/ 0 w 1928826"/>
              <a:gd name="connsiteY9" fmla="*/ 750099 h 1500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28826" h="1500198">
                <a:moveTo>
                  <a:pt x="0" y="750099"/>
                </a:moveTo>
                <a:cubicBezTo>
                  <a:pt x="0" y="518626"/>
                  <a:pt x="137404" y="300118"/>
                  <a:pt x="372322" y="158007"/>
                </a:cubicBezTo>
                <a:cubicBezTo>
                  <a:pt x="541608" y="55599"/>
                  <a:pt x="749952" y="1"/>
                  <a:pt x="964415" y="1"/>
                </a:cubicBezTo>
                <a:cubicBezTo>
                  <a:pt x="1178877" y="1"/>
                  <a:pt x="1387221" y="55600"/>
                  <a:pt x="1556508" y="158008"/>
                </a:cubicBezTo>
                <a:cubicBezTo>
                  <a:pt x="1791426" y="300119"/>
                  <a:pt x="1928828" y="518628"/>
                  <a:pt x="1928828" y="750101"/>
                </a:cubicBezTo>
                <a:cubicBezTo>
                  <a:pt x="1928828" y="981574"/>
                  <a:pt x="1791425" y="1200083"/>
                  <a:pt x="1556507" y="1342193"/>
                </a:cubicBezTo>
                <a:cubicBezTo>
                  <a:pt x="1387221" y="1444601"/>
                  <a:pt x="1178877" y="1500200"/>
                  <a:pt x="964414" y="1500200"/>
                </a:cubicBezTo>
                <a:cubicBezTo>
                  <a:pt x="749952" y="1500200"/>
                  <a:pt x="541608" y="1444601"/>
                  <a:pt x="372321" y="1342193"/>
                </a:cubicBezTo>
                <a:cubicBezTo>
                  <a:pt x="137403" y="1200082"/>
                  <a:pt x="1" y="981574"/>
                  <a:pt x="1" y="750100"/>
                </a:cubicBezTo>
                <a:lnTo>
                  <a:pt x="0" y="750099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solidFill>
              <a:schemeClr val="bg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III </a:t>
            </a:r>
            <a:r>
              <a:rPr lang="ru-RU" dirty="0" smtClean="0"/>
              <a:t>период</a:t>
            </a:r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2071670" y="785794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6357950" y="785794"/>
            <a:ext cx="50006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4322761" y="1035033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2857488" y="2857496"/>
            <a:ext cx="264320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2-й период — вторая половина 1820-х — 1840-е годы, начиная со стихотворения «Проблеск», в творчестве Тютчева заметны уже черты его оригинальной поэтики. Это сплав русской одической поэзии XVIII века и традиции европейского романтизма.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715008" y="2786058"/>
            <a:ext cx="307183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3-й период — 1850-е — начало 1870-х годов. Этот период отделён от предыдущего десятилетием 1840-х годов, когда Тютчев почти не пишет стихов. В этот период создаются многочисленные политические стихотворения (например, «Современное»), стихотворения «на случай» и пронзительный «</a:t>
            </a:r>
            <a:r>
              <a:rPr lang="ru-RU" dirty="0" err="1" smtClean="0">
                <a:solidFill>
                  <a:schemeClr val="bg1"/>
                </a:solidFill>
              </a:rPr>
              <a:t>денисьевский</a:t>
            </a:r>
            <a:r>
              <a:rPr lang="ru-RU" dirty="0" smtClean="0">
                <a:solidFill>
                  <a:schemeClr val="bg1"/>
                </a:solidFill>
              </a:rPr>
              <a:t> цикл». Журнал «Современник».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58280" cy="13573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160F3D"/>
                </a:solidFill>
              </a:rPr>
              <a:t>Стихотворение Ф.И. Тютчева «Современное», написанное в 1869 году.</a:t>
            </a:r>
            <a:endParaRPr lang="ru-RU" sz="2400" dirty="0">
              <a:solidFill>
                <a:srgbClr val="160F3D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472518" cy="4911741"/>
          </a:xfrm>
        </p:spPr>
        <p:txBody>
          <a:bodyPr numCol="2"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Флаги веют на Босфоре,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Пушки празднично гремят,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Небо ясно, блещет море,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И ликует </a:t>
            </a:r>
            <a:r>
              <a:rPr lang="ru-RU" dirty="0" err="1" smtClean="0">
                <a:solidFill>
                  <a:srgbClr val="160F3D"/>
                </a:solidFill>
              </a:rPr>
              <a:t>Цареград</a:t>
            </a:r>
            <a:r>
              <a:rPr lang="ru-RU" dirty="0" smtClean="0">
                <a:solidFill>
                  <a:srgbClr val="160F3D"/>
                </a:solidFill>
              </a:rPr>
              <a:t>.</a:t>
            </a:r>
          </a:p>
          <a:p>
            <a:pPr>
              <a:buNone/>
            </a:pPr>
            <a:endParaRPr lang="ru-RU" dirty="0" smtClean="0">
              <a:solidFill>
                <a:srgbClr val="160F3D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И недаром он ликует: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На волшебных берегах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Ныне весело пирует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Благодушный падишах.</a:t>
            </a:r>
          </a:p>
          <a:p>
            <a:pPr>
              <a:buNone/>
            </a:pPr>
            <a:endParaRPr lang="ru-RU" dirty="0" smtClean="0">
              <a:solidFill>
                <a:srgbClr val="160F3D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Угощает он на славу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Милых западных друзей –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И свою бы всю державу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Заложил для них, ей-ей.</a:t>
            </a:r>
          </a:p>
          <a:p>
            <a:pPr>
              <a:buNone/>
            </a:pPr>
            <a:endParaRPr lang="ru-RU" dirty="0" smtClean="0">
              <a:solidFill>
                <a:srgbClr val="160F3D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Из премудрого далека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</a:t>
            </a:r>
            <a:r>
              <a:rPr lang="ru-RU" dirty="0" err="1" smtClean="0">
                <a:solidFill>
                  <a:srgbClr val="160F3D"/>
                </a:solidFill>
              </a:rPr>
              <a:t>Франкистанской</a:t>
            </a:r>
            <a:r>
              <a:rPr lang="ru-RU" dirty="0" smtClean="0">
                <a:solidFill>
                  <a:srgbClr val="160F3D"/>
                </a:solidFill>
              </a:rPr>
              <a:t> их земли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Погулять на счет пророка</a:t>
            </a:r>
          </a:p>
          <a:p>
            <a:pPr>
              <a:buNone/>
            </a:pPr>
            <a:r>
              <a:rPr lang="ru-RU" dirty="0" smtClean="0">
                <a:solidFill>
                  <a:srgbClr val="160F3D"/>
                </a:solidFill>
              </a:rPr>
              <a:t> Все они сюда пришли.</a:t>
            </a:r>
            <a:endParaRPr lang="ru-RU" dirty="0">
              <a:solidFill>
                <a:srgbClr val="160F3D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esktop\0_c9b4a_8ab9ce9d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4930319"/>
            <a:ext cx="2905140" cy="1927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571504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Самое известное </a:t>
            </a:r>
            <a:endParaRPr lang="en-US" sz="4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стихотворение Тютчева </a:t>
            </a:r>
            <a:endParaRPr lang="en-US" sz="4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написано в </a:t>
            </a:r>
            <a:endParaRPr lang="en-US" sz="4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1869 году. Вот оно </a:t>
            </a:r>
            <a:endParaRPr lang="en-US" sz="4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полностью: </a:t>
            </a:r>
            <a:endParaRPr lang="en-US" sz="4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en-US" sz="4000" dirty="0" smtClean="0">
              <a:solidFill>
                <a:schemeClr val="bg1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Природа – сфинкс. И тем она верней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Своим искусом губит человека, 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Что, может статься, никакой от века Загадки нет и не было у ней.</a:t>
            </a: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USER\Desktop\0_73638_74f8d9f5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42852"/>
            <a:ext cx="2866092" cy="31432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7" name="Picture 5" descr="C:\Users\USER\Desktop\0_3b7cd_2c3a9d9b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786058"/>
            <a:ext cx="928694" cy="696520"/>
          </a:xfrm>
          <a:prstGeom prst="rect">
            <a:avLst/>
          </a:prstGeom>
          <a:noFill/>
        </p:spPr>
      </p:pic>
      <p:pic>
        <p:nvPicPr>
          <p:cNvPr id="3078" name="Picture 6" descr="C:\Users\USER\Desktop\0_3b7cc_8d093e9b_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5429240"/>
            <a:ext cx="1905013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3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Музеи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2010" y="5500702"/>
            <a:ext cx="4471990" cy="11969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Памятник Тютчеву в музее-заповеднике «</a:t>
            </a:r>
            <a:r>
              <a:rPr lang="ru-RU" sz="2400" dirty="0" err="1" smtClean="0">
                <a:solidFill>
                  <a:schemeClr val="bg1"/>
                </a:solidFill>
                <a:latin typeface="Monotype Corsiva" pitchFamily="66" charset="0"/>
              </a:rPr>
              <a:t>Овстуг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»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2143108" y="2571744"/>
            <a:ext cx="4471990" cy="1196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4857760"/>
            <a:ext cx="3429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Господский дом в музее-заповеднике «</a:t>
            </a:r>
            <a:r>
              <a:rPr lang="ru-RU" sz="2400" dirty="0" err="1" smtClean="0">
                <a:solidFill>
                  <a:schemeClr val="bg1"/>
                </a:solidFill>
                <a:latin typeface="Monotype Corsiva" pitchFamily="66" charset="0"/>
              </a:rPr>
              <a:t>Овстуг</a:t>
            </a:r>
            <a:r>
              <a:rPr lang="ru-RU" sz="2400" dirty="0" smtClean="0">
                <a:solidFill>
                  <a:schemeClr val="bg1"/>
                </a:solidFill>
                <a:latin typeface="Monotype Corsiva" pitchFamily="66" charset="0"/>
              </a:rPr>
              <a:t>»</a:t>
            </a:r>
            <a:endParaRPr lang="ru-RU" sz="24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USER\Desktop\450px-MonumentTutche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928670"/>
            <a:ext cx="3357929" cy="44697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 descr="C:\Users\USER\Desktop\800px-Owstu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357298"/>
            <a:ext cx="4932305" cy="3286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14422"/>
            <a:ext cx="8229600" cy="3786214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СПАСИБО</a:t>
            </a:r>
            <a:b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ЗА</a:t>
            </a:r>
            <a:b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</a:br>
            <a:r>
              <a:rPr lang="ru-RU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ВНИМАНИЕ</a:t>
            </a:r>
            <a:endParaRPr lang="ru-RU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  <a:reflection blurRad="6350" stA="55000" endA="300" endPos="45500" dir="5400000" sy="-100000" algn="bl" rotWithShape="0"/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Биография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401080" cy="557216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i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Начало жизни</a:t>
            </a:r>
          </a:p>
          <a:p>
            <a:pPr algn="ctr">
              <a:buNone/>
            </a:pPr>
            <a:r>
              <a:rPr lang="ru-RU" sz="3300" dirty="0">
                <a:solidFill>
                  <a:schemeClr val="bg1"/>
                </a:solidFill>
              </a:rPr>
              <a:t>Фёдор Иванович Тютчев родился 5 декабря 1803 года в родовой усадьбе </a:t>
            </a:r>
            <a:r>
              <a:rPr lang="ru-RU" sz="3300" dirty="0" err="1">
                <a:solidFill>
                  <a:schemeClr val="bg1"/>
                </a:solidFill>
              </a:rPr>
              <a:t>Овстуг</a:t>
            </a:r>
            <a:r>
              <a:rPr lang="ru-RU" sz="3300" dirty="0">
                <a:solidFill>
                  <a:schemeClr val="bg1"/>
                </a:solidFill>
              </a:rPr>
              <a:t> Орловской губернии. Тютчев получил домашнее образование, изучил латынь и древнеримскую поэзию, в двенадцать лет переводил оды Горация. С 1817 года в </a:t>
            </a:r>
            <a:r>
              <a:rPr lang="ru-RU" sz="3300" dirty="0" smtClean="0">
                <a:solidFill>
                  <a:schemeClr val="bg1"/>
                </a:solidFill>
              </a:rPr>
              <a:t>качестве вольнослушателя</a:t>
            </a:r>
            <a:r>
              <a:rPr lang="ru-RU" sz="3300" dirty="0">
                <a:solidFill>
                  <a:schemeClr val="bg1"/>
                </a:solidFill>
              </a:rPr>
              <a:t> начал посещать лекции на Словесном отделении в Московском </a:t>
            </a:r>
            <a:r>
              <a:rPr lang="ru-RU" sz="3300" dirty="0" smtClean="0">
                <a:solidFill>
                  <a:schemeClr val="bg1"/>
                </a:solidFill>
              </a:rPr>
              <a:t>университете , </a:t>
            </a:r>
            <a:r>
              <a:rPr lang="ru-RU" sz="3300" dirty="0">
                <a:solidFill>
                  <a:schemeClr val="bg1"/>
                </a:solidFill>
              </a:rPr>
              <a:t>где его преподавателями </a:t>
            </a:r>
            <a:r>
              <a:rPr lang="ru-RU" sz="3300" dirty="0" smtClean="0">
                <a:solidFill>
                  <a:schemeClr val="bg1"/>
                </a:solidFill>
              </a:rPr>
              <a:t>были Алексей </a:t>
            </a:r>
            <a:r>
              <a:rPr lang="ru-RU" sz="3300" dirty="0">
                <a:solidFill>
                  <a:schemeClr val="bg1"/>
                </a:solidFill>
              </a:rPr>
              <a:t>Мерзляков и Михаил Каченовский. Ещё до зачисления был принят в число студентов в ноябре 1818 года, в 1819 году был избран членом Общества любителей российской словесности.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38" name="Picture 2" descr="C:\Users\USER\Desktop\0_3b7cc_8d093e9b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5643578"/>
            <a:ext cx="1619230" cy="121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Феденька в детств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1744" y="0"/>
            <a:ext cx="56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171448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429520" y="0"/>
            <a:ext cx="171448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5715016"/>
            <a:ext cx="3357586" cy="77472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Екатерина Львовна Тютчева, 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мать </a:t>
            </a:r>
            <a:r>
              <a:rPr lang="ru-RU" sz="2000" dirty="0">
                <a:solidFill>
                  <a:schemeClr val="bg1"/>
                </a:solidFill>
              </a:rPr>
              <a:t>поэта.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661035"/>
            <a:ext cx="3571900" cy="119696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>
                <a:solidFill>
                  <a:schemeClr val="bg1"/>
                </a:solidFill>
              </a:rPr>
              <a:t>Иван Николаевич Тютчев,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отец </a:t>
            </a:r>
            <a:r>
              <a:rPr lang="ru-RU" sz="2000" dirty="0">
                <a:solidFill>
                  <a:schemeClr val="bg1"/>
                </a:solidFill>
              </a:rPr>
              <a:t>поэта.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2" name="Picture 2" descr="C:\Users\USER\Desktop\455px-Иван_Николаевич_Тютчев,_отец_поэт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3899761" cy="51339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363" name="Picture 3" descr="C:\Users\USER\Desktop\471px-Елена_Львовна_Тютчева,_мать_поэ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57166"/>
            <a:ext cx="4093723" cy="51435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Monotype Corsiva" pitchFamily="66" charset="0"/>
              </a:rPr>
              <a:t>Карьера за границей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501122" cy="60007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Получив аттестат об окончании университета в 1821 году, Тютчев поступает на службу в Государственную коллегию иностранных дел и отправляется в Мюнхен в качестве внештатного атташе Российской дипломатической </a:t>
            </a:r>
            <a:r>
              <a:rPr lang="ru-RU" sz="2400" dirty="0" smtClean="0">
                <a:solidFill>
                  <a:schemeClr val="bg1"/>
                </a:solidFill>
              </a:rPr>
              <a:t>миссии. </a:t>
            </a:r>
            <a:r>
              <a:rPr lang="ru-RU" sz="2400" dirty="0">
                <a:solidFill>
                  <a:schemeClr val="bg1"/>
                </a:solidFill>
              </a:rPr>
              <a:t>Здесь он знакомится </a:t>
            </a:r>
            <a:r>
              <a:rPr lang="ru-RU" sz="2400" dirty="0" smtClean="0">
                <a:solidFill>
                  <a:schemeClr val="bg1"/>
                </a:solidFill>
              </a:rPr>
              <a:t>с Шеллингом</a:t>
            </a:r>
            <a:r>
              <a:rPr lang="ru-RU" sz="2400" dirty="0">
                <a:solidFill>
                  <a:schemeClr val="bg1"/>
                </a:solidFill>
              </a:rPr>
              <a:t> и Гейне и в 1826 году женится на Элеоноре </a:t>
            </a:r>
            <a:r>
              <a:rPr lang="ru-RU" sz="2400" dirty="0" err="1">
                <a:solidFill>
                  <a:schemeClr val="bg1"/>
                </a:solidFill>
              </a:rPr>
              <a:t>Петерсон</a:t>
            </a:r>
            <a:r>
              <a:rPr lang="ru-RU" sz="2400" dirty="0">
                <a:solidFill>
                  <a:schemeClr val="bg1"/>
                </a:solidFill>
              </a:rPr>
              <a:t>, урождённой графине </a:t>
            </a:r>
            <a:r>
              <a:rPr lang="ru-RU" sz="2400" dirty="0" err="1">
                <a:solidFill>
                  <a:schemeClr val="bg1"/>
                </a:solidFill>
              </a:rPr>
              <a:t>Ботмер</a:t>
            </a:r>
            <a:r>
              <a:rPr lang="ru-RU" sz="2400" dirty="0">
                <a:solidFill>
                  <a:schemeClr val="bg1"/>
                </a:solidFill>
              </a:rPr>
              <a:t>, от которой имеет трех дочерей. Старшая из них, Анна, позже выходит замуж за Ивана Аксакова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algn="ctr">
              <a:buNone/>
            </a:pPr>
            <a:r>
              <a:rPr lang="ru-RU" sz="2400" dirty="0">
                <a:solidFill>
                  <a:schemeClr val="bg1"/>
                </a:solidFill>
              </a:rPr>
              <a:t>Пароход «Николай I», на котором семья Тютчева плывёт из Петербурга в Турин, терпит бедствие в Балтийском море. При спасении Элеоноре и детям помогает плывший на том же пароходе Иван Тургенев. Эта катастрофа серьёзно подкосила здоровье Элеоноры Тютчевой. В 1838 она умирает. Тютчев настолько опечален, что, проведя ночь у гроба покойной супруги, как утверждается, поседел за несколько часов.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C:\Users\USER\Desktop\0_3b7ca_57956d6c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72" y="0"/>
            <a:ext cx="1071538" cy="7581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857892"/>
            <a:ext cx="8143932" cy="78581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Элеонора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Петерсон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C:\Users\USER\Desktop\0022-020-Vskore-posle-svadby-Amalii-v-1826-godu-Tjutchev-tajno-obvenchalsja-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3926938" cy="521497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1" name="Picture 3" descr="C:\Users\USER\Desktop\DSC003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2699" y="500042"/>
            <a:ext cx="3911231" cy="52149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00628" cy="115409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Monotype Corsiva" pitchFamily="66" charset="0"/>
              </a:rPr>
              <a:t>Анна, Дарья, Екатерина</a:t>
            </a:r>
            <a:endParaRPr lang="ru-RU" sz="36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C:\Users\USER\Desktop\А.Ф._Аксаков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546"/>
            <a:ext cx="3940427" cy="53966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6" name="Picture 4" descr="C:\Users\USER\Desktop\Дарья_Фёдоровна_Тютче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71546"/>
            <a:ext cx="4221494" cy="54030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7" name="Picture 5" descr="C:\Users\USER\Desktop\Ekaterina_Fed._Tutcheva_by_I._Makarov_(1850s,_Muranovo)_detai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1071546"/>
            <a:ext cx="4357718" cy="53827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438" name="Picture 6" descr="C:\Users\USER\Desktop\tjutch_det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1000107"/>
            <a:ext cx="8215370" cy="564360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Пароход «Николай</a:t>
            </a: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 I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» 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Содержимое 4" descr="10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251542" cy="52149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4643470" cy="6572296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chemeClr val="bg1"/>
                </a:solidFill>
              </a:rPr>
              <a:t>Однако уже в 1839 Тютчев сочетается браком с </a:t>
            </a:r>
            <a:r>
              <a:rPr lang="ru-RU" sz="2800" dirty="0" err="1" smtClean="0">
                <a:solidFill>
                  <a:schemeClr val="bg1"/>
                </a:solidFill>
              </a:rPr>
              <a:t>Эрнестиной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err="1" smtClean="0">
                <a:solidFill>
                  <a:schemeClr val="bg1"/>
                </a:solidFill>
              </a:rPr>
              <a:t>Дёрнберг</a:t>
            </a:r>
            <a:r>
              <a:rPr lang="ru-RU" sz="2800" dirty="0">
                <a:solidFill>
                  <a:schemeClr val="bg1"/>
                </a:solidFill>
              </a:rPr>
              <a:t> </a:t>
            </a:r>
            <a:r>
              <a:rPr lang="ru-RU" sz="2800" dirty="0" smtClean="0">
                <a:solidFill>
                  <a:schemeClr val="bg1"/>
                </a:solidFill>
              </a:rPr>
              <a:t>связь </a:t>
            </a:r>
            <a:r>
              <a:rPr lang="ru-RU" sz="2800" dirty="0">
                <a:solidFill>
                  <a:schemeClr val="bg1"/>
                </a:solidFill>
              </a:rPr>
              <a:t>с которой, по всей видимости, имел ещё будучи женатым на Элеоноре</a:t>
            </a:r>
            <a:r>
              <a:rPr lang="ru-RU" sz="2800" dirty="0" smtClean="0">
                <a:solidFill>
                  <a:schemeClr val="bg1"/>
                </a:solidFill>
              </a:rPr>
              <a:t>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 В 1839 году дипломатическая деятельность Тютчева внезапно прервалась, но до 1844 года он продолжал жить за границей.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6215082"/>
            <a:ext cx="3400420" cy="482585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Эрнестина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Дёрнберг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858280" y="0"/>
            <a:ext cx="285720" cy="6858000"/>
          </a:xfrm>
          <a:prstGeom prst="rect">
            <a:avLst/>
          </a:prstGeom>
          <a:solidFill>
            <a:srgbClr val="160F3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C:\Users\USER\Desktop\Tyutche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428604"/>
            <a:ext cx="3929090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122</TotalTime>
  <Words>314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Фёдор Иванович Тютчев  (23 ноября 1803 – 15 июля 1873)</vt:lpstr>
      <vt:lpstr>Биография </vt:lpstr>
      <vt:lpstr>Слайд 3</vt:lpstr>
      <vt:lpstr>Екатерина Львовна Тютчева,  мать поэта.</vt:lpstr>
      <vt:lpstr>Карьера за границей </vt:lpstr>
      <vt:lpstr>Элеонора Петерсон</vt:lpstr>
      <vt:lpstr>Анна, Дарья, Екатерина</vt:lpstr>
      <vt:lpstr>Пароход «Николай I» </vt:lpstr>
      <vt:lpstr>Однако уже в 1839 Тютчев сочетается браком с Эрнестиной Дёрнберг связь с которой, по всей видимости, имел ещё будучи женатым на Элеоноре.   В 1839 году дипломатическая деятельность Тютчева внезапно прервалась, но до 1844 года он продолжал жить за границей.</vt:lpstr>
      <vt:lpstr>Мария</vt:lpstr>
      <vt:lpstr>Работа в России </vt:lpstr>
      <vt:lpstr>Слайд 12</vt:lpstr>
      <vt:lpstr>Могила Ф.И. Тютчева на кладбище Новодевичьего монастыря в Санкт-Петербурге</vt:lpstr>
      <vt:lpstr>Поэзия </vt:lpstr>
      <vt:lpstr>Периодизация </vt:lpstr>
      <vt:lpstr>Стихотворение Ф.И. Тютчева «Современное», написанное в 1869 году.</vt:lpstr>
      <vt:lpstr>Слайд 17</vt:lpstr>
      <vt:lpstr>Музеи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Фёдор Иванович Тютчев  (23 ноября 1803 – 15 июля 1873)</dc:title>
  <dc:creator>House</dc:creator>
  <cp:lastModifiedBy>Даша</cp:lastModifiedBy>
  <cp:revision>15</cp:revision>
  <dcterms:created xsi:type="dcterms:W3CDTF">2015-01-23T18:49:54Z</dcterms:created>
  <dcterms:modified xsi:type="dcterms:W3CDTF">2016-12-13T15:07:03Z</dcterms:modified>
</cp:coreProperties>
</file>