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85" r:id="rId3"/>
    <p:sldId id="286" r:id="rId4"/>
    <p:sldId id="283" r:id="rId5"/>
    <p:sldId id="282" r:id="rId6"/>
    <p:sldId id="284" r:id="rId7"/>
    <p:sldId id="287" r:id="rId8"/>
    <p:sldId id="258" r:id="rId9"/>
    <p:sldId id="288" r:id="rId10"/>
    <p:sldId id="261" r:id="rId11"/>
    <p:sldId id="260" r:id="rId12"/>
    <p:sldId id="265" r:id="rId13"/>
    <p:sldId id="270" r:id="rId14"/>
    <p:sldId id="269" r:id="rId15"/>
    <p:sldId id="262" r:id="rId16"/>
    <p:sldId id="259" r:id="rId17"/>
    <p:sldId id="263" r:id="rId18"/>
    <p:sldId id="264" r:id="rId19"/>
    <p:sldId id="266" r:id="rId20"/>
    <p:sldId id="267" r:id="rId21"/>
    <p:sldId id="268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Фразеологизмы с названиями животных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5658296"/>
            <a:ext cx="7772400" cy="1199704"/>
          </a:xfrm>
        </p:spPr>
        <p:txBody>
          <a:bodyPr>
            <a:normAutofit/>
          </a:bodyPr>
          <a:lstStyle/>
          <a:p>
            <a:pPr algn="l"/>
            <a:endParaRPr lang="ru-RU" sz="2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sz="2000" b="1" dirty="0" smtClean="0"/>
          </a:p>
          <a:p>
            <a:pPr>
              <a:buNone/>
            </a:pPr>
            <a:r>
              <a:rPr lang="ru-RU" sz="2000" b="1" dirty="0" smtClean="0"/>
              <a:t>Люди с древних времен в своем </a:t>
            </a:r>
          </a:p>
          <a:p>
            <a:pPr>
              <a:buNone/>
            </a:pPr>
            <a:r>
              <a:rPr lang="ru-RU" sz="2000" b="1" dirty="0" smtClean="0"/>
              <a:t>воображении стали приписывать </a:t>
            </a:r>
          </a:p>
          <a:p>
            <a:pPr>
              <a:buNone/>
            </a:pPr>
            <a:r>
              <a:rPr lang="ru-RU" sz="2000" b="1" dirty="0" smtClean="0"/>
              <a:t>животным некие качества, </a:t>
            </a:r>
          </a:p>
          <a:p>
            <a:pPr>
              <a:buNone/>
            </a:pPr>
            <a:r>
              <a:rPr lang="ru-RU" sz="2000" b="1" dirty="0" smtClean="0"/>
              <a:t>свойственные скорее человеку, </a:t>
            </a:r>
          </a:p>
          <a:p>
            <a:pPr>
              <a:buNone/>
            </a:pPr>
            <a:r>
              <a:rPr lang="ru-RU" sz="2000" b="1" dirty="0" smtClean="0"/>
              <a:t>нежели животному. Причем это </a:t>
            </a:r>
          </a:p>
          <a:p>
            <a:pPr>
              <a:buNone/>
            </a:pPr>
            <a:r>
              <a:rPr lang="ru-RU" sz="2000" b="1" dirty="0" smtClean="0"/>
              <a:t>происходило не просто так, а </a:t>
            </a:r>
          </a:p>
          <a:p>
            <a:pPr>
              <a:buNone/>
            </a:pPr>
            <a:r>
              <a:rPr lang="ru-RU" sz="2000" b="1" dirty="0" smtClean="0"/>
              <a:t>на основании наблюдений </a:t>
            </a:r>
          </a:p>
          <a:p>
            <a:pPr>
              <a:buNone/>
            </a:pPr>
            <a:r>
              <a:rPr lang="ru-RU" sz="2000" b="1" dirty="0" smtClean="0"/>
              <a:t>за повадками и поведением </a:t>
            </a:r>
          </a:p>
          <a:p>
            <a:pPr>
              <a:buNone/>
            </a:pPr>
            <a:r>
              <a:rPr lang="ru-RU" sz="2000" b="1" dirty="0" smtClean="0"/>
              <a:t>животных.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Людмила\Desktop\i (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4286256"/>
            <a:ext cx="2190765" cy="1643074"/>
          </a:xfrm>
          <a:prstGeom prst="rect">
            <a:avLst/>
          </a:prstGeom>
          <a:noFill/>
        </p:spPr>
      </p:pic>
      <p:pic>
        <p:nvPicPr>
          <p:cNvPr id="4099" name="Picture 3" descr="C:\Users\Людмила\Desktop\i (4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6446" y="1857364"/>
            <a:ext cx="2438400" cy="1428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2000" b="1" dirty="0" smtClean="0"/>
          </a:p>
          <a:p>
            <a:pPr>
              <a:buNone/>
            </a:pPr>
            <a:r>
              <a:rPr lang="ru-RU" sz="2000" b="1" dirty="0" smtClean="0"/>
              <a:t>Опытные охотники знают, что в лесу можно легко наступить </a:t>
            </a:r>
          </a:p>
          <a:p>
            <a:pPr>
              <a:buNone/>
            </a:pPr>
            <a:r>
              <a:rPr lang="ru-RU" sz="2000" b="1" dirty="0" smtClean="0"/>
              <a:t>на зайца, настолько незаметно он прячется. Что сделали </a:t>
            </a:r>
          </a:p>
          <a:p>
            <a:pPr>
              <a:buNone/>
            </a:pPr>
            <a:r>
              <a:rPr lang="ru-RU" sz="2000" b="1" dirty="0" smtClean="0"/>
              <a:t>древние люди с этим знанием? Они посчитали, что заяц </a:t>
            </a:r>
          </a:p>
          <a:p>
            <a:pPr>
              <a:buNone/>
            </a:pPr>
            <a:r>
              <a:rPr lang="ru-RU" sz="2000" b="1" dirty="0" smtClean="0"/>
              <a:t>труслив, раз прячется по кустам, т.е. перенесли на животное </a:t>
            </a:r>
          </a:p>
          <a:p>
            <a:pPr>
              <a:buNone/>
            </a:pPr>
            <a:r>
              <a:rPr lang="ru-RU" sz="2000" b="1" dirty="0" smtClean="0"/>
              <a:t>черты, свойственные человеку. Далее произошло еще одно </a:t>
            </a:r>
          </a:p>
          <a:p>
            <a:pPr>
              <a:buNone/>
            </a:pPr>
            <a:r>
              <a:rPr lang="ru-RU" sz="2000" b="1" dirty="0" smtClean="0"/>
              <a:t>событие: люди стали считать, что </a:t>
            </a:r>
          </a:p>
          <a:p>
            <a:pPr>
              <a:buNone/>
            </a:pPr>
            <a:r>
              <a:rPr lang="ru-RU" sz="2000" b="1" dirty="0" smtClean="0"/>
              <a:t>трусливый человек похож на зайца. </a:t>
            </a:r>
          </a:p>
          <a:p>
            <a:pPr>
              <a:buNone/>
            </a:pPr>
            <a:r>
              <a:rPr lang="ru-RU" sz="2000" b="1" dirty="0" smtClean="0"/>
              <a:t>Так появился фразеологизм  </a:t>
            </a:r>
          </a:p>
          <a:p>
            <a:pPr>
              <a:buNone/>
            </a:pPr>
            <a:r>
              <a:rPr lang="ru-RU" sz="2000" b="1" i="1" dirty="0" smtClean="0">
                <a:solidFill>
                  <a:schemeClr val="bg2">
                    <a:lumMod val="25000"/>
                  </a:schemeClr>
                </a:solidFill>
              </a:rPr>
              <a:t>заячья душа</a:t>
            </a:r>
            <a:r>
              <a:rPr lang="ru-RU" sz="2000" b="1" dirty="0" smtClean="0"/>
              <a:t>.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Фразеологизмы со словом «заяц»</a:t>
            </a:r>
            <a:endParaRPr lang="ru-RU" sz="3200" dirty="0"/>
          </a:p>
        </p:txBody>
      </p:sp>
      <p:pic>
        <p:nvPicPr>
          <p:cNvPr id="5123" name="Picture 3" descr="C:\Users\Людмила\Desktop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32" y="4000504"/>
            <a:ext cx="2714644" cy="20359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2000" b="1" dirty="0" smtClean="0"/>
          </a:p>
          <a:p>
            <a:pPr>
              <a:buNone/>
            </a:pPr>
            <a:r>
              <a:rPr lang="ru-RU" sz="2000" b="1" dirty="0" smtClean="0"/>
              <a:t>Особую группу фразеологизмов составляют обороты, </a:t>
            </a:r>
          </a:p>
          <a:p>
            <a:pPr>
              <a:buNone/>
            </a:pPr>
            <a:r>
              <a:rPr lang="ru-RU" sz="2000" b="1" dirty="0" smtClean="0"/>
              <a:t>которые своими корнями уходят в глубину античной </a:t>
            </a:r>
          </a:p>
          <a:p>
            <a:pPr>
              <a:buNone/>
            </a:pPr>
            <a:r>
              <a:rPr lang="ru-RU" sz="2000" b="1" dirty="0" smtClean="0"/>
              <a:t>эпохи.  Источником таких фразеологизмов служит история и </a:t>
            </a:r>
          </a:p>
          <a:p>
            <a:pPr>
              <a:buNone/>
            </a:pPr>
            <a:r>
              <a:rPr lang="ru-RU" sz="2000" b="1" dirty="0" smtClean="0"/>
              <a:t>мифология. К таким фразеологизмам относятся </a:t>
            </a:r>
          </a:p>
          <a:p>
            <a:pPr>
              <a:buNone/>
            </a:pPr>
            <a:r>
              <a:rPr lang="ru-RU" sz="2000" b="1" i="1" dirty="0" smtClean="0">
                <a:solidFill>
                  <a:schemeClr val="bg2">
                    <a:lumMod val="25000"/>
                  </a:schemeClr>
                </a:solidFill>
              </a:rPr>
              <a:t>белая ворона, ворона в павлиньих перьях, </a:t>
            </a:r>
          </a:p>
          <a:p>
            <a:pPr>
              <a:buNone/>
            </a:pPr>
            <a:r>
              <a:rPr lang="ru-RU" sz="2000" b="1" i="1" dirty="0" smtClean="0">
                <a:solidFill>
                  <a:schemeClr val="bg2">
                    <a:lumMod val="25000"/>
                  </a:schemeClr>
                </a:solidFill>
              </a:rPr>
              <a:t>гора родила мышь, первая ласточка, </a:t>
            </a:r>
          </a:p>
          <a:p>
            <a:pPr>
              <a:buNone/>
            </a:pPr>
            <a:r>
              <a:rPr lang="ru-RU" sz="2000" b="1" i="1" dirty="0" smtClean="0">
                <a:solidFill>
                  <a:schemeClr val="bg2">
                    <a:lumMod val="25000"/>
                  </a:schemeClr>
                </a:solidFill>
              </a:rPr>
              <a:t>троянский конь, золотое руно</a:t>
            </a: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.</a:t>
            </a:r>
          </a:p>
          <a:p>
            <a:endParaRPr lang="ru-RU" sz="20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Античные фразеологизмы</a:t>
            </a:r>
            <a:endParaRPr lang="ru-RU" sz="3200" dirty="0"/>
          </a:p>
        </p:txBody>
      </p:sp>
      <p:pic>
        <p:nvPicPr>
          <p:cNvPr id="8194" name="Picture 2" descr="C:\Users\Людмила\Desktop\i (5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86446" y="4000504"/>
            <a:ext cx="2577483" cy="18952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2400" b="1" dirty="0" smtClean="0"/>
          </a:p>
          <a:p>
            <a:pPr>
              <a:buNone/>
            </a:pPr>
            <a:endParaRPr lang="ru-RU" sz="2400" b="1" dirty="0" smtClean="0"/>
          </a:p>
          <a:p>
            <a:pPr>
              <a:buNone/>
            </a:pPr>
            <a:r>
              <a:rPr lang="ru-RU" sz="2400" b="1" dirty="0" smtClean="0"/>
              <a:t>Фразеологизм</a:t>
            </a:r>
            <a:r>
              <a:rPr lang="ru-RU" sz="2400" b="1" i="1" dirty="0" smtClean="0"/>
              <a:t> </a:t>
            </a:r>
            <a:r>
              <a:rPr lang="ru-RU" sz="2400" b="1" i="1" dirty="0" smtClean="0">
                <a:solidFill>
                  <a:schemeClr val="bg2">
                    <a:lumMod val="25000"/>
                  </a:schemeClr>
                </a:solidFill>
              </a:rPr>
              <a:t>собачья душа</a:t>
            </a:r>
            <a:r>
              <a:rPr lang="ru-RU" sz="2400" b="1" dirty="0" smtClean="0"/>
              <a:t>  означает скверного, </a:t>
            </a:r>
          </a:p>
          <a:p>
            <a:pPr>
              <a:buNone/>
            </a:pPr>
            <a:r>
              <a:rPr lang="ru-RU" sz="2400" b="1" dirty="0" smtClean="0"/>
              <a:t>грубого человека, </a:t>
            </a:r>
            <a:r>
              <a:rPr lang="ru-RU" sz="2400" b="1" i="1" dirty="0" smtClean="0">
                <a:solidFill>
                  <a:schemeClr val="bg2">
                    <a:lumMod val="25000"/>
                  </a:schemeClr>
                </a:solidFill>
              </a:rPr>
              <a:t>собака на сене</a:t>
            </a: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sz="2400" b="1" dirty="0" smtClean="0"/>
              <a:t>– человека, </a:t>
            </a:r>
          </a:p>
          <a:p>
            <a:pPr>
              <a:buNone/>
            </a:pPr>
            <a:r>
              <a:rPr lang="ru-RU" sz="2400" b="1" dirty="0" smtClean="0"/>
              <a:t>который сам не пользуется чем-либо и не дает </a:t>
            </a:r>
          </a:p>
          <a:p>
            <a:pPr>
              <a:buNone/>
            </a:pPr>
            <a:r>
              <a:rPr lang="ru-RU" sz="2400" b="1" dirty="0" smtClean="0"/>
              <a:t>пользоваться другим</a:t>
            </a:r>
            <a:endParaRPr lang="ru-RU" sz="24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Фразеологизмы со словом «собака»</a:t>
            </a:r>
            <a:endParaRPr lang="ru-RU" sz="3200" dirty="0"/>
          </a:p>
        </p:txBody>
      </p:sp>
      <p:pic>
        <p:nvPicPr>
          <p:cNvPr id="13314" name="Picture 2" descr="C:\Users\Людмила\Desktop\i (8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3875488"/>
            <a:ext cx="2928951" cy="21967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000" b="1" u="sng" dirty="0" smtClean="0">
                <a:solidFill>
                  <a:schemeClr val="bg2">
                    <a:lumMod val="25000"/>
                  </a:schemeClr>
                </a:solidFill>
              </a:rPr>
              <a:t>Первое место</a:t>
            </a: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sz="2000" b="1" dirty="0" smtClean="0"/>
              <a:t>среди фразеологизмов с названиями животных </a:t>
            </a:r>
          </a:p>
          <a:p>
            <a:pPr>
              <a:buNone/>
            </a:pPr>
            <a:r>
              <a:rPr lang="ru-RU" sz="2000" b="1" dirty="0" smtClean="0"/>
              <a:t>по частоте упоминания занимают фразеологизмы, </a:t>
            </a:r>
          </a:p>
          <a:p>
            <a:pPr>
              <a:buNone/>
            </a:pPr>
            <a:r>
              <a:rPr lang="ru-RU" sz="2000" b="1" dirty="0" smtClean="0"/>
              <a:t>содержащие названия домашних животных: </a:t>
            </a:r>
          </a:p>
          <a:p>
            <a:pPr>
              <a:buNone/>
            </a:pPr>
            <a:r>
              <a:rPr lang="ru-RU" sz="2000" b="1" i="1" dirty="0" smtClean="0">
                <a:solidFill>
                  <a:schemeClr val="bg2">
                    <a:lumMod val="25000"/>
                  </a:schemeClr>
                </a:solidFill>
              </a:rPr>
              <a:t>собака, кошка, коза, свинья,</a:t>
            </a:r>
          </a:p>
          <a:p>
            <a:pPr>
              <a:buNone/>
            </a:pPr>
            <a:r>
              <a:rPr lang="ru-RU" sz="2000" b="1" i="1" dirty="0" smtClean="0">
                <a:solidFill>
                  <a:schemeClr val="bg2">
                    <a:lumMod val="25000"/>
                  </a:schemeClr>
                </a:solidFill>
              </a:rPr>
              <a:t>козёл, лошадь </a:t>
            </a:r>
            <a:r>
              <a:rPr lang="ru-RU" sz="2000" b="1" dirty="0" smtClean="0"/>
              <a:t>или</a:t>
            </a:r>
            <a:r>
              <a:rPr lang="ru-RU" sz="2000" b="1" i="1" dirty="0" smtClean="0"/>
              <a:t> </a:t>
            </a:r>
            <a:r>
              <a:rPr lang="ru-RU" sz="2000" b="1" i="1" dirty="0" smtClean="0">
                <a:solidFill>
                  <a:schemeClr val="bg2">
                    <a:lumMod val="25000"/>
                  </a:schemeClr>
                </a:solidFill>
              </a:rPr>
              <a:t>конь</a:t>
            </a: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.</a:t>
            </a:r>
            <a:endParaRPr lang="ru-RU" sz="20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ru-RU" sz="3200" dirty="0"/>
          </a:p>
        </p:txBody>
      </p:sp>
      <p:pic>
        <p:nvPicPr>
          <p:cNvPr id="12290" name="Picture 2" descr="C:\Users\Людмила\Desktop\i (6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4810" y="3143248"/>
            <a:ext cx="1952625" cy="1464469"/>
          </a:xfrm>
          <a:prstGeom prst="rect">
            <a:avLst/>
          </a:prstGeom>
          <a:noFill/>
        </p:spPr>
      </p:pic>
      <p:pic>
        <p:nvPicPr>
          <p:cNvPr id="12291" name="Picture 3" descr="C:\Users\Людмила\Desktop\i (5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3500438"/>
            <a:ext cx="1935494" cy="1143008"/>
          </a:xfrm>
          <a:prstGeom prst="rect">
            <a:avLst/>
          </a:prstGeom>
          <a:noFill/>
        </p:spPr>
      </p:pic>
      <p:pic>
        <p:nvPicPr>
          <p:cNvPr id="12292" name="Picture 4" descr="C:\Users\Людмила\Desktop\i (4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72198" y="4857760"/>
            <a:ext cx="1809763" cy="1357322"/>
          </a:xfrm>
          <a:prstGeom prst="rect">
            <a:avLst/>
          </a:prstGeom>
          <a:noFill/>
        </p:spPr>
      </p:pic>
      <p:pic>
        <p:nvPicPr>
          <p:cNvPr id="12293" name="Picture 5" descr="C:\Users\Людмила\Desktop\i (3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86578" y="2214554"/>
            <a:ext cx="1619250" cy="1428750"/>
          </a:xfrm>
          <a:prstGeom prst="rect">
            <a:avLst/>
          </a:prstGeom>
          <a:noFill/>
        </p:spPr>
      </p:pic>
      <p:pic>
        <p:nvPicPr>
          <p:cNvPr id="12294" name="Picture 6" descr="C:\Users\Людмила\Desktop\i (7)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643174" y="4929198"/>
            <a:ext cx="1945971" cy="12858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b="1" i="1" dirty="0" smtClean="0">
              <a:solidFill>
                <a:schemeClr val="bg2">
                  <a:lumMod val="25000"/>
                </a:schemeClr>
              </a:solidFill>
            </a:endParaRPr>
          </a:p>
          <a:p>
            <a:pPr>
              <a:buNone/>
            </a:pP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</a:rPr>
              <a:t>Валаамова ослица 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</a:rPr>
              <a:t>волк в овечьей шкуре 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</a:rPr>
              <a:t>метать бисер перед свиньями 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</a:rPr>
              <a:t>как птица небесная 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</a:rPr>
              <a:t>заблудшая овца 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</a:rPr>
              <a:t>золотой телец 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</a:rPr>
              <a:t>козел отпущения</a:t>
            </a:r>
            <a:endParaRPr lang="ru-RU" b="1" dirty="0" smtClean="0">
              <a:solidFill>
                <a:schemeClr val="bg2">
                  <a:lumMod val="25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Библейские фразеологизмы</a:t>
            </a:r>
            <a:endParaRPr lang="ru-RU" sz="3200" dirty="0"/>
          </a:p>
        </p:txBody>
      </p:sp>
      <p:pic>
        <p:nvPicPr>
          <p:cNvPr id="6147" name="Picture 3" descr="C:\Users\Людмила\Desktop\i (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4071942"/>
            <a:ext cx="2857520" cy="19843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i="1" dirty="0" smtClean="0"/>
          </a:p>
          <a:p>
            <a:pPr>
              <a:buNone/>
            </a:pPr>
            <a:endParaRPr lang="ru-RU" i="1" dirty="0" smtClean="0"/>
          </a:p>
          <a:p>
            <a:pPr>
              <a:buNone/>
            </a:pP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</a:rPr>
              <a:t>                      волком выть 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</a:rPr>
              <a:t>                             затравленный волк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</a:rPr>
              <a:t>                      волк позорный 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</a:rPr>
              <a:t>                             волк в овечьей шкуре</a:t>
            </a:r>
            <a:endParaRPr lang="ru-RU" b="1" i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Фразеологизмы со словом «волк»</a:t>
            </a:r>
            <a:endParaRPr lang="ru-RU" sz="3200" dirty="0"/>
          </a:p>
        </p:txBody>
      </p:sp>
      <p:pic>
        <p:nvPicPr>
          <p:cNvPr id="3074" name="Picture 2" descr="C:\Users\Людмила\Desktop\i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785926"/>
            <a:ext cx="1905000" cy="1428750"/>
          </a:xfrm>
          <a:prstGeom prst="rect">
            <a:avLst/>
          </a:prstGeom>
          <a:noFill/>
        </p:spPr>
      </p:pic>
      <p:pic>
        <p:nvPicPr>
          <p:cNvPr id="3075" name="Picture 3" descr="C:\Users\Людмила\Desktop\i (2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4714884"/>
            <a:ext cx="1905000" cy="1428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000" b="1" i="1" dirty="0" smtClean="0">
                <a:solidFill>
                  <a:schemeClr val="bg2">
                    <a:lumMod val="25000"/>
                  </a:schemeClr>
                </a:solidFill>
              </a:rPr>
              <a:t>Волк в овечьей шкуре</a:t>
            </a:r>
            <a:r>
              <a:rPr lang="ru-RU" sz="2000" b="1" dirty="0" smtClean="0"/>
              <a:t> – так называют злых людей, </a:t>
            </a:r>
          </a:p>
          <a:p>
            <a:pPr>
              <a:buNone/>
            </a:pPr>
            <a:r>
              <a:rPr lang="ru-RU" sz="2000" b="1" dirty="0" smtClean="0"/>
              <a:t>прикидывающихся добряками, хищников всякого рода, </a:t>
            </a:r>
          </a:p>
          <a:p>
            <a:pPr>
              <a:buNone/>
            </a:pPr>
            <a:r>
              <a:rPr lang="ru-RU" sz="2000" b="1" dirty="0" smtClean="0"/>
              <a:t>которые прячутся под маской кротости, чтобы ввести в </a:t>
            </a:r>
          </a:p>
          <a:p>
            <a:pPr>
              <a:buNone/>
            </a:pPr>
            <a:r>
              <a:rPr lang="ru-RU" sz="2000" b="1" dirty="0" smtClean="0"/>
              <a:t>заблуждение и выбрать случай, чтобы напасть на </a:t>
            </a:r>
          </a:p>
          <a:p>
            <a:pPr>
              <a:buNone/>
            </a:pPr>
            <a:r>
              <a:rPr lang="ru-RU" sz="2000" b="1" dirty="0" smtClean="0"/>
              <a:t>легковерных. Взят этот образ из Библии. Там есть такое </a:t>
            </a:r>
          </a:p>
          <a:p>
            <a:pPr>
              <a:buNone/>
            </a:pPr>
            <a:r>
              <a:rPr lang="ru-RU" sz="2000" b="1" dirty="0" smtClean="0"/>
              <a:t>предупреждение: </a:t>
            </a: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«Опасайтесь ложных порицателей: они 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приходят к вам в овечьей шкуре, но внутри они – волки 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хищные». 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Людмила\Desktop\i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4214818"/>
            <a:ext cx="2219336" cy="22801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sz="2000" b="1" dirty="0" smtClean="0"/>
          </a:p>
          <a:p>
            <a:pPr>
              <a:buNone/>
            </a:pPr>
            <a:r>
              <a:rPr lang="ru-RU" sz="2000" b="1" dirty="0" smtClean="0"/>
              <a:t>Согласно библейскому преданию у древних евреев </a:t>
            </a:r>
          </a:p>
          <a:p>
            <a:pPr>
              <a:buNone/>
            </a:pPr>
            <a:r>
              <a:rPr lang="ru-RU" sz="2000" b="1" dirty="0" smtClean="0"/>
              <a:t>существовал обряд: в специальный день отпущения грехов </a:t>
            </a:r>
          </a:p>
          <a:p>
            <a:pPr>
              <a:buNone/>
            </a:pPr>
            <a:r>
              <a:rPr lang="ru-RU" sz="2000" b="1" dirty="0" smtClean="0"/>
              <a:t>священник возлагал руки на голову живого козла, перенося </a:t>
            </a:r>
          </a:p>
          <a:p>
            <a:pPr>
              <a:buNone/>
            </a:pPr>
            <a:r>
              <a:rPr lang="ru-RU" sz="2000" b="1" dirty="0" smtClean="0"/>
              <a:t>на него тем самым грехи своего народа. После этого козла </a:t>
            </a:r>
          </a:p>
          <a:p>
            <a:pPr>
              <a:buNone/>
            </a:pPr>
            <a:r>
              <a:rPr lang="ru-RU" sz="2000" b="1" dirty="0" smtClean="0"/>
              <a:t>изгоняли, «отпускали» в пустыню вместе с человеческими </a:t>
            </a:r>
          </a:p>
          <a:p>
            <a:pPr>
              <a:buNone/>
            </a:pPr>
            <a:r>
              <a:rPr lang="ru-RU" sz="2000" b="1" dirty="0" smtClean="0"/>
              <a:t>грехами. 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Фразеологизм «Козёл отпущения»</a:t>
            </a:r>
            <a:endParaRPr lang="ru-RU" sz="3200" dirty="0"/>
          </a:p>
        </p:txBody>
      </p:sp>
      <p:pic>
        <p:nvPicPr>
          <p:cNvPr id="7170" name="Picture 2" descr="C:\Users\Людмила\Desktop\i (4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14744" y="3929066"/>
            <a:ext cx="3143272" cy="21431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000" b="1" dirty="0" smtClean="0"/>
              <a:t>Нередко природа допускает ошибки и промахи, которые </a:t>
            </a:r>
          </a:p>
          <a:p>
            <a:pPr>
              <a:buNone/>
            </a:pPr>
            <a:r>
              <a:rPr lang="ru-RU" sz="2000" b="1" dirty="0" smtClean="0"/>
              <a:t>современная наука трактует как сбои в генетическом коде. </a:t>
            </a:r>
          </a:p>
          <a:p>
            <a:pPr>
              <a:buNone/>
            </a:pPr>
            <a:r>
              <a:rPr lang="ru-RU" sz="2000" b="1" dirty="0" smtClean="0"/>
              <a:t>Именно по этой причине иногда встречаются отдельные </a:t>
            </a:r>
          </a:p>
          <a:p>
            <a:pPr>
              <a:buNone/>
            </a:pPr>
            <a:r>
              <a:rPr lang="ru-RU" sz="2000" b="1" dirty="0" smtClean="0"/>
              <a:t>особи, чей окрас несвойственен животным данного вида. Как </a:t>
            </a:r>
          </a:p>
          <a:p>
            <a:pPr>
              <a:buNone/>
            </a:pPr>
            <a:r>
              <a:rPr lang="ru-RU" sz="2000" b="1" dirty="0" smtClean="0"/>
              <a:t>известно,  </a:t>
            </a: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«белой вороной»</a:t>
            </a:r>
            <a:r>
              <a:rPr lang="ru-RU" sz="2000" b="1" dirty="0" smtClean="0"/>
              <a:t> называют людей, которые резко </a:t>
            </a:r>
          </a:p>
          <a:p>
            <a:pPr>
              <a:buNone/>
            </a:pPr>
            <a:r>
              <a:rPr lang="ru-RU" sz="2000" b="1" dirty="0" smtClean="0"/>
              <a:t>выделяются на фоне коллектива своим поведением, внешним </a:t>
            </a:r>
          </a:p>
          <a:p>
            <a:pPr>
              <a:buNone/>
            </a:pPr>
            <a:r>
              <a:rPr lang="ru-RU" sz="2000" b="1" dirty="0" smtClean="0"/>
              <a:t>видом или жизненной позицией.</a:t>
            </a:r>
            <a:br>
              <a:rPr lang="ru-RU" sz="2000" b="1" dirty="0" smtClean="0"/>
            </a:br>
            <a:endParaRPr lang="ru-RU" sz="20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Фразеологизм «Белая ворона»</a:t>
            </a:r>
            <a:endParaRPr lang="ru-RU" sz="3200" dirty="0"/>
          </a:p>
        </p:txBody>
      </p:sp>
      <p:pic>
        <p:nvPicPr>
          <p:cNvPr id="9218" name="Picture 2" descr="C:\Users\Людмила\Desktop\i (6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6398" y="4000504"/>
            <a:ext cx="2288873" cy="1928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000000"/>
                </a:solidFill>
                <a:latin typeface="Calibri"/>
              </a:rPr>
              <a:t>Фразеологическая</a:t>
            </a:r>
            <a:r>
              <a:rPr lang="ru-RU" sz="4400" dirty="0" smtClean="0">
                <a:solidFill>
                  <a:srgbClr val="000000"/>
                </a:solidFill>
                <a:latin typeface="Calibri"/>
              </a:rPr>
              <a:t>   </a:t>
            </a:r>
            <a:r>
              <a:rPr lang="ru-RU" sz="4400" b="1" dirty="0" smtClean="0">
                <a:solidFill>
                  <a:srgbClr val="000000"/>
                </a:solidFill>
                <a:latin typeface="Calibri"/>
              </a:rPr>
              <a:t>лексика</a:t>
            </a:r>
            <a:endParaRPr lang="ru-RU" sz="4400" dirty="0">
              <a:solidFill>
                <a:srgbClr val="000000"/>
              </a:solidFill>
              <a:latin typeface="Calibri"/>
            </a:endParaRPr>
          </a:p>
          <a:p>
            <a:pPr marL="109728" indent="0">
              <a:buNone/>
            </a:pPr>
            <a:r>
              <a:rPr lang="ru-RU" sz="4400" b="1" dirty="0" smtClean="0">
                <a:solidFill>
                  <a:srgbClr val="000000"/>
                </a:solidFill>
                <a:latin typeface="Calibri"/>
              </a:rPr>
              <a:t>русского </a:t>
            </a:r>
            <a:r>
              <a:rPr lang="ru-RU" sz="4400" b="1" dirty="0">
                <a:solidFill>
                  <a:srgbClr val="000000"/>
                </a:solidFill>
                <a:latin typeface="Calibri"/>
              </a:rPr>
              <a:t>языка</a:t>
            </a:r>
            <a:endParaRPr lang="ru-RU" sz="4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000" dirty="0">
                <a:solidFill>
                  <a:srgbClr val="000000"/>
                </a:solidFill>
                <a:latin typeface="Comic Sans MS"/>
              </a:rPr>
              <a:t>Объект исследования:</a:t>
            </a:r>
            <a:r>
              <a:rPr lang="ru-RU" sz="4400" dirty="0">
                <a:solidFill>
                  <a:srgbClr val="000000"/>
                </a:solidFill>
                <a:latin typeface="Comic Sans MS"/>
              </a:rPr>
              <a:t/>
            </a:r>
            <a:br>
              <a:rPr lang="ru-RU" sz="4400" dirty="0">
                <a:solidFill>
                  <a:srgbClr val="000000"/>
                </a:solidFill>
                <a:latin typeface="Comic Sans MS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0837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000" b="1" dirty="0" smtClean="0"/>
              <a:t>Из уроков истории мы знаем легенду о Троянской войне, во </a:t>
            </a:r>
          </a:p>
          <a:p>
            <a:pPr>
              <a:buNone/>
            </a:pPr>
            <a:r>
              <a:rPr lang="ru-RU" sz="2000" b="1" dirty="0" smtClean="0"/>
              <a:t>время которой греки после длительной и безуспешной осады </a:t>
            </a:r>
          </a:p>
          <a:p>
            <a:pPr>
              <a:buNone/>
            </a:pPr>
            <a:r>
              <a:rPr lang="ru-RU" sz="2000" b="1" dirty="0" smtClean="0"/>
              <a:t>Трои овладели городом, прибегнув к хитрости,  соорудив </a:t>
            </a:r>
          </a:p>
          <a:p>
            <a:pPr>
              <a:buNone/>
            </a:pPr>
            <a:r>
              <a:rPr lang="ru-RU" sz="2000" b="1" dirty="0" smtClean="0"/>
              <a:t>огромного деревянного коня. С тех пор для обозначения </a:t>
            </a:r>
          </a:p>
          <a:p>
            <a:pPr>
              <a:buNone/>
            </a:pPr>
            <a:r>
              <a:rPr lang="ru-RU" sz="2000" b="1" dirty="0" smtClean="0"/>
              <a:t>коварного, хитроумного замысла стали употреблять </a:t>
            </a:r>
          </a:p>
          <a:p>
            <a:pPr>
              <a:buNone/>
            </a:pPr>
            <a:r>
              <a:rPr lang="ru-RU" sz="2000" b="1" dirty="0" smtClean="0"/>
              <a:t>фразеологизм </a:t>
            </a:r>
            <a:r>
              <a:rPr lang="ru-RU" sz="2000" b="1" i="1" dirty="0" smtClean="0">
                <a:solidFill>
                  <a:schemeClr val="bg2">
                    <a:lumMod val="25000"/>
                  </a:schemeClr>
                </a:solidFill>
              </a:rPr>
              <a:t>троянский конь</a:t>
            </a: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. </a:t>
            </a:r>
            <a:endParaRPr lang="ru-RU" sz="20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Фразеологизм «Троянский конь»</a:t>
            </a:r>
            <a:endParaRPr lang="ru-RU" sz="3200" dirty="0"/>
          </a:p>
        </p:txBody>
      </p:sp>
      <p:pic>
        <p:nvPicPr>
          <p:cNvPr id="10242" name="Picture 2" descr="C:\Users\Людмила\Desktop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3857628"/>
            <a:ext cx="3433780" cy="25003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sz="2000" b="1" dirty="0" smtClean="0"/>
          </a:p>
          <a:p>
            <a:pPr>
              <a:buNone/>
            </a:pPr>
            <a:r>
              <a:rPr lang="ru-RU" sz="2000" b="1" dirty="0" smtClean="0"/>
              <a:t>Среди крылатых слов много словосочетаний, которые ничем </a:t>
            </a:r>
          </a:p>
          <a:p>
            <a:pPr>
              <a:buNone/>
            </a:pPr>
            <a:r>
              <a:rPr lang="ru-RU" sz="2000" b="1" dirty="0" smtClean="0"/>
              <a:t>не отличаются от фразеологизмов, возникших в разговорной </a:t>
            </a:r>
          </a:p>
          <a:p>
            <a:pPr>
              <a:buNone/>
            </a:pPr>
            <a:r>
              <a:rPr lang="ru-RU" sz="2000" b="1" dirty="0" smtClean="0"/>
              <a:t>речи: </a:t>
            </a:r>
            <a:r>
              <a:rPr lang="ru-RU" sz="2000" b="1" i="1" dirty="0" smtClean="0">
                <a:solidFill>
                  <a:schemeClr val="bg2">
                    <a:lumMod val="25000"/>
                  </a:schemeClr>
                </a:solidFill>
              </a:rPr>
              <a:t>ворона в павлиньих перьях, мартышкин труд, медвежья </a:t>
            </a:r>
          </a:p>
          <a:p>
            <a:pPr>
              <a:buNone/>
            </a:pPr>
            <a:r>
              <a:rPr lang="ru-RU" sz="2000" b="1" i="1" dirty="0" smtClean="0">
                <a:solidFill>
                  <a:schemeClr val="bg2">
                    <a:lumMod val="25000"/>
                  </a:schemeClr>
                </a:solidFill>
              </a:rPr>
              <a:t>услуга</a:t>
            </a: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sz="2000" b="1" dirty="0" smtClean="0"/>
              <a:t>и другие.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Крылатые слова</a:t>
            </a:r>
            <a:endParaRPr lang="ru-RU" sz="3200" dirty="0"/>
          </a:p>
        </p:txBody>
      </p:sp>
      <p:pic>
        <p:nvPicPr>
          <p:cNvPr id="11266" name="Picture 2" descr="C:\Users\Людмила\Desktop\i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37868" y="3429000"/>
            <a:ext cx="1980262" cy="2357454"/>
          </a:xfrm>
          <a:prstGeom prst="rect">
            <a:avLst/>
          </a:prstGeom>
          <a:noFill/>
        </p:spPr>
      </p:pic>
      <p:pic>
        <p:nvPicPr>
          <p:cNvPr id="11267" name="Picture 3" descr="C:\Users\Людмила\Desktop\i (2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3786190"/>
            <a:ext cx="1714512" cy="20410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sz="2400" b="1" dirty="0" smtClean="0"/>
          </a:p>
          <a:p>
            <a:pPr>
              <a:buNone/>
            </a:pPr>
            <a:r>
              <a:rPr lang="ru-RU" sz="2400" b="1" dirty="0" smtClean="0"/>
              <a:t>           </a:t>
            </a: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</a:rPr>
              <a:t>2 место </a:t>
            </a:r>
            <a:r>
              <a:rPr lang="ru-RU" sz="2400" b="1" dirty="0" smtClean="0"/>
              <a:t>- дикие животные</a:t>
            </a:r>
          </a:p>
          <a:p>
            <a:pPr>
              <a:buNone/>
            </a:pPr>
            <a:r>
              <a:rPr lang="ru-RU" sz="2400" b="1" dirty="0" smtClean="0"/>
              <a:t>           </a:t>
            </a: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</a:rPr>
              <a:t>3 место </a:t>
            </a:r>
            <a:r>
              <a:rPr lang="ru-RU" sz="2400" b="1" dirty="0" smtClean="0"/>
              <a:t>– птицы </a:t>
            </a:r>
          </a:p>
          <a:p>
            <a:pPr>
              <a:buNone/>
            </a:pPr>
            <a:r>
              <a:rPr lang="ru-RU" sz="2400" b="1" dirty="0" smtClean="0"/>
              <a:t>           </a:t>
            </a: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</a:rPr>
              <a:t>4 место </a:t>
            </a:r>
            <a:r>
              <a:rPr lang="ru-RU" sz="2400" b="1" dirty="0" smtClean="0"/>
              <a:t>– рыбы на пятом </a:t>
            </a:r>
          </a:p>
          <a:p>
            <a:pPr>
              <a:buNone/>
            </a:pPr>
            <a:r>
              <a:rPr lang="ru-RU" sz="2400" b="1" dirty="0" smtClean="0"/>
              <a:t>           </a:t>
            </a: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</a:rPr>
              <a:t>5 место </a:t>
            </a:r>
            <a:r>
              <a:rPr lang="ru-RU" sz="2400" b="1" dirty="0" smtClean="0"/>
              <a:t>– насекомые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C:\Users\Людмила\Desktop\i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4071942"/>
            <a:ext cx="2857513" cy="21431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/>
              <a:t>В категории «Дикие животные» чаще всего </a:t>
            </a:r>
          </a:p>
          <a:p>
            <a:pPr>
              <a:buNone/>
            </a:pPr>
            <a:r>
              <a:rPr lang="ru-RU" sz="2400" b="1" dirty="0" smtClean="0"/>
              <a:t>встречаются фразеологизмы со словами </a:t>
            </a:r>
            <a:r>
              <a:rPr lang="ru-RU" sz="2400" b="1" i="1" dirty="0" smtClean="0">
                <a:solidFill>
                  <a:schemeClr val="bg2">
                    <a:lumMod val="25000"/>
                  </a:schemeClr>
                </a:solidFill>
              </a:rPr>
              <a:t>волк</a:t>
            </a: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sz="2400" b="1" dirty="0" smtClean="0"/>
              <a:t>и </a:t>
            </a:r>
          </a:p>
          <a:p>
            <a:pPr>
              <a:buNone/>
            </a:pPr>
            <a:r>
              <a:rPr lang="ru-RU" sz="2400" b="1" i="1" dirty="0" smtClean="0">
                <a:solidFill>
                  <a:schemeClr val="bg2">
                    <a:lumMod val="25000"/>
                  </a:schemeClr>
                </a:solidFill>
              </a:rPr>
              <a:t>медведь</a:t>
            </a:r>
            <a:r>
              <a:rPr lang="ru-RU" sz="2400" b="1" dirty="0" smtClean="0"/>
              <a:t>, наиболее злобными </a:t>
            </a:r>
          </a:p>
          <a:p>
            <a:pPr>
              <a:buNone/>
            </a:pPr>
            <a:r>
              <a:rPr lang="ru-RU" sz="2400" b="1" dirty="0" smtClean="0"/>
              <a:t>и опасными для человека </a:t>
            </a:r>
          </a:p>
          <a:p>
            <a:pPr>
              <a:buNone/>
            </a:pPr>
            <a:r>
              <a:rPr lang="ru-RU" sz="2400" b="1" dirty="0" smtClean="0"/>
              <a:t>представителями </a:t>
            </a:r>
          </a:p>
          <a:p>
            <a:pPr>
              <a:buNone/>
            </a:pPr>
            <a:r>
              <a:rPr lang="ru-RU" sz="2400" b="1" dirty="0" smtClean="0"/>
              <a:t>мира хищных зверей.  </a:t>
            </a:r>
            <a:endParaRPr lang="ru-RU" sz="24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Категория «дикие животные»</a:t>
            </a:r>
            <a:endParaRPr lang="ru-RU" sz="3200" dirty="0"/>
          </a:p>
        </p:txBody>
      </p:sp>
      <p:pic>
        <p:nvPicPr>
          <p:cNvPr id="15362" name="Picture 2" descr="C:\Users\Людмила\Desktop\i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3214686"/>
            <a:ext cx="3429017" cy="22860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2000" b="1" dirty="0" smtClean="0"/>
          </a:p>
          <a:p>
            <a:pPr>
              <a:buNone/>
            </a:pPr>
            <a:r>
              <a:rPr lang="ru-RU" sz="2000" b="1" dirty="0" smtClean="0"/>
              <a:t>В категории «Птицы» можно выделить фразеологизмы со </a:t>
            </a:r>
          </a:p>
          <a:p>
            <a:pPr>
              <a:buNone/>
            </a:pPr>
            <a:r>
              <a:rPr lang="ru-RU" sz="2000" b="1" dirty="0" smtClean="0"/>
              <a:t>словами: </a:t>
            </a: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«курица» </a:t>
            </a:r>
            <a:r>
              <a:rPr lang="ru-RU" sz="2000" b="1" dirty="0" smtClean="0"/>
              <a:t>- </a:t>
            </a:r>
            <a:r>
              <a:rPr lang="ru-RU" sz="2000" b="1" i="1" dirty="0" smtClean="0"/>
              <a:t>писать как курица лапой, мокрая </a:t>
            </a:r>
          </a:p>
          <a:p>
            <a:pPr>
              <a:buNone/>
            </a:pPr>
            <a:r>
              <a:rPr lang="ru-RU" sz="2000" b="1" i="1" dirty="0" smtClean="0"/>
              <a:t>курица; </a:t>
            </a:r>
            <a:r>
              <a:rPr lang="ru-RU" sz="2000" b="1" i="1" dirty="0" smtClean="0">
                <a:solidFill>
                  <a:schemeClr val="bg2">
                    <a:lumMod val="25000"/>
                  </a:schemeClr>
                </a:solidFill>
              </a:rPr>
              <a:t>«</a:t>
            </a: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птица» </a:t>
            </a:r>
            <a:r>
              <a:rPr lang="ru-RU" sz="2000" b="1" dirty="0" smtClean="0"/>
              <a:t>- </a:t>
            </a:r>
            <a:r>
              <a:rPr lang="ru-RU" sz="2000" b="1" i="1" dirty="0" smtClean="0"/>
              <a:t>важная птица, с высоты птичьего полёта; 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«ворона» </a:t>
            </a:r>
            <a:r>
              <a:rPr lang="ru-RU" sz="2000" b="1" dirty="0" smtClean="0"/>
              <a:t>- </a:t>
            </a:r>
            <a:r>
              <a:rPr lang="ru-RU" sz="2000" b="1" i="1" dirty="0" smtClean="0"/>
              <a:t>белая ворона, ворон считать; </a:t>
            </a:r>
            <a:r>
              <a:rPr lang="ru-RU" sz="2000" b="1" i="1" dirty="0" smtClean="0">
                <a:solidFill>
                  <a:schemeClr val="bg2">
                    <a:lumMod val="25000"/>
                  </a:schemeClr>
                </a:solidFill>
              </a:rPr>
              <a:t>«</a:t>
            </a: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воробей» </a:t>
            </a:r>
            <a:r>
              <a:rPr lang="ru-RU" sz="2000" b="1" dirty="0" smtClean="0"/>
              <a:t>- </a:t>
            </a:r>
          </a:p>
          <a:p>
            <a:pPr>
              <a:buNone/>
            </a:pPr>
            <a:r>
              <a:rPr lang="ru-RU" sz="2000" b="1" i="1" dirty="0" smtClean="0"/>
              <a:t>воробью по колено; </a:t>
            </a:r>
            <a:r>
              <a:rPr lang="ru-RU" sz="2000" b="1" i="1" dirty="0" smtClean="0">
                <a:solidFill>
                  <a:schemeClr val="bg2">
                    <a:lumMod val="25000"/>
                  </a:schemeClr>
                </a:solidFill>
              </a:rPr>
              <a:t>«</a:t>
            </a: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гусь» </a:t>
            </a:r>
            <a:r>
              <a:rPr lang="ru-RU" sz="2000" b="1" dirty="0" smtClean="0"/>
              <a:t>- </a:t>
            </a:r>
            <a:r>
              <a:rPr lang="ru-RU" sz="2000" b="1" i="1" dirty="0" smtClean="0"/>
              <a:t>гусиные лапки, как с гуся вода.</a:t>
            </a:r>
            <a:endParaRPr lang="ru-RU" sz="2000" b="1" dirty="0" smtClean="0"/>
          </a:p>
          <a:p>
            <a:endParaRPr lang="ru-RU" sz="20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Категория «Птицы»</a:t>
            </a:r>
            <a:endParaRPr lang="ru-RU" sz="3200" dirty="0"/>
          </a:p>
        </p:txBody>
      </p:sp>
      <p:pic>
        <p:nvPicPr>
          <p:cNvPr id="16386" name="Picture 2" descr="C:\Users\Людмила\Desktop\i (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40" y="4357694"/>
            <a:ext cx="2357454" cy="1776975"/>
          </a:xfrm>
          <a:prstGeom prst="rect">
            <a:avLst/>
          </a:prstGeom>
          <a:noFill/>
        </p:spPr>
      </p:pic>
      <p:pic>
        <p:nvPicPr>
          <p:cNvPr id="16387" name="Picture 3" descr="C:\Users\Людмила\Desktop\i (4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00892" y="4000504"/>
            <a:ext cx="1504954" cy="23035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914400" y="1571612"/>
            <a:ext cx="8229600" cy="4525963"/>
          </a:xfrm>
        </p:spPr>
        <p:txBody>
          <a:bodyPr>
            <a:normAutofit/>
          </a:bodyPr>
          <a:lstStyle/>
          <a:p>
            <a:endParaRPr lang="ru-RU" sz="2000" b="1" dirty="0" smtClean="0"/>
          </a:p>
          <a:p>
            <a:pPr>
              <a:buNone/>
            </a:pPr>
            <a:r>
              <a:rPr lang="ru-RU" sz="2000" b="1" dirty="0" smtClean="0"/>
              <a:t>В категории «Насекомые» первое место по частоте </a:t>
            </a:r>
          </a:p>
          <a:p>
            <a:pPr>
              <a:buNone/>
            </a:pPr>
            <a:r>
              <a:rPr lang="ru-RU" sz="2000" b="1" dirty="0" smtClean="0"/>
              <a:t>упоминания стоят фразеологизмы со словом «муха»: </a:t>
            </a:r>
          </a:p>
          <a:p>
            <a:pPr>
              <a:buNone/>
            </a:pPr>
            <a:r>
              <a:rPr lang="ru-RU" sz="2000" b="1" i="1" dirty="0" smtClean="0">
                <a:solidFill>
                  <a:schemeClr val="bg2">
                    <a:lumMod val="25000"/>
                  </a:schemeClr>
                </a:solidFill>
              </a:rPr>
              <a:t>делать из мухи слона, </a:t>
            </a:r>
          </a:p>
          <a:p>
            <a:pPr>
              <a:buNone/>
            </a:pPr>
            <a:r>
              <a:rPr lang="ru-RU" sz="2000" b="1" i="1" dirty="0" smtClean="0">
                <a:solidFill>
                  <a:schemeClr val="bg2">
                    <a:lumMod val="25000"/>
                  </a:schemeClr>
                </a:solidFill>
              </a:rPr>
              <a:t>мухи не обидит</a:t>
            </a: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.</a:t>
            </a:r>
            <a:endParaRPr lang="ru-RU" sz="20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Категория «Насекомые»</a:t>
            </a:r>
            <a:endParaRPr lang="ru-RU" sz="3200" dirty="0"/>
          </a:p>
        </p:txBody>
      </p:sp>
      <p:pic>
        <p:nvPicPr>
          <p:cNvPr id="17411" name="Picture 3" descr="C:\Users\Людмила\Desktop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3143248"/>
            <a:ext cx="2364117" cy="24288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142976" y="1571612"/>
            <a:ext cx="8229600" cy="4525963"/>
          </a:xfrm>
        </p:spPr>
        <p:txBody>
          <a:bodyPr/>
          <a:lstStyle/>
          <a:p>
            <a:pPr>
              <a:buNone/>
            </a:pPr>
            <a:endParaRPr lang="ru-RU" sz="2400" b="1" dirty="0" smtClean="0"/>
          </a:p>
          <a:p>
            <a:pPr>
              <a:buNone/>
            </a:pPr>
            <a:endParaRPr lang="ru-RU" sz="2400" b="1" dirty="0" smtClean="0"/>
          </a:p>
          <a:p>
            <a:pPr>
              <a:buNone/>
            </a:pPr>
            <a:r>
              <a:rPr lang="ru-RU" sz="2400" b="1" dirty="0" smtClean="0"/>
              <a:t>С точки зрения стилистической выделяются</a:t>
            </a:r>
          </a:p>
          <a:p>
            <a:r>
              <a:rPr lang="ru-RU" sz="2400" b="1" dirty="0" smtClean="0"/>
              <a:t>книжные </a:t>
            </a:r>
          </a:p>
          <a:p>
            <a:r>
              <a:rPr lang="ru-RU" sz="2400" b="1" dirty="0" smtClean="0"/>
              <a:t>разговорные </a:t>
            </a:r>
          </a:p>
          <a:p>
            <a:r>
              <a:rPr lang="ru-RU" sz="2400" b="1" dirty="0" smtClean="0"/>
              <a:t>просторечные фразеологизмы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Стилистические особенности фразеологизмов</a:t>
            </a:r>
            <a:endParaRPr lang="ru-RU" sz="3200" dirty="0"/>
          </a:p>
        </p:txBody>
      </p:sp>
      <p:pic>
        <p:nvPicPr>
          <p:cNvPr id="18434" name="Picture 2" descr="C:\Users\Людмила\Desktop\Разное\КАРТИНКИ\Картинки. Школа\images (5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7950" y="3714752"/>
            <a:ext cx="2000264" cy="2000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214414" y="1643050"/>
            <a:ext cx="8229600" cy="4525963"/>
          </a:xfrm>
        </p:spPr>
        <p:txBody>
          <a:bodyPr/>
          <a:lstStyle/>
          <a:p>
            <a:pPr>
              <a:buNone/>
            </a:pPr>
            <a:endParaRPr lang="ru-RU" b="1" i="1" dirty="0" smtClean="0">
              <a:solidFill>
                <a:schemeClr val="bg2">
                  <a:lumMod val="25000"/>
                </a:schemeClr>
              </a:solidFill>
            </a:endParaRPr>
          </a:p>
          <a:p>
            <a:pPr>
              <a:buNone/>
            </a:pP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</a:rPr>
              <a:t>Заблудшая овца 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</a:rPr>
              <a:t>лебединая песня 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</a:rPr>
              <a:t>змий – искуситель 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</a:rPr>
              <a:t>золотой телец 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</a:rPr>
              <a:t>синяя птица</a:t>
            </a:r>
            <a:endParaRPr lang="ru-RU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Книжные фразеологизмы</a:t>
            </a:r>
            <a:endParaRPr lang="ru-RU" sz="3200" dirty="0"/>
          </a:p>
        </p:txBody>
      </p:sp>
      <p:pic>
        <p:nvPicPr>
          <p:cNvPr id="19458" name="Picture 2" descr="C:\Users\Людмила\Desktop\i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98" y="1500174"/>
            <a:ext cx="1928826" cy="1995337"/>
          </a:xfrm>
          <a:prstGeom prst="rect">
            <a:avLst/>
          </a:prstGeom>
          <a:noFill/>
        </p:spPr>
      </p:pic>
      <p:pic>
        <p:nvPicPr>
          <p:cNvPr id="19459" name="Picture 3" descr="C:\Users\Людмила\Desktop\i (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4071942"/>
            <a:ext cx="2238378" cy="17859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285852" y="1928802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</a:rPr>
              <a:t>Гусей дразнить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</a:rPr>
              <a:t>делать из мухи слона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</a:rPr>
              <a:t>мухи дохнут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</a:rPr>
              <a:t>канцелярская крыса</a:t>
            </a:r>
            <a:endParaRPr lang="ru-RU" b="1" dirty="0" smtClean="0">
              <a:solidFill>
                <a:schemeClr val="bg2">
                  <a:lumMod val="25000"/>
                </a:schemeClr>
              </a:solidFill>
            </a:endParaRPr>
          </a:p>
          <a:p>
            <a:endParaRPr lang="ru-RU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Разговорные фразеологизмы</a:t>
            </a:r>
            <a:endParaRPr lang="ru-RU" sz="3200" dirty="0"/>
          </a:p>
        </p:txBody>
      </p:sp>
      <p:pic>
        <p:nvPicPr>
          <p:cNvPr id="20482" name="Picture 2" descr="C:\Users\Людмила\Desktop\i (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94" y="3714752"/>
            <a:ext cx="2786082" cy="20895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357290" y="1571612"/>
            <a:ext cx="8229600" cy="4525963"/>
          </a:xfrm>
        </p:spPr>
        <p:txBody>
          <a:bodyPr/>
          <a:lstStyle/>
          <a:p>
            <a:pPr>
              <a:buNone/>
            </a:pPr>
            <a:endParaRPr lang="ru-RU" b="1" i="1" dirty="0" smtClean="0">
              <a:solidFill>
                <a:schemeClr val="bg2">
                  <a:lumMod val="25000"/>
                </a:schemeClr>
              </a:solidFill>
            </a:endParaRPr>
          </a:p>
          <a:p>
            <a:pPr>
              <a:buNone/>
            </a:pP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</a:rPr>
              <a:t>Как на корове седло 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</a:rPr>
              <a:t>где раки зимуют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</a:rPr>
              <a:t>как свинья в апельсинах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</a:p>
          <a:p>
            <a:pPr>
              <a:buNone/>
            </a:pPr>
            <a:r>
              <a:rPr lang="ru-RU" dirty="0" smtClean="0"/>
              <a:t>и другие.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Просторечные фразеологизмы</a:t>
            </a:r>
            <a:endParaRPr lang="ru-RU" sz="3200" dirty="0"/>
          </a:p>
        </p:txBody>
      </p:sp>
      <p:pic>
        <p:nvPicPr>
          <p:cNvPr id="21506" name="Picture 2" descr="C:\Users\Людмила\Desktop\i (4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3714752"/>
            <a:ext cx="2640343" cy="23574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000000"/>
                </a:solidFill>
                <a:latin typeface="Calibri"/>
              </a:rPr>
              <a:t>Фразеологические</a:t>
            </a:r>
            <a:r>
              <a:rPr lang="ru-RU" sz="48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ru-RU" sz="4800" b="1" dirty="0" smtClean="0">
                <a:solidFill>
                  <a:srgbClr val="000000"/>
                </a:solidFill>
                <a:latin typeface="Calibri"/>
              </a:rPr>
              <a:t>обороты с</a:t>
            </a:r>
            <a:r>
              <a:rPr lang="ru-RU" sz="48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ru-RU" sz="4800" b="1" dirty="0" smtClean="0">
                <a:solidFill>
                  <a:srgbClr val="000000"/>
                </a:solidFill>
                <a:latin typeface="Calibri"/>
              </a:rPr>
              <a:t>названиями</a:t>
            </a:r>
            <a:r>
              <a:rPr lang="ru-RU" sz="48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ru-RU" sz="4800" b="1" dirty="0" smtClean="0">
                <a:solidFill>
                  <a:srgbClr val="000000"/>
                </a:solidFill>
                <a:latin typeface="Calibri"/>
              </a:rPr>
              <a:t>животных</a:t>
            </a:r>
            <a:endParaRPr lang="ru-RU" sz="4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5300" dirty="0">
                <a:solidFill>
                  <a:srgbClr val="000000"/>
                </a:solidFill>
                <a:latin typeface="Comic Sans MS"/>
              </a:rPr>
              <a:t>Предмет исследования:</a:t>
            </a:r>
            <a:r>
              <a:rPr lang="ru-RU" sz="4400" dirty="0">
                <a:solidFill>
                  <a:srgbClr val="000000"/>
                </a:solidFill>
                <a:latin typeface="Comic Sans MS"/>
              </a:rPr>
              <a:t/>
            </a:r>
            <a:br>
              <a:rPr lang="ru-RU" sz="4400" dirty="0">
                <a:solidFill>
                  <a:srgbClr val="000000"/>
                </a:solidFill>
                <a:latin typeface="Comic Sans MS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67829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71472" y="1500174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sz="2400" b="1" dirty="0" smtClean="0"/>
              <a:t>Большинство фразеологизмов, в состав которых </a:t>
            </a:r>
          </a:p>
          <a:p>
            <a:pPr>
              <a:buNone/>
            </a:pPr>
            <a:r>
              <a:rPr lang="ru-RU" sz="2400" b="1" dirty="0" smtClean="0"/>
              <a:t>входят названия животных, выполняют </a:t>
            </a:r>
          </a:p>
          <a:p>
            <a:pPr>
              <a:buNone/>
            </a:pPr>
            <a:r>
              <a:rPr lang="ru-RU" sz="2400" b="1" dirty="0" smtClean="0"/>
              <a:t>экспрессивную функцию, так как они не только </a:t>
            </a:r>
          </a:p>
          <a:p>
            <a:pPr>
              <a:buNone/>
            </a:pPr>
            <a:r>
              <a:rPr lang="ru-RU" sz="2400" b="1" dirty="0" smtClean="0"/>
              <a:t>называют предметы, явления, но и характеризуют </a:t>
            </a:r>
          </a:p>
          <a:p>
            <a:pPr>
              <a:buNone/>
            </a:pPr>
            <a:r>
              <a:rPr lang="ru-RU" sz="2400" b="1" dirty="0" smtClean="0"/>
              <a:t>их. Они заостряют внимание читателя или </a:t>
            </a:r>
          </a:p>
          <a:p>
            <a:pPr>
              <a:buNone/>
            </a:pPr>
            <a:r>
              <a:rPr lang="ru-RU" sz="2400" b="1" dirty="0" smtClean="0"/>
              <a:t>говорящего на тех или иных особенностях, </a:t>
            </a:r>
          </a:p>
          <a:p>
            <a:pPr>
              <a:buNone/>
            </a:pPr>
            <a:r>
              <a:rPr lang="ru-RU" sz="2400" b="1" dirty="0" smtClean="0"/>
              <a:t>проявляя эмоциональное </a:t>
            </a:r>
          </a:p>
          <a:p>
            <a:pPr>
              <a:buNone/>
            </a:pPr>
            <a:r>
              <a:rPr lang="ru-RU" sz="2400" b="1" dirty="0" smtClean="0"/>
              <a:t>отношение автора к </a:t>
            </a:r>
          </a:p>
          <a:p>
            <a:pPr>
              <a:buNone/>
            </a:pPr>
            <a:r>
              <a:rPr lang="ru-RU" sz="2400" b="1" dirty="0" smtClean="0"/>
              <a:t>описываемому.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C:\Users\Людмила\Desktop\i (6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7950" y="4143380"/>
            <a:ext cx="2071702" cy="15537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2400" b="1" dirty="0" smtClean="0"/>
          </a:p>
          <a:p>
            <a:pPr algn="ctr">
              <a:buNone/>
            </a:pPr>
            <a:r>
              <a:rPr lang="ru-RU" sz="2400" b="1" dirty="0" smtClean="0"/>
              <a:t>Можно выделить две основные оценки: </a:t>
            </a:r>
          </a:p>
          <a:p>
            <a:pPr algn="ctr">
              <a:buNone/>
            </a:pPr>
            <a:r>
              <a:rPr lang="ru-RU" sz="2400" b="1" dirty="0" smtClean="0"/>
              <a:t>положительную и отрицательную. </a:t>
            </a:r>
          </a:p>
          <a:p>
            <a:pPr algn="ctr">
              <a:buNone/>
            </a:pPr>
            <a:r>
              <a:rPr lang="ru-RU" sz="2400" b="1" dirty="0" smtClean="0"/>
              <a:t> 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</a:rPr>
              <a:t>32 рассмотренных фразеологизма:  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rgbClr val="C00000"/>
                </a:solidFill>
              </a:rPr>
              <a:t>25 – отрицательная характеристика, 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rgbClr val="C00000"/>
                </a:solidFill>
              </a:rPr>
              <a:t>7 – положительная. </a:t>
            </a:r>
          </a:p>
          <a:p>
            <a:pPr>
              <a:buNone/>
            </a:pP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Оценочная характеристика фразеологизмов</a:t>
            </a:r>
            <a:endParaRPr lang="ru-RU" sz="3200" dirty="0"/>
          </a:p>
        </p:txBody>
      </p:sp>
      <p:pic>
        <p:nvPicPr>
          <p:cNvPr id="23555" name="Picture 3" descr="C:\Users\Людмила\Desktop\i (7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0760" y="4714884"/>
            <a:ext cx="2381267" cy="1785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000" b="1" dirty="0" smtClean="0"/>
              <a:t>Фразеологизмы с названиями животных окружают нас </a:t>
            </a:r>
          </a:p>
          <a:p>
            <a:pPr>
              <a:buNone/>
            </a:pPr>
            <a:r>
              <a:rPr lang="ru-RU" sz="2000" b="1" dirty="0" smtClean="0"/>
              <a:t>повсюду: в художественной литературе, публицистике, </a:t>
            </a:r>
          </a:p>
          <a:p>
            <a:pPr>
              <a:buNone/>
            </a:pPr>
            <a:r>
              <a:rPr lang="ru-RU" sz="2000" b="1" dirty="0" smtClean="0"/>
              <a:t>а так же в устной и письменной речи. Эти устойчивые </a:t>
            </a:r>
          </a:p>
          <a:p>
            <a:pPr>
              <a:buNone/>
            </a:pPr>
            <a:r>
              <a:rPr lang="ru-RU" sz="2000" b="1" dirty="0" smtClean="0"/>
              <a:t>сочетания – результат наблюдений и взаимодействия </a:t>
            </a:r>
          </a:p>
          <a:p>
            <a:pPr>
              <a:buNone/>
            </a:pPr>
            <a:r>
              <a:rPr lang="ru-RU" sz="2000" b="1" dirty="0" smtClean="0"/>
              <a:t>человека и природы, человека и окружающих его </a:t>
            </a:r>
          </a:p>
          <a:p>
            <a:pPr>
              <a:buNone/>
            </a:pPr>
            <a:r>
              <a:rPr lang="ru-RU" sz="2000" b="1" dirty="0" smtClean="0"/>
              <a:t>животных, птиц и других представителей фауны. </a:t>
            </a:r>
          </a:p>
          <a:p>
            <a:pPr>
              <a:buNone/>
            </a:pPr>
            <a:r>
              <a:rPr lang="ru-RU" sz="2000" b="1" dirty="0" smtClean="0"/>
              <a:t>Поэтому данная область фразеологии представляет </a:t>
            </a:r>
          </a:p>
          <a:p>
            <a:pPr>
              <a:buNone/>
            </a:pPr>
            <a:r>
              <a:rPr lang="ru-RU" sz="2000" b="1" dirty="0" smtClean="0"/>
              <a:t>большой интерес для изучения и животных. Ведь </a:t>
            </a:r>
          </a:p>
          <a:p>
            <a:pPr>
              <a:buNone/>
            </a:pPr>
            <a:r>
              <a:rPr lang="ru-RU" sz="2000" b="1" dirty="0" smtClean="0"/>
              <a:t>знание данных фразеологизмов  не только </a:t>
            </a:r>
          </a:p>
          <a:p>
            <a:pPr>
              <a:buNone/>
            </a:pPr>
            <a:r>
              <a:rPr lang="ru-RU" sz="2000" b="1" dirty="0" smtClean="0"/>
              <a:t>сделает речь более яркой и богатой, </a:t>
            </a:r>
          </a:p>
          <a:p>
            <a:pPr>
              <a:buNone/>
            </a:pPr>
            <a:r>
              <a:rPr lang="ru-RU" sz="2000" b="1" dirty="0" smtClean="0"/>
              <a:t>но и даст понимание животных и  </a:t>
            </a:r>
          </a:p>
          <a:p>
            <a:pPr>
              <a:buNone/>
            </a:pPr>
            <a:r>
              <a:rPr lang="ru-RU" sz="2000" b="1" dirty="0" smtClean="0"/>
              <a:t>их особенностей. </a:t>
            </a:r>
          </a:p>
          <a:p>
            <a:endParaRPr lang="ru-RU" sz="2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mtClean="0"/>
              <a:t>Заключение</a:t>
            </a:r>
            <a:endParaRPr lang="ru-RU" dirty="0"/>
          </a:p>
        </p:txBody>
      </p:sp>
      <p:pic>
        <p:nvPicPr>
          <p:cNvPr id="24578" name="Picture 2" descr="C:\Users\Людмила\Desktop\Разное\КАРТИНКИ\Картинки. Школа\i (4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7950" y="4643446"/>
            <a:ext cx="1933575" cy="1428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sz="2800" b="1" dirty="0" smtClean="0">
                <a:solidFill>
                  <a:srgbClr val="000000"/>
                </a:solidFill>
                <a:latin typeface="Comic Sans MS"/>
              </a:rPr>
              <a:t>В </a:t>
            </a:r>
            <a:r>
              <a:rPr lang="ru-RU" sz="2800" b="1" dirty="0">
                <a:solidFill>
                  <a:srgbClr val="000000"/>
                </a:solidFill>
                <a:latin typeface="Comic Sans MS"/>
              </a:rPr>
              <a:t>наше время фразеологизмы мало используются современными школьниками. Это неправильно, ведь главное их предназначение –сделать нашу речь точной, яркой и </a:t>
            </a:r>
            <a:r>
              <a:rPr lang="ru-RU" sz="2800" b="1" dirty="0" err="1">
                <a:solidFill>
                  <a:srgbClr val="000000"/>
                </a:solidFill>
                <a:latin typeface="Comic Sans MS"/>
              </a:rPr>
              <a:t>образной.С</a:t>
            </a:r>
            <a:r>
              <a:rPr lang="ru-RU" sz="2800" b="1" dirty="0">
                <a:solidFill>
                  <a:srgbClr val="000000"/>
                </a:solidFill>
                <a:latin typeface="Comic Sans MS"/>
              </a:rPr>
              <a:t> появлением компьютеров, Интернета и социальных сетей дети перестали интересоваться изучением русского языка и совершенствованием изъясняться, но и даже грамотно </a:t>
            </a:r>
            <a:r>
              <a:rPr lang="ru-RU" sz="2800" b="1" dirty="0" err="1">
                <a:solidFill>
                  <a:srgbClr val="000000"/>
                </a:solidFill>
                <a:latin typeface="Comic Sans MS"/>
              </a:rPr>
              <a:t>писать.Тема</a:t>
            </a:r>
            <a:r>
              <a:rPr lang="ru-RU" sz="2800" b="1" dirty="0">
                <a:solidFill>
                  <a:srgbClr val="000000"/>
                </a:solidFill>
                <a:latin typeface="Comic Sans MS"/>
              </a:rPr>
              <a:t> русской фразеологии интересна, обширна, увлекательна, а для меня и моих одноклассников ещё и актуальна. Принимая участие в олимпиадах по русскому языку и литературе, мы сталкивались с заданиями, связанными с фразеологическими оборотами. А впереди у нас Государственная итоговая аттестация в новой форме, где потребуются знания как о значении фразеологизмов, так и об их происхождении и употреблении в речи.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>
                <a:solidFill>
                  <a:srgbClr val="000000"/>
                </a:solidFill>
                <a:latin typeface="Comic Sans MS"/>
              </a:rPr>
              <a:t>Актуальность: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0444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400" b="1" dirty="0">
                <a:solidFill>
                  <a:srgbClr val="000000"/>
                </a:solidFill>
                <a:latin typeface="Comic Sans MS"/>
              </a:rPr>
              <a:t>Цель исследования:</a:t>
            </a:r>
            <a:endParaRPr lang="ru-RU" sz="4400" dirty="0">
              <a:solidFill>
                <a:srgbClr val="000000"/>
              </a:solidFill>
              <a:latin typeface="Comic Sans MS"/>
            </a:endParaRPr>
          </a:p>
          <a:p>
            <a:endParaRPr lang="ru-RU" sz="4400" dirty="0">
              <a:latin typeface="Comic Sans MS"/>
            </a:endParaRPr>
          </a:p>
          <a:p>
            <a:pPr marL="109728" indent="0">
              <a:buNone/>
            </a:pPr>
            <a:r>
              <a:rPr lang="ru-RU" sz="2800" b="1" dirty="0" smtClean="0">
                <a:latin typeface="Calibri"/>
              </a:rPr>
              <a:t>Изучение</a:t>
            </a:r>
            <a:r>
              <a:rPr lang="ru-RU" sz="2800" dirty="0">
                <a:latin typeface="Calibri"/>
              </a:rPr>
              <a:t> </a:t>
            </a:r>
            <a:r>
              <a:rPr lang="ru-RU" sz="2800" b="1" dirty="0" smtClean="0">
                <a:latin typeface="Calibri"/>
              </a:rPr>
              <a:t>фразеологических</a:t>
            </a:r>
            <a:r>
              <a:rPr lang="ru-RU" sz="2800" dirty="0">
                <a:latin typeface="Calibri"/>
              </a:rPr>
              <a:t> </a:t>
            </a:r>
            <a:r>
              <a:rPr lang="ru-RU" sz="2800" b="1" dirty="0" smtClean="0">
                <a:latin typeface="Calibri"/>
              </a:rPr>
              <a:t>единиц</a:t>
            </a:r>
            <a:r>
              <a:rPr lang="ru-RU" sz="2800" b="1" dirty="0">
                <a:latin typeface="Calibri"/>
              </a:rPr>
              <a:t>, содержащих</a:t>
            </a:r>
            <a:endParaRPr lang="ru-RU" sz="2800" dirty="0">
              <a:latin typeface="Calibri"/>
            </a:endParaRPr>
          </a:p>
          <a:p>
            <a:pPr marL="109728" indent="0">
              <a:buNone/>
            </a:pPr>
            <a:r>
              <a:rPr lang="ru-RU" sz="2800" b="1" dirty="0">
                <a:latin typeface="Calibri"/>
              </a:rPr>
              <a:t>в своей </a:t>
            </a:r>
            <a:r>
              <a:rPr lang="ru-RU" sz="2800" b="1">
                <a:latin typeface="Calibri"/>
              </a:rPr>
              <a:t>структуре </a:t>
            </a:r>
            <a:r>
              <a:rPr lang="ru-RU" sz="2800" b="1" smtClean="0">
                <a:latin typeface="Calibri"/>
              </a:rPr>
              <a:t>названия животных.</a:t>
            </a:r>
            <a:endParaRPr lang="ru-RU" sz="2800" dirty="0">
              <a:latin typeface="Calibri"/>
            </a:endParaRPr>
          </a:p>
          <a:p>
            <a:pPr marL="109728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0093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solidFill>
                  <a:srgbClr val="000000"/>
                </a:solidFill>
                <a:latin typeface="Comic Sans MS"/>
              </a:rPr>
              <a:t>Слово фразеология происходит от двух греческих слов: «</a:t>
            </a:r>
            <a:r>
              <a:rPr lang="ru-RU" sz="3200" b="1" dirty="0" err="1">
                <a:solidFill>
                  <a:srgbClr val="000000"/>
                </a:solidFill>
                <a:latin typeface="Comic Sans MS"/>
              </a:rPr>
              <a:t>фразис</a:t>
            </a:r>
            <a:r>
              <a:rPr lang="ru-RU" sz="3200" b="1" dirty="0">
                <a:solidFill>
                  <a:srgbClr val="000000"/>
                </a:solidFill>
                <a:latin typeface="Comic Sans MS"/>
              </a:rPr>
              <a:t>» -«выражение» и «логос» -«</a:t>
            </a:r>
            <a:r>
              <a:rPr lang="ru-RU" sz="3200" b="1" dirty="0" err="1">
                <a:solidFill>
                  <a:srgbClr val="000000"/>
                </a:solidFill>
                <a:latin typeface="Comic Sans MS"/>
              </a:rPr>
              <a:t>учение».Фразеология</a:t>
            </a:r>
            <a:r>
              <a:rPr lang="ru-RU" sz="3200" b="1" dirty="0">
                <a:solidFill>
                  <a:srgbClr val="000000"/>
                </a:solidFill>
                <a:latin typeface="Comic Sans MS"/>
              </a:rPr>
              <a:t> –это наука о языке, в котором изучаются устойчивые словосочетания, цельные по своему значению.</a:t>
            </a:r>
            <a:endParaRPr lang="ru-RU" sz="3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6621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ru-RU" sz="2400" b="1" dirty="0">
                <a:solidFill>
                  <a:srgbClr val="000000"/>
                </a:solidFill>
                <a:latin typeface="Comic Sans MS"/>
              </a:rPr>
              <a:t>Чаще всего фразеологизмы с названиями домашних животных в русском языке включают следующие </a:t>
            </a:r>
            <a:r>
              <a:rPr lang="ru-RU" sz="2400" b="1" dirty="0" err="1">
                <a:solidFill>
                  <a:srgbClr val="000000"/>
                </a:solidFill>
                <a:latin typeface="Comic Sans MS"/>
              </a:rPr>
              <a:t>зоонимы</a:t>
            </a:r>
            <a:r>
              <a:rPr lang="ru-RU" sz="2400" b="1" dirty="0">
                <a:solidFill>
                  <a:srgbClr val="000000"/>
                </a:solidFill>
                <a:latin typeface="Comic Sans MS"/>
              </a:rPr>
              <a:t>: </a:t>
            </a:r>
            <a:endParaRPr lang="ru-RU" sz="2400" b="1" dirty="0" smtClean="0">
              <a:solidFill>
                <a:srgbClr val="000000"/>
              </a:solidFill>
              <a:latin typeface="Comic Sans MS"/>
            </a:endParaRPr>
          </a:p>
          <a:p>
            <a:pPr marL="109728" indent="0">
              <a:buNone/>
            </a:pPr>
            <a:r>
              <a:rPr lang="ru-RU" sz="2400" b="1" dirty="0" smtClean="0">
                <a:solidFill>
                  <a:srgbClr val="000000"/>
                </a:solidFill>
                <a:latin typeface="Comic Sans MS"/>
              </a:rPr>
              <a:t>собака </a:t>
            </a:r>
            <a:r>
              <a:rPr lang="ru-RU" sz="2400" b="1" dirty="0">
                <a:solidFill>
                  <a:srgbClr val="000000"/>
                </a:solidFill>
                <a:latin typeface="Comic Sans MS"/>
              </a:rPr>
              <a:t>(13 фразеологизмов), </a:t>
            </a:r>
            <a:endParaRPr lang="ru-RU" sz="2400" b="1" dirty="0" smtClean="0">
              <a:solidFill>
                <a:srgbClr val="000000"/>
              </a:solidFill>
              <a:latin typeface="Comic Sans MS"/>
            </a:endParaRPr>
          </a:p>
          <a:p>
            <a:pPr marL="109728" indent="0">
              <a:buNone/>
            </a:pPr>
            <a:r>
              <a:rPr lang="ru-RU" sz="2400" b="1" dirty="0" smtClean="0">
                <a:solidFill>
                  <a:srgbClr val="000000"/>
                </a:solidFill>
                <a:latin typeface="Comic Sans MS"/>
              </a:rPr>
              <a:t>кошка </a:t>
            </a:r>
            <a:r>
              <a:rPr lang="ru-RU" sz="2400" b="1" dirty="0">
                <a:solidFill>
                  <a:srgbClr val="000000"/>
                </a:solidFill>
                <a:latin typeface="Comic Sans MS"/>
              </a:rPr>
              <a:t>(12), </a:t>
            </a:r>
            <a:endParaRPr lang="ru-RU" sz="2400" b="1" dirty="0" smtClean="0">
              <a:solidFill>
                <a:srgbClr val="000000"/>
              </a:solidFill>
              <a:latin typeface="Comic Sans MS"/>
            </a:endParaRPr>
          </a:p>
          <a:p>
            <a:pPr marL="109728" indent="0">
              <a:buNone/>
            </a:pPr>
            <a:r>
              <a:rPr lang="ru-RU" sz="2400" b="1" dirty="0" err="1" smtClean="0">
                <a:solidFill>
                  <a:srgbClr val="000000"/>
                </a:solidFill>
                <a:latin typeface="Comic Sans MS"/>
              </a:rPr>
              <a:t>коза,козел</a:t>
            </a:r>
            <a:r>
              <a:rPr lang="ru-RU" sz="2400" b="1" dirty="0" smtClean="0">
                <a:solidFill>
                  <a:srgbClr val="000000"/>
                </a:solidFill>
                <a:latin typeface="Comic Sans MS"/>
              </a:rPr>
              <a:t>(10),</a:t>
            </a:r>
          </a:p>
          <a:p>
            <a:pPr marL="109728" indent="0">
              <a:buNone/>
            </a:pPr>
            <a:r>
              <a:rPr lang="ru-RU" sz="2400" b="1" dirty="0" smtClean="0">
                <a:solidFill>
                  <a:srgbClr val="000000"/>
                </a:solidFill>
                <a:latin typeface="Comic Sans MS"/>
              </a:rPr>
              <a:t>лошадь </a:t>
            </a:r>
            <a:r>
              <a:rPr lang="ru-RU" sz="2400" b="1" dirty="0">
                <a:solidFill>
                  <a:srgbClr val="000000"/>
                </a:solidFill>
                <a:latin typeface="Comic Sans MS"/>
              </a:rPr>
              <a:t>(конь) (8</a:t>
            </a:r>
            <a:r>
              <a:rPr lang="ru-RU" sz="2400" b="1" dirty="0" smtClean="0">
                <a:solidFill>
                  <a:srgbClr val="000000"/>
                </a:solidFill>
                <a:latin typeface="Comic Sans MS"/>
              </a:rPr>
              <a:t>),</a:t>
            </a:r>
          </a:p>
          <a:p>
            <a:pPr marL="109728" indent="0">
              <a:buNone/>
            </a:pPr>
            <a:r>
              <a:rPr lang="ru-RU" sz="2400" b="1" dirty="0" smtClean="0">
                <a:solidFill>
                  <a:srgbClr val="000000"/>
                </a:solidFill>
                <a:latin typeface="Comic Sans MS"/>
              </a:rPr>
              <a:t>свинья(8</a:t>
            </a:r>
            <a:r>
              <a:rPr lang="ru-RU" sz="2400" b="1" dirty="0">
                <a:solidFill>
                  <a:srgbClr val="000000"/>
                </a:solidFill>
                <a:latin typeface="Comic Sans MS"/>
              </a:rPr>
              <a:t>).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978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28596" y="200024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2400" b="1" dirty="0" smtClean="0"/>
              <a:t>Фразеологизмы с названиями животных являются одной из самых  многочисленных групп среди всех фразеологизмов русского языка и  отражают многовековые наблюдения  человека над внешним видом и повадками  животных, </a:t>
            </a:r>
          </a:p>
          <a:p>
            <a:pPr>
              <a:buNone/>
            </a:pPr>
            <a:r>
              <a:rPr lang="ru-RU" sz="2400" b="1" dirty="0" smtClean="0"/>
              <a:t>   передают  отношение  людей  к  ним. </a:t>
            </a:r>
          </a:p>
          <a:p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Людмила\Desktop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0760" y="4500570"/>
            <a:ext cx="2571768" cy="1928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ru-RU" sz="2800" b="1" dirty="0">
                <a:solidFill>
                  <a:srgbClr val="000000"/>
                </a:solidFill>
                <a:latin typeface="Comic Sans MS"/>
              </a:rPr>
              <a:t>Мною исследовано 162 фразеологизма русского языка с названиями </a:t>
            </a:r>
            <a:r>
              <a:rPr lang="ru-RU" sz="2800" b="1" dirty="0" err="1">
                <a:solidFill>
                  <a:srgbClr val="000000"/>
                </a:solidFill>
                <a:latin typeface="Comic Sans MS"/>
              </a:rPr>
              <a:t>животных.Основные</a:t>
            </a:r>
            <a:r>
              <a:rPr lang="ru-RU" sz="2800" b="1" dirty="0">
                <a:solidFill>
                  <a:srgbClr val="000000"/>
                </a:solidFill>
                <a:latin typeface="Comic Sans MS"/>
              </a:rPr>
              <a:t> источники их происхождения</a:t>
            </a:r>
            <a:r>
              <a:rPr lang="ru-RU" sz="2800" b="1" dirty="0" smtClean="0">
                <a:solidFill>
                  <a:srgbClr val="000000"/>
                </a:solidFill>
                <a:latin typeface="Comic Sans MS"/>
              </a:rPr>
              <a:t>:</a:t>
            </a:r>
          </a:p>
          <a:p>
            <a:pPr marL="109728" indent="0">
              <a:buNone/>
            </a:pPr>
            <a:r>
              <a:rPr lang="ru-RU" sz="2800" b="1" dirty="0" smtClean="0">
                <a:solidFill>
                  <a:srgbClr val="000000"/>
                </a:solidFill>
                <a:latin typeface="Comic Sans MS"/>
              </a:rPr>
              <a:t>1 </a:t>
            </a:r>
            <a:r>
              <a:rPr lang="ru-RU" sz="2800" b="1" dirty="0">
                <a:solidFill>
                  <a:srgbClr val="000000"/>
                </a:solidFill>
                <a:latin typeface="Comic Sans MS"/>
              </a:rPr>
              <a:t>Наблюдения человека  за свойствами и особенностями поведения животных</a:t>
            </a:r>
            <a:r>
              <a:rPr lang="ru-RU" sz="2800" b="1" dirty="0" smtClean="0">
                <a:solidFill>
                  <a:srgbClr val="000000"/>
                </a:solidFill>
                <a:latin typeface="Comic Sans MS"/>
              </a:rPr>
              <a:t>.</a:t>
            </a:r>
          </a:p>
          <a:p>
            <a:pPr marL="109728" indent="0">
              <a:buNone/>
            </a:pPr>
            <a:r>
              <a:rPr lang="ru-RU" sz="2800" b="1" dirty="0" smtClean="0">
                <a:solidFill>
                  <a:srgbClr val="000000"/>
                </a:solidFill>
                <a:latin typeface="Comic Sans MS"/>
              </a:rPr>
              <a:t>2.Библейские </a:t>
            </a:r>
            <a:r>
              <a:rPr lang="ru-RU" sz="2800" b="1" dirty="0">
                <a:solidFill>
                  <a:srgbClr val="000000"/>
                </a:solidFill>
                <a:latin typeface="Comic Sans MS"/>
              </a:rPr>
              <a:t>сюжеты</a:t>
            </a:r>
            <a:r>
              <a:rPr lang="ru-RU" sz="2800" b="1" dirty="0" smtClean="0">
                <a:solidFill>
                  <a:srgbClr val="000000"/>
                </a:solidFill>
                <a:latin typeface="Comic Sans MS"/>
              </a:rPr>
              <a:t>.</a:t>
            </a:r>
          </a:p>
          <a:p>
            <a:pPr marL="109728" indent="0">
              <a:buNone/>
            </a:pPr>
            <a:r>
              <a:rPr lang="ru-RU" sz="2800" b="1" dirty="0" smtClean="0">
                <a:solidFill>
                  <a:srgbClr val="000000"/>
                </a:solidFill>
                <a:latin typeface="Comic Sans MS"/>
              </a:rPr>
              <a:t>3.Античная </a:t>
            </a:r>
            <a:r>
              <a:rPr lang="ru-RU" sz="2800" b="1" dirty="0">
                <a:solidFill>
                  <a:srgbClr val="000000"/>
                </a:solidFill>
                <a:latin typeface="Comic Sans MS"/>
              </a:rPr>
              <a:t>мифология и история</a:t>
            </a:r>
            <a:r>
              <a:rPr lang="ru-RU" sz="2800" b="1" dirty="0" smtClean="0">
                <a:solidFill>
                  <a:srgbClr val="000000"/>
                </a:solidFill>
                <a:latin typeface="Comic Sans MS"/>
              </a:rPr>
              <a:t>.</a:t>
            </a:r>
          </a:p>
          <a:p>
            <a:pPr marL="109728" indent="0">
              <a:buNone/>
            </a:pPr>
            <a:r>
              <a:rPr lang="ru-RU" sz="2800" b="1" dirty="0" smtClean="0">
                <a:solidFill>
                  <a:srgbClr val="000000"/>
                </a:solidFill>
                <a:latin typeface="Comic Sans MS"/>
              </a:rPr>
              <a:t>4.Художественные </a:t>
            </a:r>
            <a:r>
              <a:rPr lang="ru-RU" sz="2800" b="1" dirty="0">
                <a:solidFill>
                  <a:srgbClr val="000000"/>
                </a:solidFill>
                <a:latin typeface="Comic Sans MS"/>
              </a:rPr>
              <a:t>произведения.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Происхождение зооморфизмов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18189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231</TotalTime>
  <Words>950</Words>
  <Application>Microsoft Office PowerPoint</Application>
  <PresentationFormat>Экран (4:3)</PresentationFormat>
  <Paragraphs>202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Открытая</vt:lpstr>
      <vt:lpstr>Фразеологизмы с названиями животных</vt:lpstr>
      <vt:lpstr>Объект исследования: </vt:lpstr>
      <vt:lpstr>Предмет исследования: </vt:lpstr>
      <vt:lpstr>Актуальность:</vt:lpstr>
      <vt:lpstr>Презентация PowerPoint</vt:lpstr>
      <vt:lpstr>Презентация PowerPoint</vt:lpstr>
      <vt:lpstr>Презентация PowerPoint</vt:lpstr>
      <vt:lpstr>Презентация PowerPoint</vt:lpstr>
      <vt:lpstr>Происхождение зооморфизмов</vt:lpstr>
      <vt:lpstr>Презентация PowerPoint</vt:lpstr>
      <vt:lpstr>Фразеологизмы со словом «заяц»</vt:lpstr>
      <vt:lpstr>Античные фразеологизмы</vt:lpstr>
      <vt:lpstr>Фразеологизмы со словом «собака»</vt:lpstr>
      <vt:lpstr>Презентация PowerPoint</vt:lpstr>
      <vt:lpstr>Библейские фразеологизмы</vt:lpstr>
      <vt:lpstr>Фразеологизмы со словом «волк»</vt:lpstr>
      <vt:lpstr>Презентация PowerPoint</vt:lpstr>
      <vt:lpstr>Фразеологизм «Козёл отпущения»</vt:lpstr>
      <vt:lpstr>Фразеологизм «Белая ворона»</vt:lpstr>
      <vt:lpstr>Фразеологизм «Троянский конь»</vt:lpstr>
      <vt:lpstr>Крылатые слова</vt:lpstr>
      <vt:lpstr>Презентация PowerPoint</vt:lpstr>
      <vt:lpstr>Категория «дикие животные»</vt:lpstr>
      <vt:lpstr>Категория «Птицы»</vt:lpstr>
      <vt:lpstr>Категория «Насекомые»</vt:lpstr>
      <vt:lpstr>Стилистические особенности фразеологизмов</vt:lpstr>
      <vt:lpstr>Книжные фразеологизмы</vt:lpstr>
      <vt:lpstr>Разговорные фразеологизмы</vt:lpstr>
      <vt:lpstr>Просторечные фразеологизмы</vt:lpstr>
      <vt:lpstr>Презентация PowerPoint</vt:lpstr>
      <vt:lpstr>Оценочная характеристика фразеологизмов</vt:lpstr>
      <vt:lpstr>Заключение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Названия животных  во фразеологизмах</dc:title>
  <dc:creator>Людмила</dc:creator>
  <cp:lastModifiedBy>Чулпан</cp:lastModifiedBy>
  <cp:revision>26</cp:revision>
  <dcterms:created xsi:type="dcterms:W3CDTF">2015-04-27T04:17:27Z</dcterms:created>
  <dcterms:modified xsi:type="dcterms:W3CDTF">2017-01-18T08:08:29Z</dcterms:modified>
</cp:coreProperties>
</file>