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3709"/>
    <a:srgbClr val="D94409"/>
    <a:srgbClr val="F5610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kak.znate.ru/pars_docs/refs/73/72014/72014-25_1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laycast.ru/uploads/2018/05/31/25326098.png" TargetMode="External"/><Relationship Id="rId4" Type="http://schemas.openxmlformats.org/officeDocument/2006/relationships/hyperlink" Target="http://gsmc.ucoz.ru/mer/vceznat/ehkhmblema_2015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5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kak.znate.ru/pars_docs/refs/73/72014/72014-2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046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08720"/>
            <a:ext cx="8134672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AB3709"/>
                </a:solidFill>
                <a:latin typeface="Arial" pitchFamily="34" charset="0"/>
                <a:cs typeface="Arial" pitchFamily="34" charset="0"/>
              </a:rPr>
              <a:t>Буквы А и О в корне -</a:t>
            </a:r>
            <a:r>
              <a:rPr lang="ru-RU" dirty="0" err="1" smtClean="0">
                <a:solidFill>
                  <a:srgbClr val="AB3709"/>
                </a:solidFill>
                <a:latin typeface="Arial" pitchFamily="34" charset="0"/>
                <a:cs typeface="Arial" pitchFamily="34" charset="0"/>
              </a:rPr>
              <a:t>зар</a:t>
            </a:r>
            <a:r>
              <a:rPr lang="ru-RU" dirty="0" smtClean="0">
                <a:solidFill>
                  <a:srgbClr val="AB3709"/>
                </a:solidFill>
                <a:latin typeface="Arial" pitchFamily="34" charset="0"/>
                <a:cs typeface="Arial" pitchFamily="34" charset="0"/>
              </a:rPr>
              <a:t>- – -</a:t>
            </a:r>
            <a:r>
              <a:rPr lang="ru-RU" dirty="0" err="1" smtClean="0">
                <a:solidFill>
                  <a:srgbClr val="AB3709"/>
                </a:solidFill>
                <a:latin typeface="Arial" pitchFamily="34" charset="0"/>
                <a:cs typeface="Arial" pitchFamily="34" charset="0"/>
              </a:rPr>
              <a:t>зор</a:t>
            </a:r>
            <a:r>
              <a:rPr lang="ru-RU" dirty="0" smtClean="0">
                <a:solidFill>
                  <a:srgbClr val="AB370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dirty="0" smtClean="0">
                <a:solidFill>
                  <a:srgbClr val="D94409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D94409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Графический диктант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6 класс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4797152"/>
            <a:ext cx="3736504" cy="1752600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Гавриленко В. К.</a:t>
            </a:r>
          </a:p>
          <a:p>
            <a:pPr algn="just">
              <a:lnSpc>
                <a:spcPct val="90000"/>
              </a:lnSpc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РЛ-15-01</a:t>
            </a:r>
          </a:p>
          <a:p>
            <a:pPr algn="just">
              <a:lnSpc>
                <a:spcPct val="90000"/>
              </a:lnSpc>
            </a:pP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Диктант 1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ak.znate.ru/pars_docs/refs/73/72014/72014-2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6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Источники: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363272" cy="50691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Учебник:</a:t>
            </a:r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://onlinegdz.net/%C2%A7-38-bukvy-a-i-o-v-korne-zar-zor-russkij-yazyk-6-klass-ladyzhenskaya-baranov-trostencova/</a:t>
            </a:r>
            <a:r>
              <a:rPr lang="ru-RU" dirty="0" smtClean="0">
                <a:hlinkClick r:id="rId3"/>
              </a:rPr>
              <a:t> </a:t>
            </a:r>
            <a:endParaRPr lang="ru-RU" dirty="0" smtClean="0">
              <a:hlinkClick r:id="rId3"/>
            </a:endParaRPr>
          </a:p>
          <a:p>
            <a:pPr>
              <a:buNone/>
            </a:pPr>
            <a:r>
              <a:rPr lang="ru-RU" dirty="0" smtClean="0"/>
              <a:t>Картинки:</a:t>
            </a: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 smtClean="0">
                <a:hlinkClick r:id="rId3"/>
              </a:rPr>
              <a:t>://kak.znate.ru/pars_docs/refs/73/72014/72014-25_1.jpg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4"/>
              </a:rPr>
              <a:t>http://gsmc.ucoz.ru/mer/vceznat/ehkhmblema_2015.png</a:t>
            </a:r>
            <a:r>
              <a:rPr lang="ru-RU" dirty="0" smtClean="0"/>
              <a:t> </a:t>
            </a:r>
          </a:p>
          <a:p>
            <a:r>
              <a:rPr lang="en-US" dirty="0" smtClean="0">
                <a:hlinkClick r:id="rId5"/>
              </a:rPr>
              <a:t>http://www.playcast.ru/uploads/2018/05/31/25326098.png</a:t>
            </a:r>
            <a:r>
              <a:rPr lang="ru-RU" dirty="0" smtClean="0"/>
              <a:t>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ak.znate.ru/pars_docs/refs/73/72014/72014-2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046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ПОВТОРЕНИЕ!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ПРАВИЛО:</a:t>
            </a:r>
          </a:p>
          <a:p>
            <a:pPr algn="just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В корне –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зар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-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зор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- в безударном положении пишется буква а, под ударением – о:</a:t>
            </a:r>
          </a:p>
          <a:p>
            <a:pPr algn="ctr">
              <a:buNone/>
            </a:pPr>
            <a:r>
              <a:rPr lang="ru-RU" dirty="0" smtClean="0"/>
              <a:t>З</a:t>
            </a:r>
            <a:r>
              <a:rPr lang="vi-VN" dirty="0" smtClean="0">
                <a:solidFill>
                  <a:srgbClr val="FF0000"/>
                </a:solidFill>
              </a:rPr>
              <a:t>а</a:t>
            </a:r>
            <a:r>
              <a:rPr lang="vi-VN" dirty="0" smtClean="0"/>
              <a:t>р</a:t>
            </a:r>
            <a:r>
              <a:rPr lang="vi-VN" u="sng" dirty="0" smtClean="0"/>
              <a:t>я́</a:t>
            </a:r>
            <a:r>
              <a:rPr lang="ru-RU" dirty="0" smtClean="0"/>
              <a:t>, </a:t>
            </a:r>
            <a:r>
              <a:rPr lang="vi-VN" dirty="0" smtClean="0"/>
              <a:t>з</a:t>
            </a:r>
            <a:r>
              <a:rPr lang="vi-VN" u="sng" dirty="0" smtClean="0">
                <a:solidFill>
                  <a:srgbClr val="FF0000"/>
                </a:solidFill>
              </a:rPr>
              <a:t>о́</a:t>
            </a:r>
            <a:r>
              <a:rPr lang="vi-VN" dirty="0" smtClean="0"/>
              <a:t>рюшка</a:t>
            </a:r>
            <a:endParaRPr lang="ru-RU" dirty="0" smtClean="0"/>
          </a:p>
          <a:p>
            <a:pPr algn="just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Исключение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vi-VN" dirty="0" smtClean="0"/>
              <a:t>з</a:t>
            </a:r>
            <a:r>
              <a:rPr lang="vi-VN" u="sng" dirty="0" smtClean="0">
                <a:solidFill>
                  <a:srgbClr val="FF0000"/>
                </a:solidFill>
              </a:rPr>
              <a:t>а́</a:t>
            </a:r>
            <a:r>
              <a:rPr lang="vi-VN" dirty="0" smtClean="0"/>
              <a:t>рево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Дуга 4"/>
          <p:cNvSpPr/>
          <p:nvPr/>
        </p:nvSpPr>
        <p:spPr>
          <a:xfrm rot="19097063">
            <a:off x="2925798" y="2247934"/>
            <a:ext cx="864096" cy="792088"/>
          </a:xfrm>
          <a:prstGeom prst="arc">
            <a:avLst/>
          </a:prstGeom>
          <a:ln w="476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19097063">
            <a:off x="4581982" y="2247933"/>
            <a:ext cx="864096" cy="792088"/>
          </a:xfrm>
          <a:prstGeom prst="arc">
            <a:avLst/>
          </a:prstGeom>
          <a:ln w="476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19097063">
            <a:off x="3006580" y="3772247"/>
            <a:ext cx="918556" cy="839210"/>
          </a:xfrm>
          <a:prstGeom prst="arc">
            <a:avLst/>
          </a:prstGeom>
          <a:ln w="476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19097063">
            <a:off x="4077571" y="3760438"/>
            <a:ext cx="864805" cy="791293"/>
          </a:xfrm>
          <a:prstGeom prst="arc">
            <a:avLst/>
          </a:prstGeom>
          <a:ln w="476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19097063">
            <a:off x="3141822" y="4408174"/>
            <a:ext cx="864096" cy="792088"/>
          </a:xfrm>
          <a:prstGeom prst="arc">
            <a:avLst/>
          </a:prstGeom>
          <a:ln w="476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>
            <a:hlinkClick r:id="rId3" action="ppaction://hlinksldjump"/>
          </p:cNvPr>
          <p:cNvSpPr/>
          <p:nvPr/>
        </p:nvSpPr>
        <p:spPr>
          <a:xfrm>
            <a:off x="7092280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ak.znate.ru/pars_docs/refs/73/72014/72014-2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46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Порядок выполнения диктанта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Нарисуйте в тетради таблицу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27584" y="2564904"/>
          <a:ext cx="7704856" cy="244827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963107"/>
                <a:gridCol w="963107"/>
                <a:gridCol w="963107"/>
                <a:gridCol w="963107"/>
                <a:gridCol w="963107"/>
                <a:gridCol w="963107"/>
                <a:gridCol w="963107"/>
                <a:gridCol w="963107"/>
              </a:tblGrid>
              <a:tr h="81609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7</a:t>
                      </a:r>
                      <a:endParaRPr lang="ru-RU" sz="2800" dirty="0"/>
                    </a:p>
                  </a:txBody>
                  <a:tcPr/>
                </a:tc>
              </a:tr>
              <a:tr h="81609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609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Блок-схема: процесс 6">
            <a:hlinkClick r:id="rId3" action="ppaction://hlinksldjump"/>
          </p:cNvPr>
          <p:cNvSpPr/>
          <p:nvPr/>
        </p:nvSpPr>
        <p:spPr>
          <a:xfrm>
            <a:off x="7092280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Источники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лок-схема: процесс 7">
            <a:hlinkClick r:id="rId4" action="ppaction://hlinksldjump"/>
          </p:cNvPr>
          <p:cNvSpPr/>
          <p:nvPr/>
        </p:nvSpPr>
        <p:spPr>
          <a:xfrm>
            <a:off x="1403648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Правило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лок-схема: процесс 8">
            <a:hlinkClick r:id="rId5" action="ppaction://hlinksldjump"/>
          </p:cNvPr>
          <p:cNvSpPr/>
          <p:nvPr/>
        </p:nvSpPr>
        <p:spPr>
          <a:xfrm>
            <a:off x="3275856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Образец выполнения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Блок-схема: процесс 9">
            <a:hlinkClick r:id="rId6" action="ppaction://hlinksldjump"/>
          </p:cNvPr>
          <p:cNvSpPr/>
          <p:nvPr/>
        </p:nvSpPr>
        <p:spPr>
          <a:xfrm>
            <a:off x="5220072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Проверка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ak.znate.ru/pars_docs/refs/73/72014/72014-2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046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Порядок выполнения диктанта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Выберите, какую букву напишите в корне слова, и напротив нужной буквы и цифры ставьте точку. Сами слова записывать не нужно!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Соедините все точки.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Блок-схема: процесс 4">
            <a:hlinkClick r:id="rId3" action="ppaction://hlinksldjump"/>
          </p:cNvPr>
          <p:cNvSpPr/>
          <p:nvPr/>
        </p:nvSpPr>
        <p:spPr>
          <a:xfrm>
            <a:off x="7092280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ak.znate.ru/pars_docs/refs/73/72014/72014-2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046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выполнения 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З</a:t>
            </a:r>
            <a:r>
              <a:rPr lang="vi-VN" sz="3600" dirty="0" smtClean="0">
                <a:solidFill>
                  <a:srgbClr val="FF0000"/>
                </a:solidFill>
              </a:rPr>
              <a:t>а</a:t>
            </a:r>
            <a:r>
              <a:rPr lang="vi-VN" sz="3600" dirty="0" smtClean="0"/>
              <a:t>рн</a:t>
            </a:r>
            <a:r>
              <a:rPr lang="vi-VN" sz="3600" u="sng" dirty="0" smtClean="0"/>
              <a:t>и́</a:t>
            </a:r>
            <a:r>
              <a:rPr lang="vi-VN" sz="3600" dirty="0" smtClean="0"/>
              <a:t>ца</a:t>
            </a:r>
            <a:endParaRPr lang="ru-RU" sz="36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3568" y="2564904"/>
          <a:ext cx="7704856" cy="244827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963107"/>
                <a:gridCol w="963107"/>
                <a:gridCol w="963107"/>
                <a:gridCol w="963107"/>
                <a:gridCol w="963107"/>
                <a:gridCol w="963107"/>
                <a:gridCol w="963107"/>
                <a:gridCol w="963107"/>
              </a:tblGrid>
              <a:tr h="81609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7</a:t>
                      </a:r>
                      <a:endParaRPr lang="ru-RU" sz="2800" dirty="0"/>
                    </a:p>
                  </a:txBody>
                  <a:tcPr/>
                </a:tc>
              </a:tr>
              <a:tr h="81609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609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Блок-схема: узел 6"/>
          <p:cNvSpPr/>
          <p:nvPr/>
        </p:nvSpPr>
        <p:spPr>
          <a:xfrm>
            <a:off x="2051720" y="3717032"/>
            <a:ext cx="144016" cy="144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19096752">
            <a:off x="809319" y="1398041"/>
            <a:ext cx="972641" cy="964962"/>
          </a:xfrm>
          <a:prstGeom prst="arc">
            <a:avLst/>
          </a:prstGeom>
          <a:ln w="476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>
            <a:hlinkClick r:id="rId3" action="ppaction://hlinksldjump"/>
          </p:cNvPr>
          <p:cNvSpPr/>
          <p:nvPr/>
        </p:nvSpPr>
        <p:spPr>
          <a:xfrm>
            <a:off x="7092280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ak.znate.ru/pars_docs/refs/73/72014/72014-2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046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Графический 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2" name="Picture 4" descr="http://gsmc.ucoz.ru/mer/vceznat/ehkhmblema_201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6059" y="2743200"/>
            <a:ext cx="3267941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ak.znate.ru/pars_docs/refs/73/72014/72014-2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046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Проверяем!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3568" y="2564904"/>
          <a:ext cx="7704856" cy="244827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963107"/>
                <a:gridCol w="963107"/>
                <a:gridCol w="963107"/>
                <a:gridCol w="963107"/>
                <a:gridCol w="963107"/>
                <a:gridCol w="963107"/>
                <a:gridCol w="963107"/>
                <a:gridCol w="963107"/>
              </a:tblGrid>
              <a:tr h="81609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7</a:t>
                      </a:r>
                      <a:endParaRPr lang="ru-RU" sz="2800" dirty="0"/>
                    </a:p>
                  </a:txBody>
                  <a:tcPr/>
                </a:tc>
              </a:tr>
              <a:tr h="81609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16091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Блок-схема: узел 5"/>
          <p:cNvSpPr/>
          <p:nvPr/>
        </p:nvSpPr>
        <p:spPr>
          <a:xfrm>
            <a:off x="3059832" y="4581128"/>
            <a:ext cx="144016" cy="144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2051720" y="3789040"/>
            <a:ext cx="144016" cy="144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3995936" y="3789040"/>
            <a:ext cx="144016" cy="144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5004048" y="3789040"/>
            <a:ext cx="144016" cy="144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940152" y="4581128"/>
            <a:ext cx="144016" cy="144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6876256" y="3789040"/>
            <a:ext cx="144016" cy="144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7884368" y="3789040"/>
            <a:ext cx="144016" cy="144016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123728" y="3861048"/>
            <a:ext cx="1008112" cy="7920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3203848" y="3861048"/>
            <a:ext cx="885187" cy="7411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995936" y="3861048"/>
            <a:ext cx="108012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004048" y="3861048"/>
            <a:ext cx="1008112" cy="7920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endCxn id="11" idx="3"/>
          </p:cNvCxnSpPr>
          <p:nvPr/>
        </p:nvCxnSpPr>
        <p:spPr>
          <a:xfrm flipV="1">
            <a:off x="6012160" y="3911965"/>
            <a:ext cx="885187" cy="74117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948264" y="3861048"/>
            <a:ext cx="108012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Блок-схема: процесс 28">
            <a:hlinkClick r:id="rId3" action="ppaction://hlinksldjump"/>
          </p:cNvPr>
          <p:cNvSpPr/>
          <p:nvPr/>
        </p:nvSpPr>
        <p:spPr>
          <a:xfrm>
            <a:off x="7092280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ak.znate.ru/pars_docs/refs/73/72014/72014-2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6653"/>
            <a:ext cx="9144000" cy="69046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Проверяем!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5816" y="1628800"/>
            <a:ext cx="5050904" cy="4525963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З</a:t>
            </a:r>
            <a:r>
              <a:rPr lang="vi-VN" u="sng" dirty="0" smtClean="0">
                <a:solidFill>
                  <a:srgbClr val="FF0000"/>
                </a:solidFill>
              </a:rPr>
              <a:t>о́</a:t>
            </a:r>
            <a:r>
              <a:rPr lang="vi-VN" dirty="0" smtClean="0"/>
              <a:t>ри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Оз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р</a:t>
            </a:r>
            <a:r>
              <a:rPr lang="ru-RU" u="sng" dirty="0" smtClean="0"/>
              <a:t>ё</a:t>
            </a:r>
            <a:r>
              <a:rPr lang="ru-RU" dirty="0" smtClean="0"/>
              <a:t>нный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/>
              <a:t>З</a:t>
            </a:r>
            <a:r>
              <a:rPr lang="vi-VN" u="sng" dirty="0" smtClean="0">
                <a:solidFill>
                  <a:srgbClr val="FF0000"/>
                </a:solidFill>
              </a:rPr>
              <a:t>а́</a:t>
            </a:r>
            <a:r>
              <a:rPr lang="vi-VN" dirty="0" smtClean="0"/>
              <a:t>рево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algn="just">
              <a:buNone/>
            </a:pPr>
            <a:r>
              <a:rPr lang="ru-RU" dirty="0" smtClean="0"/>
              <a:t>4. З</a:t>
            </a:r>
            <a:r>
              <a:rPr lang="vi-VN" u="sng" dirty="0" smtClean="0">
                <a:solidFill>
                  <a:srgbClr val="FF0000"/>
                </a:solidFill>
              </a:rPr>
              <a:t>о́</a:t>
            </a:r>
            <a:r>
              <a:rPr lang="vi-VN" dirty="0" smtClean="0"/>
              <a:t>рька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514350" indent="-514350" algn="just">
              <a:buNone/>
            </a:pPr>
            <a:r>
              <a:rPr lang="ru-RU" dirty="0" smtClean="0"/>
              <a:t>5. З</a:t>
            </a:r>
            <a:r>
              <a:rPr lang="vi-VN" dirty="0" smtClean="0">
                <a:solidFill>
                  <a:srgbClr val="FF0000"/>
                </a:solidFill>
              </a:rPr>
              <a:t>а</a:t>
            </a:r>
            <a:r>
              <a:rPr lang="vi-VN" dirty="0" smtClean="0"/>
              <a:t>р</a:t>
            </a:r>
            <a:r>
              <a:rPr lang="vi-VN" u="sng" dirty="0" smtClean="0"/>
              <a:t>я́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514350" indent="-514350" algn="just">
              <a:buNone/>
            </a:pPr>
            <a:r>
              <a:rPr lang="ru-RU" dirty="0" smtClean="0"/>
              <a:t>6. О</a:t>
            </a:r>
            <a:r>
              <a:rPr lang="vi-VN" dirty="0" smtClean="0"/>
              <a:t>з</a:t>
            </a:r>
            <a:r>
              <a:rPr lang="vi-VN" dirty="0" smtClean="0">
                <a:solidFill>
                  <a:srgbClr val="FF0000"/>
                </a:solidFill>
              </a:rPr>
              <a:t>а</a:t>
            </a:r>
            <a:r>
              <a:rPr lang="vi-VN" dirty="0" smtClean="0"/>
              <a:t>р</a:t>
            </a:r>
            <a:r>
              <a:rPr lang="vi-VN" u="sng" dirty="0" smtClean="0"/>
              <a:t>я́</a:t>
            </a:r>
            <a:r>
              <a:rPr lang="vi-VN" dirty="0" smtClean="0"/>
              <a:t>ть</a:t>
            </a:r>
            <a:r>
              <a:rPr lang="ru-RU" dirty="0" smtClean="0"/>
              <a:t>.</a:t>
            </a:r>
            <a:endParaRPr lang="vi-VN" dirty="0" smtClean="0"/>
          </a:p>
        </p:txBody>
      </p:sp>
      <p:sp>
        <p:nvSpPr>
          <p:cNvPr id="5" name="Дуга 4"/>
          <p:cNvSpPr/>
          <p:nvPr/>
        </p:nvSpPr>
        <p:spPr>
          <a:xfrm rot="19097063">
            <a:off x="3213830" y="1671870"/>
            <a:ext cx="864096" cy="792088"/>
          </a:xfrm>
          <a:prstGeom prst="arc">
            <a:avLst/>
          </a:prstGeom>
          <a:ln w="476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19097063">
            <a:off x="3357846" y="2319941"/>
            <a:ext cx="864096" cy="792088"/>
          </a:xfrm>
          <a:prstGeom prst="arc">
            <a:avLst/>
          </a:prstGeom>
          <a:ln w="476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 rot="19097063">
            <a:off x="3141823" y="2896004"/>
            <a:ext cx="864096" cy="792088"/>
          </a:xfrm>
          <a:prstGeom prst="arc">
            <a:avLst/>
          </a:prstGeom>
          <a:ln w="476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19097063">
            <a:off x="3213830" y="3472069"/>
            <a:ext cx="864096" cy="792088"/>
          </a:xfrm>
          <a:prstGeom prst="arc">
            <a:avLst/>
          </a:prstGeom>
          <a:ln w="476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 rot="19097063">
            <a:off x="3141823" y="4048132"/>
            <a:ext cx="864096" cy="792088"/>
          </a:xfrm>
          <a:prstGeom prst="arc">
            <a:avLst/>
          </a:prstGeom>
          <a:ln w="476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уга 11"/>
          <p:cNvSpPr/>
          <p:nvPr/>
        </p:nvSpPr>
        <p:spPr>
          <a:xfrm rot="19097063">
            <a:off x="3357847" y="4624196"/>
            <a:ext cx="864096" cy="792088"/>
          </a:xfrm>
          <a:prstGeom prst="arc">
            <a:avLst/>
          </a:prstGeom>
          <a:ln w="47625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4" name="Picture 10" descr="http://www.playcast.ru/uploads/2018/05/31/2532609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552" y="-531440"/>
            <a:ext cx="3600400" cy="3583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kak.znate.ru/pars_docs/refs/73/72014/72014-2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90465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Оцени работу!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0 ошибок – «5»;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1-2 ошибки – «4»;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3-4 ошибки – «3»;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5 и более ошибок – «2».</a:t>
            </a:r>
          </a:p>
          <a:p>
            <a:endParaRPr lang="ru-RU" dirty="0"/>
          </a:p>
        </p:txBody>
      </p:sp>
      <p:sp>
        <p:nvSpPr>
          <p:cNvPr id="5" name="Блок-схема: процесс 4">
            <a:hlinkClick r:id="rId3" action="ppaction://hlinksldjump"/>
          </p:cNvPr>
          <p:cNvSpPr/>
          <p:nvPr/>
        </p:nvSpPr>
        <p:spPr>
          <a:xfrm>
            <a:off x="7092280" y="5877272"/>
            <a:ext cx="1728192" cy="720080"/>
          </a:xfrm>
          <a:prstGeom prst="flowChartProcess">
            <a:avLst/>
          </a:prstGeom>
          <a:solidFill>
            <a:schemeClr val="tx2">
              <a:lumMod val="60000"/>
              <a:lumOff val="40000"/>
              <a:alpha val="77000"/>
            </a:schemeClr>
          </a:solidFill>
          <a:scene3d>
            <a:camera prst="orthographicFront"/>
            <a:lightRig rig="threePt" dir="t"/>
          </a:scene3d>
          <a:sp3d>
            <a:bevelT w="190500" h="508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Меню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209</Words>
  <Application>Microsoft Office PowerPoint</Application>
  <PresentationFormat>Экран (4:3)</PresentationFormat>
  <Paragraphs>73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Буквы А и О в корне -зар- – -зор- Графический диктант 6 класс</vt:lpstr>
      <vt:lpstr>ПОВТОРЕНИЕ!</vt:lpstr>
      <vt:lpstr>Порядок выполнения диктанта</vt:lpstr>
      <vt:lpstr>Порядок выполнения диктанта</vt:lpstr>
      <vt:lpstr>Образец выполнения задания</vt:lpstr>
      <vt:lpstr>Графический диктант</vt:lpstr>
      <vt:lpstr>Проверяем!</vt:lpstr>
      <vt:lpstr>Проверяем!</vt:lpstr>
      <vt:lpstr>Оцени работу!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Буквы А и О в корне -зар- – -зор- Графический диктант 6 класс</dc:title>
  <dc:creator>user</dc:creator>
  <cp:lastModifiedBy>user</cp:lastModifiedBy>
  <cp:revision>29</cp:revision>
  <dcterms:created xsi:type="dcterms:W3CDTF">2018-11-27T15:41:32Z</dcterms:created>
  <dcterms:modified xsi:type="dcterms:W3CDTF">2018-12-06T07:32:23Z</dcterms:modified>
</cp:coreProperties>
</file>