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318" r:id="rId2"/>
    <p:sldId id="332" r:id="rId3"/>
    <p:sldId id="321" r:id="rId4"/>
    <p:sldId id="334" r:id="rId5"/>
    <p:sldId id="324" r:id="rId6"/>
    <p:sldId id="307" r:id="rId7"/>
    <p:sldId id="327" r:id="rId8"/>
    <p:sldId id="328" r:id="rId9"/>
    <p:sldId id="329" r:id="rId10"/>
    <p:sldId id="333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4E121C"/>
    <a:srgbClr val="FF0066"/>
    <a:srgbClr val="33CC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484" autoAdjust="0"/>
    <p:restoredTop sz="94697" autoAdjust="0"/>
  </p:normalViewPr>
  <p:slideViewPr>
    <p:cSldViewPr>
      <p:cViewPr varScale="1">
        <p:scale>
          <a:sx n="73" d="100"/>
          <a:sy n="73" d="100"/>
        </p:scale>
        <p:origin x="-126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95365B2-F39C-4D92-AA3D-E25F8BD609D1}" type="datetimeFigureOut">
              <a:rPr lang="ru-RU"/>
              <a:pPr>
                <a:defRPr/>
              </a:pPr>
              <a:t>13.02.2016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3321604-5245-4D62-9B06-C4903085E0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3134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53CDD-1C03-4A6D-92C6-30A1CA0015E9}" type="datetimeFigureOut">
              <a:rPr lang="ru-RU"/>
              <a:pPr>
                <a:defRPr/>
              </a:pPr>
              <a:t>13.02.2016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EADE2-727C-4D97-A80C-B1E4BC0651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5817154"/>
      </p:ext>
    </p:extLst>
  </p:cSld>
  <p:clrMapOvr>
    <a:masterClrMapping/>
  </p:clrMapOvr>
  <p:transition advTm="6000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BCC62-30C2-455C-9530-2DFBC48D98DC}" type="datetimeFigureOut">
              <a:rPr lang="ru-RU"/>
              <a:pPr>
                <a:defRPr/>
              </a:pPr>
              <a:t>13.02.2016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CC017-96BC-4229-992F-67C6C7BB64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1593323"/>
      </p:ext>
    </p:extLst>
  </p:cSld>
  <p:clrMapOvr>
    <a:masterClrMapping/>
  </p:clrMapOvr>
  <p:transition advTm="6000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584DC-2055-42E4-8159-AE1179C3C32F}" type="datetimeFigureOut">
              <a:rPr lang="ru-RU"/>
              <a:pPr>
                <a:defRPr/>
              </a:pPr>
              <a:t>13.02.2016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5413D-C088-4A87-BD45-9B50554BC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49799"/>
      </p:ext>
    </p:extLst>
  </p:cSld>
  <p:clrMapOvr>
    <a:masterClrMapping/>
  </p:clrMapOvr>
  <p:transition advTm="6000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95D49-263F-4A07-965A-963C2168F039}" type="datetimeFigureOut">
              <a:rPr lang="ru-RU"/>
              <a:pPr>
                <a:defRPr/>
              </a:pPr>
              <a:t>13.02.2016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D7873-D83F-4AB3-B2D3-BBF106D6C0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10899073"/>
      </p:ext>
    </p:extLst>
  </p:cSld>
  <p:clrMapOvr>
    <a:masterClrMapping/>
  </p:clrMapOvr>
  <p:transition advTm="6000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38F80-B8D4-4201-8C6B-1BD47756FCD1}" type="datetimeFigureOut">
              <a:rPr lang="ru-RU"/>
              <a:pPr>
                <a:defRPr/>
              </a:pPr>
              <a:t>13.02.2016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770B1-F93E-4111-8E1F-2BB23BB567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61654281"/>
      </p:ext>
    </p:extLst>
  </p:cSld>
  <p:clrMapOvr>
    <a:masterClrMapping/>
  </p:clrMapOvr>
  <p:transition advTm="6000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0D612-01A3-491E-810F-8BDC33C35D51}" type="datetimeFigureOut">
              <a:rPr lang="ru-RU"/>
              <a:pPr>
                <a:defRPr/>
              </a:pPr>
              <a:t>13.02.2016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F193C-DE8C-46F1-949F-E8A0F7701A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1631726"/>
      </p:ext>
    </p:extLst>
  </p:cSld>
  <p:clrMapOvr>
    <a:masterClrMapping/>
  </p:clrMapOvr>
  <p:transition advTm="6000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99EFA-C306-4068-9884-8E067F4519B1}" type="datetimeFigureOut">
              <a:rPr lang="ru-RU"/>
              <a:pPr>
                <a:defRPr/>
              </a:pPr>
              <a:t>13.02.2016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1A99B-A499-403A-A9AF-6788CA3C5B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82152844"/>
      </p:ext>
    </p:extLst>
  </p:cSld>
  <p:clrMapOvr>
    <a:masterClrMapping/>
  </p:clrMapOvr>
  <p:transition advTm="6000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30F46-F256-43C2-95D5-CA70A2A5CBFF}" type="datetimeFigureOut">
              <a:rPr lang="ru-RU"/>
              <a:pPr>
                <a:defRPr/>
              </a:pPr>
              <a:t>13.02.2016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22CFF-019A-440A-9B0D-016A5BD833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19418962"/>
      </p:ext>
    </p:extLst>
  </p:cSld>
  <p:clrMapOvr>
    <a:masterClrMapping/>
  </p:clrMapOvr>
  <p:transition advTm="6000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BBB94-5D29-4D4F-ADF3-BAE742B348F5}" type="datetimeFigureOut">
              <a:rPr lang="ru-RU"/>
              <a:pPr>
                <a:defRPr/>
              </a:pPr>
              <a:t>13.02.2016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07505-E14F-4C2C-A3D2-AB98D5A33D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5907934"/>
      </p:ext>
    </p:extLst>
  </p:cSld>
  <p:clrMapOvr>
    <a:masterClrMapping/>
  </p:clrMapOvr>
  <p:transition advTm="6000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B14D3-DE14-4FC5-A891-B631CE73272E}" type="datetimeFigureOut">
              <a:rPr lang="ru-RU"/>
              <a:pPr>
                <a:defRPr/>
              </a:pPr>
              <a:t>13.02.2016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197B1-C225-448E-80D4-0E2B578B2A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6854254"/>
      </p:ext>
    </p:extLst>
  </p:cSld>
  <p:clrMapOvr>
    <a:masterClrMapping/>
  </p:clrMapOvr>
  <p:transition advTm="6000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D13F8-D497-4019-B430-7B5807D140D1}" type="datetimeFigureOut">
              <a:rPr lang="ru-RU"/>
              <a:pPr>
                <a:defRPr/>
              </a:pPr>
              <a:t>13.02.2016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905DC-FCD5-40AA-82DA-9D31A3738D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0846353"/>
      </p:ext>
    </p:extLst>
  </p:cSld>
  <p:clrMapOvr>
    <a:masterClrMapping/>
  </p:clrMapOvr>
  <p:transition advTm="6000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91556F8-24F0-4588-AB30-4411F7D4876A}" type="datetimeFigureOut">
              <a:rPr lang="ru-RU"/>
              <a:pPr>
                <a:defRPr/>
              </a:pPr>
              <a:t>13.02.2016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C8A932B3-8E1C-4BDD-9FC9-4C870AB02B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9" r:id="rId9"/>
    <p:sldLayoutId id="2147483947" r:id="rId10"/>
    <p:sldLayoutId id="2147483948" r:id="rId11"/>
  </p:sldLayoutIdLst>
  <p:transition advTm="6000">
    <p:fade thruBlk="1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857628"/>
            <a:ext cx="8715436" cy="1928826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       </a:t>
            </a:r>
            <a:b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       Виды детской деятельности в</a:t>
            </a:r>
            <a:r>
              <a:rPr lang="en-US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        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соответствии с ФГОС</a:t>
            </a:r>
            <a:b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Конструирование из различных материалов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07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4348" y="357166"/>
            <a:ext cx="2486287" cy="3147869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 descr="C:\Users\User\Desktop\DSC_0108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57166"/>
            <a:ext cx="2961440" cy="3000396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s307506.vk.me/v307506590/a899/h-LtFP76e4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5794"/>
            <a:ext cx="4714908" cy="4191898"/>
          </a:xfrm>
          <a:prstGeom prst="rect">
            <a:avLst/>
          </a:prstGeom>
          <a:noFill/>
        </p:spPr>
      </p:pic>
      <p:pic>
        <p:nvPicPr>
          <p:cNvPr id="1028" name="Picture 4" descr="http://detki-33.ru/_fr/13/93691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42852"/>
            <a:ext cx="4548166" cy="3411125"/>
          </a:xfrm>
          <a:prstGeom prst="rect">
            <a:avLst/>
          </a:prstGeom>
          <a:noFill/>
        </p:spPr>
      </p:pic>
      <p:pic>
        <p:nvPicPr>
          <p:cNvPr id="1032" name="Picture 8" descr="https://92.img.avito.st/1280x960/17647787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2928934"/>
            <a:ext cx="3751639" cy="3747736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Цели :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3286124"/>
            <a:ext cx="82868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Способствовать активному формированию технического,  пространственного и  математического мышления.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Развивать наблюдательность, любознательность, сообразительность, находчивость, усидчивость.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Формировать потребность в творческой деятельности, трудолюбие, самостоятельность, активность, терпение, аккуратность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Picture 2" descr="D:\Pictures\фото№ 11\DSC_01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142852"/>
            <a:ext cx="2214546" cy="3321819"/>
          </a:xfrm>
          <a:prstGeom prst="rect">
            <a:avLst/>
          </a:prstGeom>
          <a:noFill/>
        </p:spPr>
      </p:pic>
      <p:pic>
        <p:nvPicPr>
          <p:cNvPr id="5" name="Picture 3" descr="D:\Pictures\фото№ 11\DSC_06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357166"/>
            <a:ext cx="3964773" cy="264318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05800" cy="571504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 конструирования:</a:t>
            </a:r>
            <a:endParaRPr lang="ru-RU" sz="28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00034" y="1071546"/>
            <a:ext cx="3071834" cy="8572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Младшая группа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2928934"/>
            <a:ext cx="3071834" cy="92869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Средняя группа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1472" y="4857760"/>
            <a:ext cx="3071834" cy="100013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Старшая –подготовительная группа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3786182" y="1285860"/>
            <a:ext cx="10715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3857620" y="3286124"/>
            <a:ext cx="10715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3786182" y="5000636"/>
            <a:ext cx="10715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072066" y="928670"/>
            <a:ext cx="3857652" cy="8572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ru-RU" dirty="0" smtClean="0"/>
              <a:t>Конструирование из строительных материалов. 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072066" y="2214554"/>
            <a:ext cx="3857652" cy="17716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en-US" altLang="ru-RU" dirty="0" smtClean="0"/>
          </a:p>
          <a:p>
            <a:pPr>
              <a:buFont typeface="Arial" pitchFamily="34" charset="0"/>
              <a:buChar char="•"/>
            </a:pPr>
            <a:r>
              <a:rPr lang="ru-RU" altLang="ru-RU" dirty="0" smtClean="0"/>
              <a:t>Конструирование из строительных материалов. 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u="sng" dirty="0" smtClean="0"/>
              <a:t>Конструирование из бумаги и дополнительных материалов. </a:t>
            </a:r>
          </a:p>
          <a:p>
            <a:pPr>
              <a:buFont typeface="Arial" pitchFamily="34" charset="0"/>
              <a:buChar char="•"/>
            </a:pPr>
            <a:r>
              <a:rPr lang="ru-RU" u="sng" dirty="0" smtClean="0"/>
              <a:t> Конструирование из природного материала</a:t>
            </a:r>
          </a:p>
          <a:p>
            <a:pPr algn="ctr">
              <a:buFont typeface="Arial" pitchFamily="34" charset="0"/>
              <a:buChar char="•"/>
            </a:pPr>
            <a:endParaRPr lang="ru-RU" sz="1400" u="sng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072066" y="4286256"/>
            <a:ext cx="3857652" cy="242889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altLang="ru-RU" dirty="0" smtClean="0"/>
              <a:t>Конструирование из строительных материалов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Конструирование из бумаги и дополнительных материалов.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Конструирование из природного материала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u="sng" dirty="0" smtClean="0"/>
              <a:t>Конструирование из крупногабаритных модулей</a:t>
            </a:r>
            <a:endParaRPr lang="ru-RU" u="sng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8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536462" cy="785818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                                Формы организации обучения </a:t>
            </a:r>
            <a:b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                                       детскому конструированию</a:t>
            </a:r>
            <a:endParaRPr lang="ru-RU" sz="2800" dirty="0"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143116"/>
            <a:ext cx="5000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 2" pitchFamily="18" charset="2"/>
              <a:buNone/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Конструирование по образцу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500306"/>
            <a:ext cx="507209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  <a:defRPr/>
            </a:pPr>
            <a:r>
              <a:rPr lang="ru-RU" sz="1600" dirty="0" smtClean="0">
                <a:latin typeface="+mn-lt"/>
              </a:rPr>
              <a:t>Первый и наиболее элементарный вид конструирования. </a:t>
            </a:r>
          </a:p>
          <a:p>
            <a:pPr>
              <a:buNone/>
              <a:defRPr/>
            </a:pPr>
            <a:r>
              <a:rPr lang="ru-RU" sz="1600" u="sng" dirty="0" smtClean="0">
                <a:solidFill>
                  <a:srgbClr val="000000"/>
                </a:solidFill>
                <a:latin typeface="+mn-lt"/>
              </a:rPr>
              <a:t>Взрослый предлагает ребенку поставить кубики так, как они стоят у него, в той же последовательности(цвет и форма).</a:t>
            </a:r>
            <a:endParaRPr lang="ru-RU" sz="1600" u="sng" dirty="0" smtClean="0">
              <a:solidFill>
                <a:prstClr val="black"/>
              </a:solidFill>
              <a:latin typeface="+mn-lt"/>
            </a:endParaRPr>
          </a:p>
          <a:p>
            <a:pPr>
              <a:buNone/>
              <a:defRPr/>
            </a:pPr>
            <a:r>
              <a:rPr lang="ru-RU" sz="1600" dirty="0" smtClean="0">
                <a:latin typeface="+mn-lt"/>
              </a:rPr>
              <a:t>Такая деятельность требует от ребенка внимания, сосредоточенности и умения «действовать по образцу».</a:t>
            </a:r>
            <a:r>
              <a:rPr lang="ru-RU" sz="1600" dirty="0" smtClean="0">
                <a:solidFill>
                  <a:srgbClr val="000000"/>
                </a:solidFill>
                <a:latin typeface="+mn-lt"/>
              </a:rPr>
              <a:t> </a:t>
            </a:r>
            <a:endParaRPr lang="en-US" sz="1600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4572008"/>
            <a:ext cx="47163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 2" pitchFamily="18" charset="2"/>
              <a:buNone/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Конструирование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 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по условиям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4929198"/>
            <a:ext cx="800105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1600" dirty="0" smtClean="0">
                <a:latin typeface="+mn-lt"/>
              </a:rPr>
              <a:t>В этом случае ребенок начинает строить свою конструкцию не на основе образца, а на основе условий, которые выдвинуты задачами игры или взрослым.</a:t>
            </a:r>
            <a:endParaRPr lang="ru-RU" sz="1600" dirty="0"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5572140"/>
            <a:ext cx="835824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None/>
              <a:defRPr/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          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Конструирование по замыслу</a:t>
            </a:r>
            <a:endParaRPr lang="en-US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Wingdings 2" pitchFamily="18" charset="2"/>
              <a:buNone/>
              <a:defRPr/>
            </a:pPr>
            <a:r>
              <a:rPr lang="ru-RU" sz="1600" dirty="0" smtClean="0">
                <a:latin typeface="+mn-lt"/>
              </a:rPr>
              <a:t>Здесь </a:t>
            </a:r>
            <a:r>
              <a:rPr lang="ru-RU" sz="1600" dirty="0" smtClean="0">
                <a:latin typeface="+mn-lt"/>
              </a:rPr>
              <a:t>ничто не ограничивает фантазии ребенка и самого строительного материала. Этого типа конструирования обычно требует игра. Дети стремятся сделать такую постройку, чтобы она соответствовала замыслу игры. </a:t>
            </a:r>
          </a:p>
        </p:txBody>
      </p:sp>
      <p:pic>
        <p:nvPicPr>
          <p:cNvPr id="9" name="Picture 2" descr="C:\Documents and Settings\Admin\Рабочий стол\фото нов\дети\101MSDCF\DSC033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2" y="1428736"/>
            <a:ext cx="3333247" cy="2500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Блок-схема: перфолента 7"/>
          <p:cNvSpPr/>
          <p:nvPr/>
        </p:nvSpPr>
        <p:spPr>
          <a:xfrm>
            <a:off x="142844" y="0"/>
            <a:ext cx="2846120" cy="1236193"/>
          </a:xfrm>
          <a:prstGeom prst="flowChartPunchedTap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7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Младший дошкольный возраст</a:t>
            </a:r>
            <a:endParaRPr lang="ru-RU" sz="17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1214422"/>
            <a:ext cx="51435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 smtClean="0"/>
              <a:t>Игра </a:t>
            </a:r>
            <a:r>
              <a:rPr lang="ru-RU" sz="1600" dirty="0" smtClean="0"/>
              <a:t>становится побудителем к конструированию, которое начинает приобретать для детей самостоятельное значение.</a:t>
            </a:r>
            <a:endParaRPr lang="ru-RU" sz="1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Documents and Settings\Admin\Рабочий стол\фото нов\дети\101MSDCF\DSC033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8" y="1357298"/>
            <a:ext cx="3238994" cy="242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7158" y="3500438"/>
            <a:ext cx="3358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Конструирование по модели.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3857628"/>
            <a:ext cx="87154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+mn-lt"/>
              </a:rPr>
              <a:t>В качестве образца предъявляется модель, в которой составляющие её элементы скрыты от ребёнка. Иными словами, предлагается определённая задача, но не способ её решения. В качестве модели можно использовать конструкцию, обклеенную плотной белой бумагой. Дети воспроизводят её из имеющегося строительного материала.</a:t>
            </a:r>
            <a:endParaRPr lang="ru-RU" sz="1600" dirty="0"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4929198"/>
            <a:ext cx="30844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Конструирование по теме. 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5286388"/>
            <a:ext cx="85725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+mn-lt"/>
              </a:rPr>
              <a:t>На основе общей тематики конструкций дети самостоятельно воплощают замысел конкретной постройки, выбирают материал, способ выполнения. Эта форма конструирования близка по своему характеру конструированию по замыслу, с той лишь разницей, что замысел исполнителя ограничивается определённой темой. Основная цель конструирования по заданной теме - закреплять знания и умения детей.</a:t>
            </a:r>
            <a:endParaRPr lang="ru-RU" sz="1600" dirty="0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1643050"/>
            <a:ext cx="5143536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  <a:defRPr/>
            </a:pPr>
            <a:endParaRPr lang="en-US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>
              <a:buNone/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Конструирование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по простейшим чертежам и наглядным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схемам</a:t>
            </a:r>
            <a:endParaRPr lang="en-US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>
              <a:buNone/>
              <a:defRPr/>
            </a:pPr>
            <a:r>
              <a:rPr lang="ru-RU" sz="1600" dirty="0" smtClean="0">
                <a:latin typeface="+mn-lt"/>
              </a:rPr>
              <a:t> </a:t>
            </a:r>
            <a:r>
              <a:rPr lang="ru-RU" sz="1600" dirty="0" smtClean="0">
                <a:latin typeface="+mn-lt"/>
              </a:rPr>
              <a:t>Это вид конструирования, в котором  из деталей строительного материала воссоздаются внешние и отдельные функциональные особенности реальных объектов.</a:t>
            </a:r>
          </a:p>
        </p:txBody>
      </p:sp>
      <p:sp>
        <p:nvSpPr>
          <p:cNvPr id="2" name="Блок-схема: перфолента 1"/>
          <p:cNvSpPr/>
          <p:nvPr/>
        </p:nvSpPr>
        <p:spPr>
          <a:xfrm>
            <a:off x="142844" y="428604"/>
            <a:ext cx="2880320" cy="1224136"/>
          </a:xfrm>
          <a:prstGeom prst="flowChartPunchedTap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Старший дошкольный возраст</a:t>
            </a: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14678" y="214290"/>
            <a:ext cx="571504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dirty="0" smtClean="0"/>
              <a:t>C</a:t>
            </a:r>
            <a:r>
              <a:rPr lang="ru-RU" sz="1600" dirty="0" smtClean="0"/>
              <a:t>формированная </a:t>
            </a:r>
            <a:r>
              <a:rPr lang="ru-RU" sz="1600" dirty="0" smtClean="0"/>
              <a:t>способность к полноценному конструированию стимулирует развитие сюжетной линии игры и само, порой, приобретает сюжетный характер, когда создается несколько конструкций, объединенных общим сюжетом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0"/>
            <a:ext cx="8786874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Задачи: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Первая младшая группа (от 2 до 3 лет)</a:t>
            </a: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В первой младшей группе задачей воспитателя становится воспитание у детей желания самостоятельно, и без помощи взрослого выполнять </a:t>
            </a: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несложные действия с деталями конструктора.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Вызывать интерес к своей постройке и желание с ней поиграть. На этом этапе для осуществления воспитательной работы вводится простой строительный материал (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кубики, кирпичики, дощечки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42844" y="2000240"/>
            <a:ext cx="8715436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Вторая младшая группа (от 3 до 4 лет)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Конструктивная деятельность во второй младшей группе ограничена </a:t>
            </a: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возведением несложных построек по образцу и по замыслу.</a:t>
            </a:r>
            <a:endParaRPr kumimoji="0" lang="ru-RU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Поощрение исследовательского интереса, проведение простейших наблюдений. Знакомство со способами обследования предметов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Подведение детей к простейшему анализу созданных построек.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Закрепление умения различать, называть основные строительные детали (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кубики, кирпичики, пластины, цилиндры</a:t>
            </a:r>
            <a:r>
              <a:rPr lang="en-US" dirty="0" smtClean="0">
                <a:solidFill>
                  <a:srgbClr val="333333"/>
                </a:solidFill>
                <a:latin typeface="+mn-lt"/>
                <a:ea typeface="Times New Roman" pitchFamily="18" charset="0"/>
                <a:cs typeface="Arial" pitchFamily="34" charset="0"/>
              </a:rPr>
              <a:t>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14282" y="4214818"/>
            <a:ext cx="8715436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Средняя группа (от 4 до 5 лет)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В средней группе усложняется конструирование. </a:t>
            </a: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Формируются навыки конструирования по собственному замыслу.</a:t>
            </a:r>
            <a:endParaRPr kumimoji="0" lang="ru-RU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Дети при помощи воспитателя приучаются к аккуратности и качественности построения конструкций.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Учатся создавать конструкции из различных природных и бросовых материалов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, проявлять творческие способности в конструировании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1026" grpId="0"/>
      <p:bldP spid="10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500034" y="214290"/>
            <a:ext cx="8429684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Старшая группа (от 5 до 6 лет)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Конструирование характеризуется умением анализировать условия, в которых протекает эта деятельность. Конструктивная деятельность </a:t>
            </a: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может осуществляться на основе схемы, по условиям и по замыслу.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Появляется конструирование в ходе совместной деятельности.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Задача воспитателя состоит в том, чтобы стимулировать у детей творческую инициативу, фантазию, находчивость, экспериментирование, желание усовершенствовать уже готовую конструкцию.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500034" y="3214686"/>
            <a:ext cx="8429684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Подготовительная группа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(6-7)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К подготовительной группе дети в значительной степени осваивают конструирование из строительного материала. </a:t>
            </a: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Они свободно владеют знаниями, умениями и навыками полученными ранее.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Свободные постройки становятся симметричными и пропорциональными, их строительство осуществляется на основе зрительной ориентировки.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/>
      <p:bldP spid="317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мягких модулей в дошкольном учреждении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57158" y="4000504"/>
            <a:ext cx="8358246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Примерные методические рекомендации по использованию мягких модулей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В играх по математике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(на закрепление количественного и порядкового счета, знания цифр и чисел; на закрепление умения различать цвета, геометрические фигуры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На занятиях по физической культуре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(на закрепление основных движений (ходьба, бег «змейкой», соблюдение равновесия, прыжки с высоты)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В подвижных играх; 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При конструировании</a:t>
            </a:r>
            <a:r>
              <a:rPr lang="ru-RU" sz="16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для сюжетно-ролевых игр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(в качестве декораций и маркеров игрового пространства)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428596" y="1142984"/>
            <a:ext cx="8215370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Использование крупногабаритных мягких модулей появилось сравнительно недавно в качестве средства конструирования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Конструировании из крупных модулей в отличие от конструирования из мелких деталей, ребенок чувствует объем, вес, устойчивость. При практических действиях с модулями у ребёнка задействованы мелкие и крупные мышцы всего тела, что способствует развитию его сенсомоторной сферы и координации движений.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Мягкие модули изготовлены из поролона, обтянуты искусственной кожей.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Благодаря использованию высококачественных материалов изделия хорошо выдерживают нагрузку, быстро восстанавливают свою первоначальную форму и не требуют сложного гигиенического ухода.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Применяемые материалы безопасны для здоровья,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2850</TotalTime>
  <Words>827</Words>
  <Application>Microsoft Office PowerPoint</Application>
  <PresentationFormat>Экран (4:3)</PresentationFormat>
  <Paragraphs>71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                   Виды детской деятельности в              соответствии с ФГОС    Конструирование из различных материалов</vt:lpstr>
      <vt:lpstr>Цели :</vt:lpstr>
      <vt:lpstr>Слайд 3</vt:lpstr>
      <vt:lpstr>Виды  конструирования:</vt:lpstr>
      <vt:lpstr>                                   Формы организации обучения                                            детскому конструированию</vt:lpstr>
      <vt:lpstr>Слайд 6</vt:lpstr>
      <vt:lpstr>Слайд 7</vt:lpstr>
      <vt:lpstr>Слайд 8</vt:lpstr>
      <vt:lpstr> Использование мягких модулей в дошкольном учреждении </vt:lpstr>
      <vt:lpstr>Слайд 10</vt:lpstr>
    </vt:vector>
  </TitlesOfParts>
  <Company>Kraftway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GEG</dc:creator>
  <cp:lastModifiedBy>Пользователь</cp:lastModifiedBy>
  <cp:revision>288</cp:revision>
  <dcterms:created xsi:type="dcterms:W3CDTF">2009-02-12T09:40:02Z</dcterms:created>
  <dcterms:modified xsi:type="dcterms:W3CDTF">2016-02-13T14:28:48Z</dcterms:modified>
</cp:coreProperties>
</file>