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3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1B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3" d="100"/>
          <a:sy n="33" d="100"/>
        </p:scale>
        <p:origin x="-230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A664D-D923-4989-9CC7-78DE899277DD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199D5-4DC4-4D2D-BC61-C907E116C5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wikia.com/fairytail/images/3/33/Former_Mage.png" TargetMode="External"/><Relationship Id="rId3" Type="http://schemas.openxmlformats.org/officeDocument/2006/relationships/hyperlink" Target="http://ramki-vsem.ru/fon/svetlyj-fon49.jpg" TargetMode="External"/><Relationship Id="rId7" Type="http://schemas.openxmlformats.org/officeDocument/2006/relationships/hyperlink" Target="http://itd2.mycdn.me/image?id=860661857683&amp;t=20&amp;plc=WEB&amp;tkn=*MrBR8nYxMbrQEjH2j1gP-bDi0i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2.fotokto.ru/photo/full/336/3367438.jpg" TargetMode="External"/><Relationship Id="rId5" Type="http://schemas.openxmlformats.org/officeDocument/2006/relationships/hyperlink" Target="http://jeweller-x.ru/img/products/jpg/zolotoe-pomolvochnoe-kolco-2.jpg" TargetMode="External"/><Relationship Id="rId4" Type="http://schemas.openxmlformats.org/officeDocument/2006/relationships/hyperlink" Target="https://on-woman.com/wp-content/uploads/zolotoy-klyuchik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=simag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vatars.mds.yandex.net/get-marketpic/1406122/market_LxnTbiYYATHVEiKNzxOiWg/orig" TargetMode="External"/><Relationship Id="rId4" Type="http://schemas.openxmlformats.org/officeDocument/2006/relationships/hyperlink" Target="https://srub-banya.by/img/srub/krysha/krysh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992888" cy="39604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Правописание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 – е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после шипящих и </a:t>
            </a:r>
            <a:r>
              <a:rPr lang="ru-RU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в окончаниях существительных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«Немой» диктант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 класс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4048" y="4581128"/>
            <a:ext cx="4139952" cy="1752600"/>
          </a:xfrm>
        </p:spPr>
        <p:txBody>
          <a:bodyPr>
            <a:noAutofit/>
          </a:bodyPr>
          <a:lstStyle/>
          <a:p>
            <a:pPr algn="just"/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Гавриленко В.К.</a:t>
            </a:r>
          </a:p>
          <a:p>
            <a:pPr algn="just"/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РЛ-15-01</a:t>
            </a:r>
          </a:p>
          <a:p>
            <a:pPr algn="just"/>
            <a:r>
              <a:rPr lang="ru-RU" sz="3600" i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Диктант 3</a:t>
            </a:r>
            <a:endParaRPr lang="ru-RU" sz="3600" i="1" dirty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png.pngtree.com/element_origin_min_pic/21/03/20/1656efb0f4aa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srub-banya.by/img/srub/krysha/krys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62252" cy="61653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652120" y="5229200"/>
            <a:ext cx="3024336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avatars.mds.yandex.net/get-marketpic/1406122/market_LxnTbiYYATHVEiKNzxOiWg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624736" cy="6624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avatars.mds.yandex.net/get-marketpic/222244/market_COcwPQrU3B19jtYUDlDs6Q/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656"/>
            <a:ext cx="6120680" cy="61981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Проверяем!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49251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</a:t>
            </a:r>
            <a:r>
              <a:rPr lang="vi-VN" dirty="0" smtClean="0"/>
              <a:t>оль</a:t>
            </a:r>
            <a:r>
              <a:rPr lang="vi-VN" u="sng" dirty="0" smtClean="0"/>
              <a:t>ц</a:t>
            </a:r>
            <a:r>
              <a:rPr lang="vi-VN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м</a:t>
            </a:r>
            <a:endParaRPr lang="ru-RU" dirty="0" smtClean="0"/>
          </a:p>
          <a:p>
            <a:r>
              <a:rPr lang="ru-RU" dirty="0" smtClean="0"/>
              <a:t>К</a:t>
            </a:r>
            <a:r>
              <a:rPr lang="vi-VN" dirty="0" smtClean="0"/>
              <a:t>амы</a:t>
            </a:r>
            <a:r>
              <a:rPr lang="vi-VN" u="sng" dirty="0" smtClean="0"/>
              <a:t>ш</a:t>
            </a:r>
            <a:r>
              <a:rPr lang="vi-VN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м</a:t>
            </a:r>
            <a:endParaRPr lang="ru-RU" dirty="0" smtClean="0"/>
          </a:p>
          <a:p>
            <a:r>
              <a:rPr lang="ru-RU" dirty="0" smtClean="0"/>
              <a:t>У</a:t>
            </a:r>
            <a:r>
              <a:rPr lang="vi-VN" dirty="0" smtClean="0"/>
              <a:t>чи́тельни</a:t>
            </a:r>
            <a:r>
              <a:rPr lang="vi-VN" u="sng" dirty="0" smtClean="0"/>
              <a:t>ц</a:t>
            </a:r>
            <a:r>
              <a:rPr lang="vi-VN" dirty="0" smtClean="0">
                <a:solidFill>
                  <a:srgbClr val="FF0000"/>
                </a:solidFill>
              </a:rPr>
              <a:t>е</a:t>
            </a:r>
            <a:r>
              <a:rPr lang="vi-VN" dirty="0" smtClean="0"/>
              <a:t>й</a:t>
            </a:r>
            <a:endParaRPr lang="ru-RU" dirty="0" smtClean="0"/>
          </a:p>
          <a:p>
            <a:r>
              <a:rPr lang="ru-RU" dirty="0" smtClean="0"/>
              <a:t>П</a:t>
            </a:r>
            <a:r>
              <a:rPr lang="vi-VN" dirty="0" smtClean="0"/>
              <a:t>а́ль</a:t>
            </a:r>
            <a:r>
              <a:rPr lang="vi-VN" u="sng" dirty="0" smtClean="0"/>
              <a:t>ц</a:t>
            </a:r>
            <a:r>
              <a:rPr lang="vi-VN" dirty="0" smtClean="0">
                <a:solidFill>
                  <a:srgbClr val="FF0000"/>
                </a:solidFill>
              </a:rPr>
              <a:t>е</a:t>
            </a:r>
            <a:r>
              <a:rPr lang="vi-VN" dirty="0" smtClean="0"/>
              <a:t>м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</a:t>
            </a:r>
            <a:r>
              <a:rPr lang="vi-VN" dirty="0" smtClean="0"/>
              <a:t>у́</a:t>
            </a:r>
            <a:r>
              <a:rPr lang="vi-VN" u="sng" dirty="0" smtClean="0"/>
              <a:t>ч</a:t>
            </a:r>
            <a:r>
              <a:rPr lang="vi-VN" dirty="0" smtClean="0">
                <a:solidFill>
                  <a:srgbClr val="FF0000"/>
                </a:solidFill>
              </a:rPr>
              <a:t>е</a:t>
            </a:r>
            <a:r>
              <a:rPr lang="vi-VN" dirty="0" smtClean="0"/>
              <a:t>й</a:t>
            </a:r>
            <a:r>
              <a:rPr lang="ru-RU" dirty="0" smtClean="0"/>
              <a:t> </a:t>
            </a:r>
          </a:p>
          <a:p>
            <a:r>
              <a:rPr lang="ru-RU" dirty="0" smtClean="0"/>
              <a:t>Д</a:t>
            </a:r>
            <a:r>
              <a:rPr lang="vi-VN" dirty="0" smtClean="0"/>
              <a:t>вор</a:t>
            </a:r>
            <a:r>
              <a:rPr lang="vi-VN" u="sng" dirty="0" smtClean="0"/>
              <a:t>ц</a:t>
            </a:r>
            <a:r>
              <a:rPr lang="vi-VN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м</a:t>
            </a:r>
            <a:endParaRPr lang="ru-RU" dirty="0" smtClean="0"/>
          </a:p>
          <a:p>
            <a:r>
              <a:rPr lang="ru-RU" dirty="0" smtClean="0"/>
              <a:t>К</a:t>
            </a:r>
            <a:r>
              <a:rPr lang="vi-VN" dirty="0" smtClean="0"/>
              <a:t>ры́</a:t>
            </a:r>
            <a:r>
              <a:rPr lang="vi-VN" u="sng" dirty="0" smtClean="0"/>
              <a:t>ш</a:t>
            </a:r>
            <a:r>
              <a:rPr lang="vi-VN" dirty="0" smtClean="0">
                <a:solidFill>
                  <a:srgbClr val="FF0000"/>
                </a:solidFill>
              </a:rPr>
              <a:t>е</a:t>
            </a:r>
            <a:r>
              <a:rPr lang="vi-VN" dirty="0" smtClean="0"/>
              <a:t>й</a:t>
            </a:r>
            <a:endParaRPr lang="ru-RU" dirty="0" smtClean="0"/>
          </a:p>
          <a:p>
            <a:r>
              <a:rPr lang="ru-RU" dirty="0" smtClean="0"/>
              <a:t>К</a:t>
            </a:r>
            <a:r>
              <a:rPr lang="vi-VN" dirty="0" smtClean="0"/>
              <a:t>ирпи</a:t>
            </a:r>
            <a:r>
              <a:rPr lang="vi-VN" u="sng" dirty="0" smtClean="0"/>
              <a:t>ч</a:t>
            </a:r>
            <a:r>
              <a:rPr lang="vi-VN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м</a:t>
            </a:r>
            <a:endParaRPr lang="ru-RU" dirty="0" smtClean="0"/>
          </a:p>
          <a:p>
            <a:r>
              <a:rPr lang="ru-RU" dirty="0" smtClean="0"/>
              <a:t>М</a:t>
            </a:r>
            <a:r>
              <a:rPr lang="vi-VN" dirty="0" smtClean="0"/>
              <a:t>я</a:t>
            </a:r>
            <a:r>
              <a:rPr lang="vi-VN" u="sng" dirty="0" smtClean="0"/>
              <a:t>ч</a:t>
            </a:r>
            <a:r>
              <a:rPr lang="vi-VN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м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630211" y="5657209"/>
            <a:ext cx="508078" cy="39690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50259" y="5161140"/>
            <a:ext cx="494467" cy="42874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868230" y="4697901"/>
            <a:ext cx="537345" cy="36980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1964605" y="4159493"/>
            <a:ext cx="588571" cy="391939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1488722" y="3645024"/>
            <a:ext cx="438552" cy="40981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999275" y="3204095"/>
            <a:ext cx="490707" cy="36004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2930131" y="2653963"/>
            <a:ext cx="558657" cy="38966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2167136" y="2175484"/>
            <a:ext cx="545976" cy="367927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1960664" y="1635616"/>
            <a:ext cx="451096" cy="353224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259632" y="4077072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91680" y="4581128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547664" y="5085184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907704" y="5589240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03648" y="6093296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763688" y="3573016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699792" y="3068960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835696" y="2564904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691680" y="2060848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Блок-схема: процесс 30"/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Оцени работу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Оцени работу!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0 ошибок – «5»;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1-2 ошибки – «4»;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3-4 ошибки – «3»;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 и более ошибок – «2».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лок-схема: процесс 4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Источники: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566124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Учебник:</a:t>
            </a:r>
          </a:p>
          <a:p>
            <a:r>
              <a:rPr lang="ru-RU" sz="6400" dirty="0" err="1" smtClean="0">
                <a:latin typeface="Arial" pitchFamily="34" charset="0"/>
                <a:cs typeface="Arial" pitchFamily="34" charset="0"/>
              </a:rPr>
              <a:t>Ладыженская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Т. А. Учебник для 5 класса общеобразовательных учреждений. – М. : Просвещение, 2006. – С. 221 – 223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6400" dirty="0" smtClean="0">
                <a:latin typeface="Arial" pitchFamily="34" charset="0"/>
                <a:cs typeface="Arial" pitchFamily="34" charset="0"/>
              </a:rPr>
              <a:t>Картинки:</a:t>
            </a:r>
          </a:p>
          <a:p>
            <a:r>
              <a:rPr lang="en-US" sz="64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n-US" sz="6400" dirty="0" smtClean="0">
                <a:latin typeface="Arial" pitchFamily="34" charset="0"/>
                <a:cs typeface="Arial" pitchFamily="34" charset="0"/>
                <a:hlinkClick r:id="rId3"/>
              </a:rPr>
              <a:t>://ramki-vsem.ru/fon/svetlyj-fon49.jpg</a:t>
            </a:r>
            <a:endParaRPr lang="ru-RU" sz="6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6400" dirty="0" smtClean="0">
                <a:latin typeface="Arial" pitchFamily="34" charset="0"/>
                <a:cs typeface="Arial" pitchFamily="34" charset="0"/>
                <a:hlinkClick r:id="rId4"/>
              </a:rPr>
              <a:t>https://on-woman.com/wp-content/uploads/zolotoy-klyuchik.png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6400" dirty="0" smtClean="0">
                <a:latin typeface="Arial" pitchFamily="34" charset="0"/>
                <a:cs typeface="Arial" pitchFamily="34" charset="0"/>
                <a:hlinkClick r:id="rId5"/>
              </a:rPr>
              <a:t>http://jeweller-x.ru/img/products/jpg/zolotoe-pomolvochnoe-kolco-2.jpg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6400" dirty="0" smtClean="0">
                <a:latin typeface="Arial" pitchFamily="34" charset="0"/>
                <a:cs typeface="Arial" pitchFamily="34" charset="0"/>
                <a:hlinkClick r:id="rId6"/>
              </a:rPr>
              <a:t>http://s2.fotokto.ru/photo/full/336/3367438.jpg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6400" dirty="0" smtClean="0">
                <a:latin typeface="Arial" pitchFamily="34" charset="0"/>
                <a:cs typeface="Arial" pitchFamily="34" charset="0"/>
                <a:hlinkClick r:id="rId7"/>
              </a:rPr>
              <a:t>http://itd2.mycdn.me/image?id=860661857683&amp;t=20&amp;plc=WEB&amp;tkn=*MrBR8nYxMbrQEjH2j1gP-bDi0iI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6400" dirty="0" smtClean="0">
                <a:latin typeface="Arial" pitchFamily="34" charset="0"/>
                <a:cs typeface="Arial" pitchFamily="34" charset="0"/>
                <a:hlinkClick r:id="rId8"/>
              </a:rPr>
              <a:t>http://images.wikia.com/fairytail/images/3/33/Former_Mage.png</a:t>
            </a:r>
            <a:r>
              <a:rPr lang="ru-RU" sz="6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80728"/>
            <a:ext cx="8435280" cy="5361459"/>
          </a:xfrm>
        </p:spPr>
        <p:txBody>
          <a:bodyPr>
            <a:normAutofit fontScale="25000" lnSpcReduction="20000"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http://pristor.ru/wp-content/uploads/2017/09/%D0%A2%D1%83%D1%87%D0%BA%D0%B0-%D0%BA%D0%B0%D1%80%D1%82%D0%B8%D0%BD%D0%BA%D0%B8-%D0%B4%D0%BB%D1%8F-%D0%B4%D0%B5%D1%82%D0%B5%D0%B9-%D0%BF%D1%80%D0%B8%D0%BA%D0%BE%D0%BB%D1%8C%D0%BD%D1%8B%D0%B5-%D0%BA%D1%80%D0%B0%D1%81%D0%B8%D0%B2%D1%8B%D0%B5-%D0%B8-%D0%B8%D0%BD%D1%82%D0%B5%D1%80%D0%B5%D1%81%D0%BD%D1%8B%D0%B5-12.jpg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https://yandex.ru/images/search?pos=10&amp;img_url=https%3A%2F%2Fpng.pngtree.com%2Felement_origin_min_pic%2F21%2F03%2F20%2F1656efb0f4aa630.jpg&amp;text=%D0%B4%D0%B2%D0%BE%D1%80%D0%B5%D1%86%20%D0%BA%D0%B0%D1%80%D1%82%D0%B8%D0%BD%D0%BA%D0%B0%20%D0%B4%D0%BB%D1%8F%20%D0%B4%D0%B5%D1%82%D0%B5%D0%B9&amp;rpt</a:t>
            </a:r>
            <a:r>
              <a:rPr lang="en-US" sz="8000" dirty="0" smtClean="0">
                <a:latin typeface="Arial" pitchFamily="34" charset="0"/>
                <a:cs typeface="Arial" pitchFamily="34" charset="0"/>
                <a:hlinkClick r:id="rId3" action="ppaction://hlinkfile"/>
              </a:rPr>
              <a:t>=simage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8000" dirty="0" smtClean="0">
                <a:latin typeface="Arial" pitchFamily="34" charset="0"/>
                <a:cs typeface="Arial" pitchFamily="34" charset="0"/>
                <a:hlinkClick r:id="rId4"/>
              </a:rPr>
              <a:t>https://srub-banya.by/img/srub/krysha/krysha.jpg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8000" dirty="0" smtClean="0">
                <a:latin typeface="Arial" pitchFamily="34" charset="0"/>
                <a:cs typeface="Arial" pitchFamily="34" charset="0"/>
                <a:hlinkClick r:id="rId5"/>
              </a:rPr>
              <a:t>https://avatars.mds.yandex.net/get-marketpic/1406122/market_LxnTbiYYATHVEiKNzxOiWg/orig</a:t>
            </a:r>
            <a:r>
              <a:rPr lang="ru-RU" sz="8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ПОВТОРЕНИЕ!</a:t>
            </a:r>
            <a:endParaRPr lang="ru-RU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82047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ПРАВИЛО: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После шипящих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ц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окончаниях существительных под ударением пишется буква О, без ударения – буква Е:</a:t>
            </a:r>
          </a:p>
          <a:p>
            <a:pPr algn="ct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ра</a:t>
            </a:r>
            <a:r>
              <a:rPr lang="vi-VN" u="sng" dirty="0" smtClean="0">
                <a:latin typeface="Arial" pitchFamily="34" charset="0"/>
                <a:cs typeface="Arial" pitchFamily="34" charset="0"/>
              </a:rPr>
              <a:t>ч</a:t>
            </a:r>
            <a:r>
              <a:rPr lang="vi-VN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о́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Свин</a:t>
            </a:r>
            <a:r>
              <a:rPr lang="vi-VN" u="sng" dirty="0" smtClean="0">
                <a:latin typeface="Arial" pitchFamily="34" charset="0"/>
                <a:cs typeface="Arial" pitchFamily="34" charset="0"/>
              </a:rPr>
              <a:t>ц</a:t>
            </a:r>
            <a:r>
              <a:rPr lang="vi-VN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о́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м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vi-VN" dirty="0" smtClean="0">
                <a:latin typeface="Arial" pitchFamily="34" charset="0"/>
                <a:cs typeface="Arial" pitchFamily="34" charset="0"/>
              </a:rPr>
              <a:t>Това́ри</a:t>
            </a:r>
            <a:r>
              <a:rPr lang="vi-VN" u="sng" dirty="0" smtClean="0">
                <a:latin typeface="Arial" pitchFamily="34" charset="0"/>
                <a:cs typeface="Arial" pitchFamily="34" charset="0"/>
              </a:rPr>
              <a:t>щ</a:t>
            </a:r>
            <a:r>
              <a:rPr lang="vi-VN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Полоте́н</a:t>
            </a:r>
            <a:r>
              <a:rPr lang="vi-VN" u="sng" dirty="0" smtClean="0">
                <a:latin typeface="Arial" pitchFamily="34" charset="0"/>
                <a:cs typeface="Arial" pitchFamily="34" charset="0"/>
              </a:rPr>
              <a:t>ц</a:t>
            </a:r>
            <a:r>
              <a:rPr lang="vi-VN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м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707904" y="3861048"/>
            <a:ext cx="576064" cy="4320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5509991" y="3893521"/>
            <a:ext cx="511198" cy="41375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3779912" y="4437112"/>
            <a:ext cx="504056" cy="4320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6207903" y="4494984"/>
            <a:ext cx="504056" cy="36004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491880" y="4365104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5292080" y="4365104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419872" y="4941168"/>
            <a:ext cx="288032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6012160" y="4941168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Блок-схема: процесс 35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Порядок выполнения диктанта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ru-RU" dirty="0" smtClean="0"/>
              <a:t>На слайде изображена </a:t>
            </a:r>
            <a:r>
              <a:rPr lang="ru-RU" dirty="0" smtClean="0"/>
              <a:t>картинка.</a:t>
            </a:r>
            <a:endParaRPr lang="ru-RU" dirty="0" smtClean="0"/>
          </a:p>
          <a:p>
            <a:r>
              <a:rPr lang="ru-RU" dirty="0" smtClean="0"/>
              <a:t>Запишите </a:t>
            </a:r>
            <a:r>
              <a:rPr lang="ru-RU" dirty="0" smtClean="0"/>
              <a:t>в тетрадь название предмета, изображенного на картинке, в творительном падеже единственного </a:t>
            </a:r>
            <a:r>
              <a:rPr lang="ru-RU" dirty="0" smtClean="0"/>
              <a:t>числа.</a:t>
            </a:r>
            <a:endParaRPr lang="ru-RU" dirty="0" smtClean="0"/>
          </a:p>
          <a:p>
            <a:r>
              <a:rPr lang="ru-RU" dirty="0" smtClean="0"/>
              <a:t>Обозначьте </a:t>
            </a:r>
            <a:r>
              <a:rPr lang="ru-RU" dirty="0" smtClean="0"/>
              <a:t>орфограмму и условие ее выбора</a:t>
            </a:r>
            <a:r>
              <a:rPr lang="ru-RU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Блок-схема: процесс 6">
            <a:hlinkClick r:id="rId3" action="ppaction://hlinksldjump"/>
          </p:cNvPr>
          <p:cNvSpPr/>
          <p:nvPr/>
        </p:nvSpPr>
        <p:spPr>
          <a:xfrm>
            <a:off x="7092280" y="443711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ПРАВИЛО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процесс 7">
            <a:hlinkClick r:id="rId4" action="ppaction://hlinksldjump"/>
          </p:cNvPr>
          <p:cNvSpPr/>
          <p:nvPr/>
        </p:nvSpPr>
        <p:spPr>
          <a:xfrm>
            <a:off x="7092280" y="5949280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ИСТОЧНИКИ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процесс 8">
            <a:hlinkClick r:id="rId5" action="ppaction://hlinksldjump"/>
          </p:cNvPr>
          <p:cNvSpPr/>
          <p:nvPr/>
        </p:nvSpPr>
        <p:spPr>
          <a:xfrm>
            <a:off x="7092280" y="5229200"/>
            <a:ext cx="1728192" cy="648072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ОБРАЗЕЦ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541B7F"/>
                </a:solidFill>
                <a:latin typeface="Arial" pitchFamily="34" charset="0"/>
                <a:cs typeface="Arial" pitchFamily="34" charset="0"/>
              </a:rPr>
              <a:t>ОБРАЗЕЦ ВЫПОЛНЕНИЯ ЗАДАНИЯ</a:t>
            </a:r>
            <a:endParaRPr lang="ru-RU" sz="3600" dirty="0">
              <a:solidFill>
                <a:srgbClr val="541B7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К</a:t>
            </a:r>
            <a:r>
              <a:rPr lang="vi-VN" sz="3600" dirty="0" smtClean="0"/>
              <a:t>лю</a:t>
            </a:r>
            <a:r>
              <a:rPr lang="vi-VN" sz="3600" u="sng" dirty="0" smtClean="0"/>
              <a:t>ч</a:t>
            </a:r>
            <a:r>
              <a:rPr lang="vi-VN" sz="3600" dirty="0" smtClean="0">
                <a:solidFill>
                  <a:srgbClr val="FF0000"/>
                </a:solidFill>
              </a:rPr>
              <a:t>о́</a:t>
            </a:r>
            <a:r>
              <a:rPr lang="vi-VN" sz="3600" dirty="0" smtClean="0"/>
              <a:t>м</a:t>
            </a:r>
            <a:endParaRPr lang="ru-RU" sz="3600" dirty="0"/>
          </a:p>
        </p:txBody>
      </p:sp>
      <p:sp>
        <p:nvSpPr>
          <p:cNvPr id="2052" name="AutoShape 4" descr="https://on-woman.com/wp-content/uploads/zolotoy-klyuchi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on-woman.com/wp-content/uploads/zolotoy-klyuch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4323025" cy="3478264"/>
          </a:xfrm>
          <a:prstGeom prst="rect">
            <a:avLst/>
          </a:prstGeom>
          <a:noFill/>
        </p:spPr>
      </p:pic>
      <p:sp>
        <p:nvSpPr>
          <p:cNvPr id="8" name="Блок-схема: процесс 7"/>
          <p:cNvSpPr/>
          <p:nvPr/>
        </p:nvSpPr>
        <p:spPr>
          <a:xfrm>
            <a:off x="1979712" y="1700808"/>
            <a:ext cx="632334" cy="432048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763688" y="2204864"/>
            <a:ext cx="216024" cy="0"/>
          </a:xfrm>
          <a:prstGeom prst="line">
            <a:avLst/>
          </a:prstGeom>
          <a:ln w="25400" cmpd="sng">
            <a:solidFill>
              <a:schemeClr val="tx1"/>
            </a:solidFill>
            <a:head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процесс 10">
            <a:hlinkClick r:id="rId4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jeweller-x.ru/img/products/jpg/zolotoe-pomolvochnoe-kolco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http://s2.fotokto.ru/photo/full/336/33674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445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ramki-vsem.ru/fon/svetlyj-fon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8" name="Picture 4" descr="http://itd2.mycdn.me/image?id=860661857683&amp;t=20&amp;plc=WEB&amp;tkn=*MrBR8nYxMbrQEjH2j1gP-bDi0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5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images.wikia.com/fairytail/images/3/33/Former_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6858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pristor.ru/wp-content/uploads/2017/09/%D0%A2%D1%83%D1%87%D0%BA%D0%B0-%D0%BA%D0%B0%D1%80%D1%82%D0%B8%D0%BD%D0%BA%D0%B8-%D0%B4%D0%BB%D1%8F-%D0%B4%D0%B5%D1%82%D0%B5%D0%B9-%D0%BF%D1%80%D0%B8%D0%BA%D0%BE%D0%BB%D1%8C%D0%BD%D1%8B%D0%B5-%D0%BA%D1%80%D0%B0%D1%81%D0%B8%D0%B2%D1%8B%D0%B5-%D0%B8-%D0%B8%D0%BD%D1%82%D0%B5%D1%80%D0%B5%D1%81%D0%BD%D1%8B%D0%B5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225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Правописание о – е после шипящих и ц в окончаниях существительных «Немой» диктант 5 класс  </vt:lpstr>
      <vt:lpstr>ПОВТОРЕНИЕ!</vt:lpstr>
      <vt:lpstr>Порядок выполнения диктанта</vt:lpstr>
      <vt:lpstr>ОБРАЗЕЦ ВЫПОЛНЕНИЯ ЗАДАНИЯ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Проверяем!</vt:lpstr>
      <vt:lpstr>Оцени работу!</vt:lpstr>
      <vt:lpstr>Источники: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о – е после шипящих и ц в окончаниях существительных «Немой» диктант 5 класс  </dc:title>
  <dc:creator>user</dc:creator>
  <cp:lastModifiedBy>user</cp:lastModifiedBy>
  <cp:revision>33</cp:revision>
  <dcterms:created xsi:type="dcterms:W3CDTF">2018-11-27T12:02:54Z</dcterms:created>
  <dcterms:modified xsi:type="dcterms:W3CDTF">2018-12-06T07:41:02Z</dcterms:modified>
</cp:coreProperties>
</file>