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nwlife.ru/wp-content/gallery/ornamenty/or_115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ad15-rycheek.ucoz.ru/medicina/0_ab458_4bc1d758_XL.png" TargetMode="External"/><Relationship Id="rId4" Type="http://schemas.openxmlformats.org/officeDocument/2006/relationships/hyperlink" Target="http://7oom.ru/powerpoint/abstraktnye-fony-dlya-prezentacii-volny-01.jpg?ver=3.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nwlife.ru/wp-content/gallery/ornamenty/or_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7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Правописание –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тся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 –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ться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в глаголах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Распределительный диктант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5 класс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221088"/>
            <a:ext cx="3416424" cy="170574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Гавриленко В.К.</a:t>
            </a:r>
          </a:p>
          <a:p>
            <a:pPr algn="just"/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РЛ-15-01</a:t>
            </a:r>
          </a:p>
          <a:p>
            <a:pPr algn="just"/>
            <a:r>
              <a:rPr lang="ru-RU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Диктант 5</a:t>
            </a:r>
            <a:endParaRPr lang="ru-RU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4" name="Picture 1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35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ПОВТОРЕНИЕ!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Правило:</a:t>
            </a:r>
          </a:p>
          <a:p>
            <a:r>
              <a:rPr lang="ru-RU" sz="3000" dirty="0" smtClean="0"/>
              <a:t>Если глагол отвечает на вопросы что делает? (сделает?) или что делают? (сделают?), то этот глагол стоит в 3-м лице и в нем перед –</a:t>
            </a:r>
            <a:r>
              <a:rPr lang="ru-RU" sz="3000" dirty="0" err="1" smtClean="0"/>
              <a:t>ся</a:t>
            </a:r>
            <a:r>
              <a:rPr lang="ru-RU" sz="3000" dirty="0" smtClean="0"/>
              <a:t> буква </a:t>
            </a:r>
            <a:r>
              <a:rPr lang="ru-RU" sz="3000" dirty="0" err="1" smtClean="0"/>
              <a:t>ь</a:t>
            </a:r>
            <a:r>
              <a:rPr lang="ru-RU" sz="3000" dirty="0" smtClean="0"/>
              <a:t> не пишется.</a:t>
            </a:r>
          </a:p>
          <a:p>
            <a:r>
              <a:rPr lang="ru-RU" sz="3000" dirty="0" smtClean="0"/>
              <a:t>Если глагол отвечает на вопросы что делать? что сделать?, то это глагол в неопределенной форме и в нем перед – </a:t>
            </a:r>
            <a:r>
              <a:rPr lang="ru-RU" sz="3000" dirty="0" err="1" smtClean="0"/>
              <a:t>ся</a:t>
            </a:r>
            <a:r>
              <a:rPr lang="ru-RU" sz="3000" dirty="0" smtClean="0"/>
              <a:t> буква </a:t>
            </a:r>
            <a:r>
              <a:rPr lang="ru-RU" sz="3000" dirty="0" err="1" smtClean="0"/>
              <a:t>ь</a:t>
            </a:r>
            <a:r>
              <a:rPr lang="ru-RU" sz="3000" dirty="0" smtClean="0"/>
              <a:t> пишется:</a:t>
            </a:r>
          </a:p>
          <a:p>
            <a:pPr algn="ctr">
              <a:buNone/>
            </a:pPr>
            <a:r>
              <a:rPr lang="ru-RU" sz="3000" dirty="0" smtClean="0"/>
              <a:t>Способны (что делать?) учиться (неопр. Ф.).</a:t>
            </a:r>
          </a:p>
          <a:p>
            <a:pPr algn="ctr">
              <a:buNone/>
            </a:pPr>
            <a:r>
              <a:rPr lang="ru-RU" sz="3000" dirty="0" smtClean="0"/>
              <a:t>Брат (что делает?) учится (3-е  л.).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3794" name="AutoShape 2" descr="https://cdn.wallpapersafari.com/58/22/gZTWH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6" name="AutoShape 4" descr="https://cdn.wallpapersafari.com/58/22/gZTWH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https://cdn.wallpapersafari.com/58/22/gZTWH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0" name="AutoShape 8" descr="https://cdn.wallpapersafari.com/58/22/gZTWH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802" name="AutoShape 10" descr="https://cdn.wallpapersafari.com/58/22/gZTWH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197893" y="4769590"/>
            <a:ext cx="360040" cy="36004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5364088" y="4797152"/>
            <a:ext cx="360040" cy="36004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4099418" y="5268706"/>
            <a:ext cx="360040" cy="36004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5098225" y="5259647"/>
            <a:ext cx="360040" cy="360040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процесс 14">
            <a:hlinkClick r:id="rId3" action="ppaction://hlinksldjump"/>
          </p:cNvPr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35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Порядок выполнения диктанта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Разделите</a:t>
            </a:r>
            <a:r>
              <a:rPr lang="ru-RU" dirty="0" smtClean="0"/>
              <a:t> </a:t>
            </a:r>
            <a:r>
              <a:rPr lang="ru-RU" dirty="0" smtClean="0"/>
              <a:t>лист тетради на два </a:t>
            </a:r>
            <a:r>
              <a:rPr lang="ru-RU" dirty="0" smtClean="0"/>
              <a:t>столбика.</a:t>
            </a:r>
            <a:endParaRPr lang="ru-RU" dirty="0" smtClean="0"/>
          </a:p>
          <a:p>
            <a:r>
              <a:rPr lang="ru-RU" dirty="0" smtClean="0"/>
              <a:t>Внимательно слушайте слова и записывайте в тетрадь, распределяя по столбикам: в первый столбик записывайте слова с  </a:t>
            </a:r>
            <a:r>
              <a:rPr lang="ru-RU" i="1" dirty="0"/>
              <a:t>-</a:t>
            </a:r>
            <a:r>
              <a:rPr lang="ru-RU" i="1" dirty="0" err="1" smtClean="0"/>
              <a:t>тся</a:t>
            </a:r>
            <a:r>
              <a:rPr lang="ru-RU" dirty="0" smtClean="0"/>
              <a:t>, во второй – с -</a:t>
            </a:r>
            <a:r>
              <a:rPr lang="ru-RU" i="1" dirty="0" err="1" smtClean="0"/>
              <a:t>ться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7" name="Блок-схема: процесс 6">
            <a:hlinkClick r:id="rId3" action="ppaction://hlinksldjump"/>
          </p:cNvPr>
          <p:cNvSpPr/>
          <p:nvPr/>
        </p:nvSpPr>
        <p:spPr>
          <a:xfrm>
            <a:off x="6876256" y="5661248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процесс 8">
            <a:hlinkClick r:id="rId4" action="ppaction://hlinksldjump"/>
          </p:cNvPr>
          <p:cNvSpPr/>
          <p:nvPr/>
        </p:nvSpPr>
        <p:spPr>
          <a:xfrm>
            <a:off x="4716016" y="5661248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Материалы для учителя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Блок-схема: процесс 9">
            <a:hlinkClick r:id="rId5" action="ppaction://hlinksldjump"/>
          </p:cNvPr>
          <p:cNvSpPr/>
          <p:nvPr/>
        </p:nvSpPr>
        <p:spPr>
          <a:xfrm>
            <a:off x="2555776" y="5661248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Образец выполнения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Блок-схема: процесс 10">
            <a:hlinkClick r:id="rId6" action="ppaction://hlinksldjump"/>
          </p:cNvPr>
          <p:cNvSpPr/>
          <p:nvPr/>
        </p:nvSpPr>
        <p:spPr>
          <a:xfrm>
            <a:off x="323528" y="5661248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Правило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35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541B7F"/>
                </a:solidFill>
                <a:latin typeface="Arial" pitchFamily="34" charset="0"/>
                <a:cs typeface="Arial" pitchFamily="34" charset="0"/>
              </a:rPr>
              <a:t>ОБРАЗЕЦ ВЫПОЛНЕНИЯ ЗАДАНИЯ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95536" y="1484784"/>
          <a:ext cx="8229600" cy="430138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14800"/>
                <a:gridCol w="4114800"/>
              </a:tblGrid>
              <a:tr h="523857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1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3200" b="0" i="1" dirty="0" err="1" smtClean="0">
                          <a:latin typeface="Arial" pitchFamily="34" charset="0"/>
                          <a:cs typeface="Arial" pitchFamily="34" charset="0"/>
                        </a:rPr>
                        <a:t>тся</a:t>
                      </a:r>
                      <a:endParaRPr lang="ru-RU" sz="32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i="1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3200" b="0" i="1" dirty="0" err="1" smtClean="0">
                          <a:latin typeface="Arial" pitchFamily="34" charset="0"/>
                          <a:cs typeface="Arial" pitchFamily="34" charset="0"/>
                        </a:rPr>
                        <a:t>ться</a:t>
                      </a:r>
                      <a:endParaRPr lang="ru-RU" sz="32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23857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" pitchFamily="34" charset="0"/>
                          <a:cs typeface="Arial" pitchFamily="34" charset="0"/>
                        </a:rPr>
                        <a:t>облизывается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" pitchFamily="34" charset="0"/>
                          <a:cs typeface="Arial" pitchFamily="34" charset="0"/>
                        </a:rPr>
                        <a:t>тренироваться</a:t>
                      </a:r>
                      <a:endParaRPr lang="ru-RU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2385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38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38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38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38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385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Блок-схема: процесс 6">
            <a:hlinkClick r:id="rId3" action="ppaction://hlinksldjump"/>
          </p:cNvPr>
          <p:cNvSpPr/>
          <p:nvPr/>
        </p:nvSpPr>
        <p:spPr>
          <a:xfrm>
            <a:off x="7236296" y="5949280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35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136904" cy="1503040"/>
          </a:xfrm>
        </p:spPr>
        <p:txBody>
          <a:bodyPr/>
          <a:lstStyle/>
          <a:p>
            <a:r>
              <a:rPr lang="ru-RU" dirty="0" smtClean="0"/>
              <a:t>Распределительный диктант!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sad15-rycheek.ucoz.ru/medicina/0_ab458_4bc1d758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348880"/>
            <a:ext cx="5328354" cy="45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35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для учителя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Светится,  крутиться, греется,  смотреться, смеяться, строится, съезжаются, обижаться, нравится, колотится, кривится, сознаться, открывается.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135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Проверка!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611560" y="1268760"/>
          <a:ext cx="8229600" cy="4646647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14800"/>
                <a:gridCol w="4114800"/>
              </a:tblGrid>
              <a:tr h="632341">
                <a:tc>
                  <a:txBody>
                    <a:bodyPr/>
                    <a:lstStyle/>
                    <a:p>
                      <a:pPr algn="ctr"/>
                      <a:r>
                        <a:rPr lang="ru-RU" sz="3200" b="0" i="1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3200" b="0" i="1" dirty="0" err="1" smtClean="0">
                          <a:latin typeface="Arial" pitchFamily="34" charset="0"/>
                          <a:cs typeface="Arial" pitchFamily="34" charset="0"/>
                        </a:rPr>
                        <a:t>тся</a:t>
                      </a:r>
                      <a:endParaRPr lang="ru-RU" sz="32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i="1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r>
                        <a:rPr lang="ru-RU" sz="3200" b="0" i="1" dirty="0" err="1" smtClean="0">
                          <a:latin typeface="Arial" pitchFamily="34" charset="0"/>
                          <a:cs typeface="Arial" pitchFamily="34" charset="0"/>
                        </a:rPr>
                        <a:t>ться</a:t>
                      </a:r>
                      <a:endParaRPr lang="ru-RU" sz="32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197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светится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крутиться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92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греется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смотреться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92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строится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смеяться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92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съезжаются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обижаться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92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нравится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сознаться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92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колотится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92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кривится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49921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открывается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Блок-схема: процесс 8">
            <a:hlinkClick r:id="rId3" action="ppaction://hlinksldjump"/>
          </p:cNvPr>
          <p:cNvSpPr/>
          <p:nvPr/>
        </p:nvSpPr>
        <p:spPr>
          <a:xfrm>
            <a:off x="7164288" y="6137920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35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Оцени работу!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0 ошибок – «5»;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1-2 ошибки – «4»;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3-4 ошибки – «3»;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5 и более ошибок – «2».</a:t>
            </a:r>
          </a:p>
          <a:p>
            <a:endParaRPr lang="ru-RU" dirty="0"/>
          </a:p>
        </p:txBody>
      </p:sp>
      <p:sp>
        <p:nvSpPr>
          <p:cNvPr id="6" name="Блок-схема: процесс 5">
            <a:hlinkClick r:id="rId3" action="ppaction://hlinksldjump"/>
          </p:cNvPr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1359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Учебник:</a:t>
            </a:r>
          </a:p>
          <a:p>
            <a:r>
              <a:rPr lang="ru-RU" dirty="0" err="1" smtClean="0">
                <a:latin typeface="Arial" pitchFamily="34" charset="0"/>
                <a:cs typeface="Arial" pitchFamily="34" charset="0"/>
              </a:rPr>
              <a:t>Ладыженская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Т. А. Учебник для 5 класса общеобразовательных учреждений. – М. : Просвещение, 2006. – С. 250 – 252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Картинки:</a:t>
            </a:r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://nwlife.ru/wp-content/gallery/ornamenty/or_115.jpg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http://7oom.ru/powerpoint/abstraktnye-fony-dlya-prezentacii-volny-01.jpg?ver=3.0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5"/>
              </a:rPr>
              <a:t>http://sad15-rycheek.ucoz.ru/medicina/0_ab458_4bc1d758_XL.png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282</Words>
  <Application>Microsoft Office PowerPoint</Application>
  <PresentationFormat>Экран (4:3)</PresentationFormat>
  <Paragraphs>57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Правописание –тся и –ться в глаголах Распределительный диктант 5 класс</vt:lpstr>
      <vt:lpstr>ПОВТОРЕНИЕ!</vt:lpstr>
      <vt:lpstr>Порядок выполнения диктанта</vt:lpstr>
      <vt:lpstr>ОБРАЗЕЦ ВЫПОЛНЕНИЯ ЗАДАНИЯ</vt:lpstr>
      <vt:lpstr>Распределительный диктант!</vt:lpstr>
      <vt:lpstr>Материалы для учителя</vt:lpstr>
      <vt:lpstr>Проверка!</vt:lpstr>
      <vt:lpstr>Оцени работу!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2018-11-28T11:56:47Z</dcterms:created>
  <dcterms:modified xsi:type="dcterms:W3CDTF">2018-12-06T07:43:05Z</dcterms:modified>
</cp:coreProperties>
</file>