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20"/>
  </p:notesMasterIdLst>
  <p:sldIdLst>
    <p:sldId id="256" r:id="rId2"/>
    <p:sldId id="257" r:id="rId3"/>
    <p:sldId id="258" r:id="rId4"/>
    <p:sldId id="262" r:id="rId5"/>
    <p:sldId id="263" r:id="rId6"/>
    <p:sldId id="259" r:id="rId7"/>
    <p:sldId id="260" r:id="rId8"/>
    <p:sldId id="261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CD8C03-883A-42B7-A0C1-B7692BAE87D9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A8D596-F131-43F8-8170-10B06B7A5A9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8D596-F131-43F8-8170-10B06B7A5A99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63F20-0F32-427A-B215-0545658032FE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BD955-4F38-496F-B50C-93DE8E412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63F20-0F32-427A-B215-0545658032FE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BD955-4F38-496F-B50C-93DE8E412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63F20-0F32-427A-B215-0545658032FE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BD955-4F38-496F-B50C-93DE8E412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63F20-0F32-427A-B215-0545658032FE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BD955-4F38-496F-B50C-93DE8E412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63F20-0F32-427A-B215-0545658032FE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BD955-4F38-496F-B50C-93DE8E412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63F20-0F32-427A-B215-0545658032FE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BD955-4F38-496F-B50C-93DE8E412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63F20-0F32-427A-B215-0545658032FE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BD955-4F38-496F-B50C-93DE8E412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63F20-0F32-427A-B215-0545658032FE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BD955-4F38-496F-B50C-93DE8E412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63F20-0F32-427A-B215-0545658032FE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BD955-4F38-496F-B50C-93DE8E412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63F20-0F32-427A-B215-0545658032FE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BD955-4F38-496F-B50C-93DE8E412D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63F20-0F32-427A-B215-0545658032FE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9CBD955-4F38-496F-B50C-93DE8E412D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BA63F20-0F32-427A-B215-0545658032FE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9CBD955-4F38-496F-B50C-93DE8E412DC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5000">
              <a:schemeClr val="bg2">
                <a:tint val="80000"/>
                <a:satMod val="400000"/>
                <a:alpha val="8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2474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 Технологическая</a:t>
            </a:r>
            <a:r>
              <a:rPr lang="ru-RU" dirty="0" smtClean="0">
                <a:solidFill>
                  <a:schemeClr val="bg2"/>
                </a:solidFill>
              </a:rPr>
              <a:t> </a:t>
            </a:r>
            <a:r>
              <a:rPr lang="ru-RU" dirty="0" smtClean="0">
                <a:solidFill>
                  <a:schemeClr val="bg2"/>
                </a:solidFill>
              </a:rPr>
              <a:t>карта урока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3140968"/>
            <a:ext cx="6400800" cy="1752600"/>
          </a:xfrm>
        </p:spPr>
        <p:txBody>
          <a:bodyPr>
            <a:normAutofit/>
          </a:bodyPr>
          <a:lstStyle/>
          <a:p>
            <a:r>
              <a:rPr lang="ru-RU" sz="2700" b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–это современная форма планирования педагогического взаимодействия учителя и </a:t>
            </a:r>
            <a:r>
              <a:rPr lang="ru-RU" sz="27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обучающихся</a:t>
            </a:r>
            <a:r>
              <a:rPr lang="ru-RU" sz="27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7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8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365104"/>
            <a:ext cx="1872207" cy="21068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 cstate="print"/>
          <a:srcRect l="12448" t="27188" r="38850" b="15719"/>
          <a:stretch>
            <a:fillRect/>
          </a:stretch>
        </p:blipFill>
        <p:spPr bwMode="auto">
          <a:xfrm>
            <a:off x="683568" y="1124744"/>
            <a:ext cx="7757000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27391" t="21282" r="24460" b="12766"/>
          <a:stretch>
            <a:fillRect/>
          </a:stretch>
        </p:blipFill>
        <p:spPr bwMode="auto">
          <a:xfrm>
            <a:off x="1115616" y="897960"/>
            <a:ext cx="6840760" cy="5268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12448" t="21282" r="13392" b="11782"/>
          <a:stretch>
            <a:fillRect/>
          </a:stretch>
        </p:blipFill>
        <p:spPr bwMode="auto">
          <a:xfrm>
            <a:off x="0" y="1052736"/>
            <a:ext cx="9144000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13002" t="26203" r="17266" b="17688"/>
          <a:stretch>
            <a:fillRect/>
          </a:stretch>
        </p:blipFill>
        <p:spPr bwMode="auto">
          <a:xfrm>
            <a:off x="251520" y="908720"/>
            <a:ext cx="8569968" cy="4032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 cstate="print"/>
          <a:srcRect l="13002" t="31125" r="17266" b="27532"/>
          <a:stretch>
            <a:fillRect/>
          </a:stretch>
        </p:blipFill>
        <p:spPr bwMode="auto">
          <a:xfrm>
            <a:off x="323528" y="1700808"/>
            <a:ext cx="8424936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l="13002" t="22266" r="16712" b="21625"/>
          <a:stretch>
            <a:fillRect/>
          </a:stretch>
        </p:blipFill>
        <p:spPr bwMode="auto">
          <a:xfrm>
            <a:off x="179512" y="1052736"/>
            <a:ext cx="8784976" cy="3942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print"/>
          <a:srcRect l="12920" t="23422" r="13473" b="11610"/>
          <a:stretch>
            <a:fillRect/>
          </a:stretch>
        </p:blipFill>
        <p:spPr bwMode="auto">
          <a:xfrm>
            <a:off x="70992" y="692696"/>
            <a:ext cx="9073008" cy="4502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 l="12448" t="20297" r="13392" b="40328"/>
          <a:stretch>
            <a:fillRect/>
          </a:stretch>
        </p:blipFill>
        <p:spPr bwMode="auto">
          <a:xfrm>
            <a:off x="0" y="1124744"/>
            <a:ext cx="9144000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 l="12448" t="30141" r="20586" b="17688"/>
          <a:stretch>
            <a:fillRect/>
          </a:stretch>
        </p:blipFill>
        <p:spPr bwMode="auto">
          <a:xfrm>
            <a:off x="251520" y="908720"/>
            <a:ext cx="8712968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184576"/>
          </a:xfrm>
        </p:spPr>
        <p:txBody>
          <a:bodyPr>
            <a:normAutofit fontScale="32500" lnSpcReduction="20000"/>
          </a:bodyPr>
          <a:lstStyle/>
          <a:p>
            <a:pPr>
              <a:lnSpc>
                <a:spcPct val="170000"/>
              </a:lnSpc>
            </a:pPr>
            <a:r>
              <a:rPr lang="ru-RU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Целью современного</a:t>
            </a:r>
            <a:r>
              <a:rPr lang="ru-RU" sz="7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 </a:t>
            </a:r>
            <a:r>
              <a:rPr lang="ru-RU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образования является  общекультурное</a:t>
            </a:r>
            <a:r>
              <a:rPr lang="ru-RU" sz="7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, личностное и познавательное развитие учащихся, обеспечивающее такую ключевую компетенцию, как умение учиться .Следовательно, педагогам необходимо искать и использовать новые подходы в работе с учащимися для достижения современных целей образования.</a:t>
            </a:r>
          </a:p>
          <a:p>
            <a:pPr>
              <a:lnSpc>
                <a:spcPct val="170000"/>
              </a:lnSpc>
            </a:pPr>
            <a:r>
              <a:rPr lang="ru-RU" sz="7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 </a:t>
            </a:r>
            <a:r>
              <a:rPr lang="ru-RU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Главное </a:t>
            </a:r>
            <a:r>
              <a:rPr lang="ru-RU" sz="7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для учителя в новой системе образования – это управлять процессом образования.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>
            <a:normAutofit/>
          </a:bodyPr>
          <a:lstStyle/>
          <a:p>
            <a:pPr>
              <a:lnSpc>
                <a:spcPct val="17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Обучение с использованием технологической карты позволяет организовать эффективный учебный процесс, обеспечить реализацию предметных, метапредметных и личностных умений (универсальных учебных действий), в соответствии с требованиями ФГОС второго поколения, существенно сократить время на подготовку учителя к уроку.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4525963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70000"/>
              </a:lnSpc>
              <a:buNone/>
            </a:pP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4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Технологическая </a:t>
            </a:r>
            <a:r>
              <a:rPr lang="ru-RU" sz="4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карта позволит учителю:</a:t>
            </a:r>
          </a:p>
          <a:p>
            <a:pPr lvl="0">
              <a:lnSpc>
                <a:spcPct val="170000"/>
              </a:lnSpc>
            </a:pPr>
            <a:r>
              <a:rPr lang="ru-RU" sz="4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реализовать планируемые результаты ФГОС второго поколения;</a:t>
            </a:r>
          </a:p>
          <a:p>
            <a:pPr lvl="0">
              <a:lnSpc>
                <a:spcPct val="170000"/>
              </a:lnSpc>
            </a:pPr>
            <a:r>
              <a:rPr lang="ru-RU" sz="4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системно формировать у учащихся универсальные учебные действия;</a:t>
            </a:r>
          </a:p>
          <a:p>
            <a:pPr lvl="0">
              <a:lnSpc>
                <a:spcPct val="170000"/>
              </a:lnSpc>
            </a:pPr>
            <a:r>
              <a:rPr lang="ru-RU" sz="4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проектировать свою деятельность на четверть, полугодие, год посредством перехода от поурочного планирования к проектированию темы;</a:t>
            </a:r>
          </a:p>
          <a:p>
            <a:pPr lvl="0">
              <a:lnSpc>
                <a:spcPct val="170000"/>
              </a:lnSpc>
            </a:pPr>
            <a:r>
              <a:rPr lang="ru-RU" sz="4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на практике реализовать межпредметные связи;</a:t>
            </a:r>
          </a:p>
          <a:p>
            <a:pPr lvl="0">
              <a:lnSpc>
                <a:spcPct val="170000"/>
              </a:lnSpc>
            </a:pPr>
            <a:r>
              <a:rPr lang="ru-RU" sz="4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выполнять диагностику достижения планируемых результатов учащимися на каждом этапе освоения темы.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2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  Существуют </a:t>
            </a:r>
            <a:r>
              <a:rPr lang="ru-RU" sz="2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следующие типы технологических карт по фгос ( по типам урока):</a:t>
            </a:r>
          </a:p>
          <a:p>
            <a:pPr lvl="0">
              <a:lnSpc>
                <a:spcPct val="150000"/>
              </a:lnSpc>
            </a:pPr>
            <a:r>
              <a:rPr lang="ru-RU" sz="2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Для урока «открытия» нового знания.</a:t>
            </a:r>
          </a:p>
          <a:p>
            <a:pPr lvl="0">
              <a:lnSpc>
                <a:spcPct val="150000"/>
              </a:lnSpc>
            </a:pPr>
            <a:r>
              <a:rPr lang="ru-RU" sz="2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Для урока отработки умений и рефлексии.</a:t>
            </a:r>
          </a:p>
          <a:p>
            <a:pPr lvl="0">
              <a:lnSpc>
                <a:spcPct val="150000"/>
              </a:lnSpc>
            </a:pPr>
            <a:r>
              <a:rPr lang="ru-RU" sz="2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Для урока общеметодологической направленности.</a:t>
            </a:r>
          </a:p>
          <a:p>
            <a:pPr lvl="0">
              <a:lnSpc>
                <a:spcPct val="150000"/>
              </a:lnSpc>
            </a:pPr>
            <a:r>
              <a:rPr lang="ru-RU" sz="2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Для урока развивающего контроля.</a:t>
            </a:r>
          </a:p>
          <a:p>
            <a:pPr lvl="0">
              <a:lnSpc>
                <a:spcPct val="150000"/>
              </a:lnSpc>
            </a:pPr>
            <a:r>
              <a:rPr lang="ru-RU" sz="2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Для урока -исследования.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256584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  <a:buNone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Структура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технологической карты включает:</a:t>
            </a:r>
          </a:p>
          <a:p>
            <a:pPr lvl="0">
              <a:lnSpc>
                <a:spcPct val="170000"/>
              </a:lnSpc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название темы с указанием часов, отведенных на ее изучение</a:t>
            </a:r>
          </a:p>
          <a:p>
            <a:pPr lvl="0">
              <a:lnSpc>
                <a:spcPct val="170000"/>
              </a:lnSpc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цель освоения учебного содержания</a:t>
            </a:r>
          </a:p>
          <a:p>
            <a:pPr lvl="0">
              <a:lnSpc>
                <a:spcPct val="170000"/>
              </a:lnSpc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планируемые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результаты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Times New Roman" pitchFamily="18" charset="0"/>
            </a:endParaRPr>
          </a:p>
          <a:p>
            <a:pPr lvl="0">
              <a:lnSpc>
                <a:spcPct val="170000"/>
              </a:lnSpc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метапредметные связи и организацию пространства (формы работы и ресурсы)</a:t>
            </a:r>
          </a:p>
          <a:p>
            <a:pPr lvl="0">
              <a:lnSpc>
                <a:spcPct val="170000"/>
              </a:lnSpc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основные понятия темы</a:t>
            </a:r>
          </a:p>
          <a:p>
            <a:pPr lvl="0">
              <a:lnSpc>
                <a:spcPct val="170000"/>
              </a:lnSpc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технологию изучения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указанной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Times New Roman" pitchFamily="18" charset="0"/>
            </a:endParaRPr>
          </a:p>
          <a:p>
            <a:pPr lvl="0">
              <a:lnSpc>
                <a:spcPct val="170000"/>
              </a:lnSpc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контрольное задание на проверку достижения планируемых результатов.</a:t>
            </a:r>
          </a:p>
          <a:p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50000"/>
              </a:lnSpc>
              <a:buNone/>
            </a:pPr>
            <a:r>
              <a:rPr lang="ru-RU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       Основные виды технологических карт :</a:t>
            </a:r>
          </a:p>
          <a:p>
            <a:pPr marL="457200" indent="-457200" algn="just">
              <a:lnSpc>
                <a:spcPct val="170000"/>
              </a:lnSpc>
              <a:buNone/>
            </a:pPr>
            <a:r>
              <a:rPr lang="ru-RU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1.  Технологическая </a:t>
            </a:r>
            <a:r>
              <a:rPr lang="ru-RU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 карта с организационной структурой  </a:t>
            </a:r>
            <a:r>
              <a:rPr lang="ru-RU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урока</a:t>
            </a:r>
          </a:p>
          <a:p>
            <a:pPr marL="457200" indent="-457200" algn="just">
              <a:lnSpc>
                <a:spcPct val="170000"/>
              </a:lnSpc>
              <a:buNone/>
            </a:pPr>
            <a:r>
              <a:rPr lang="ru-RU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2.  Технологическая </a:t>
            </a:r>
            <a:r>
              <a:rPr lang="ru-RU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 карта  урока  с  дидактической  структурой  урока (</a:t>
            </a:r>
            <a:r>
              <a:rPr lang="ru-RU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имеет </a:t>
            </a:r>
            <a:r>
              <a:rPr lang="ru-RU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статичные моменты</a:t>
            </a:r>
            <a:r>
              <a:rPr lang="ru-RU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, которые не изменяются в зависимости от типов урока, так и динамические, которым свойственна более гибкая структура</a:t>
            </a:r>
            <a:r>
              <a:rPr lang="ru-RU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).</a:t>
            </a:r>
          </a:p>
          <a:p>
            <a:pPr algn="just">
              <a:lnSpc>
                <a:spcPct val="170000"/>
              </a:lnSpc>
              <a:buNone/>
            </a:pPr>
            <a:r>
              <a:rPr lang="ru-RU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3.</a:t>
            </a:r>
            <a:r>
              <a:rPr lang="ru-RU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 </a:t>
            </a:r>
            <a:r>
              <a:rPr lang="ru-RU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 </a:t>
            </a:r>
            <a:r>
              <a:rPr lang="ru-RU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Технологическая </a:t>
            </a:r>
            <a:r>
              <a:rPr lang="ru-RU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 карта  урока  с  методической  структурой  урока </a:t>
            </a:r>
          </a:p>
          <a:p>
            <a:pPr algn="just">
              <a:lnSpc>
                <a:spcPct val="170000"/>
              </a:lnSpc>
              <a:buNone/>
            </a:pPr>
            <a:r>
              <a:rPr lang="ru-RU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     </a:t>
            </a:r>
            <a:r>
              <a:rPr lang="ru-RU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 </a:t>
            </a:r>
            <a:r>
              <a:rPr lang="ru-RU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(методы </a:t>
            </a:r>
            <a:r>
              <a:rPr lang="ru-RU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обучения, формы деятельности, методические приёмы и их содержание, </a:t>
            </a:r>
            <a:r>
              <a:rPr lang="ru-RU" sz="2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  средства  обучения</a:t>
            </a:r>
            <a:r>
              <a:rPr lang="ru-RU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, способы организации деятельности прописаны на всех этапах урока). </a:t>
            </a:r>
            <a:r>
              <a:rPr lang="ru-RU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     </a:t>
            </a:r>
            <a:endParaRPr lang="ru-RU" sz="2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Times New Roman" pitchFamily="18" charset="0"/>
            </a:endParaRPr>
          </a:p>
          <a:p>
            <a:pPr algn="just">
              <a:lnSpc>
                <a:spcPct val="170000"/>
              </a:lnSpc>
              <a:buNone/>
            </a:pPr>
            <a:r>
              <a:rPr lang="ru-RU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4</a:t>
            </a:r>
            <a:r>
              <a:rPr lang="ru-RU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.  </a:t>
            </a:r>
            <a:r>
              <a:rPr lang="ru-RU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Технологическая </a:t>
            </a:r>
            <a:r>
              <a:rPr lang="ru-RU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карта урока по ФГОС, реализующая системно-деятельностный подход и формирование УУД </a:t>
            </a:r>
            <a:r>
              <a:rPr lang="ru-RU" sz="2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(наиболее подробно прописаны деятельность обучающихся и то, как эта деятельность помогает формировать УУД).</a:t>
            </a:r>
          </a:p>
          <a:p>
            <a:pPr marL="457200" indent="-457200" algn="just">
              <a:lnSpc>
                <a:spcPct val="150000"/>
              </a:lnSpc>
              <a:buAutoNum type="arabicPeriod"/>
            </a:pPr>
            <a:endParaRPr lang="ru-RU" sz="2300" dirty="0">
              <a:latin typeface="Arial Narrow" pitchFamily="34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None/>
            </a:pPr>
            <a:endParaRPr lang="ru-RU" sz="2300" dirty="0">
              <a:latin typeface="Arial Narrow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1263" t="24190" r="38932" b="11831"/>
          <a:stretch>
            <a:fillRect/>
          </a:stretch>
        </p:blipFill>
        <p:spPr bwMode="auto">
          <a:xfrm>
            <a:off x="827584" y="1052736"/>
            <a:ext cx="7128792" cy="5148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 cstate="print"/>
          <a:srcRect l="12448" t="24235" r="38850" b="13750"/>
          <a:stretch>
            <a:fillRect/>
          </a:stretch>
        </p:blipFill>
        <p:spPr bwMode="auto">
          <a:xfrm>
            <a:off x="1043608" y="1196752"/>
            <a:ext cx="7228232" cy="5174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99</TotalTime>
  <Words>173</Words>
  <Application>Microsoft Office PowerPoint</Application>
  <PresentationFormat>Экран (4:3)</PresentationFormat>
  <Paragraphs>32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    Технологическая карта урока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Технологическая карта урока</dc:title>
  <dc:creator>user</dc:creator>
  <cp:lastModifiedBy>user</cp:lastModifiedBy>
  <cp:revision>22</cp:revision>
  <dcterms:created xsi:type="dcterms:W3CDTF">2016-11-17T07:25:32Z</dcterms:created>
  <dcterms:modified xsi:type="dcterms:W3CDTF">2016-11-17T09:15:37Z</dcterms:modified>
</cp:coreProperties>
</file>