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sldIdLst>
    <p:sldId id="269" r:id="rId2"/>
    <p:sldId id="257" r:id="rId3"/>
    <p:sldId id="281" r:id="rId4"/>
    <p:sldId id="282" r:id="rId5"/>
    <p:sldId id="283" r:id="rId6"/>
    <p:sldId id="284" r:id="rId7"/>
    <p:sldId id="260" r:id="rId8"/>
    <p:sldId id="261" r:id="rId9"/>
    <p:sldId id="262" r:id="rId10"/>
    <p:sldId id="270" r:id="rId11"/>
    <p:sldId id="271" r:id="rId12"/>
    <p:sldId id="272" r:id="rId13"/>
    <p:sldId id="265" r:id="rId14"/>
    <p:sldId id="264" r:id="rId15"/>
    <p:sldId id="274" r:id="rId16"/>
    <p:sldId id="275" r:id="rId17"/>
    <p:sldId id="268" r:id="rId18"/>
    <p:sldId id="267" r:id="rId19"/>
    <p:sldId id="276" r:id="rId20"/>
    <p:sldId id="277" r:id="rId21"/>
    <p:sldId id="278" r:id="rId22"/>
    <p:sldId id="279" r:id="rId23"/>
    <p:sldId id="280" r:id="rId24"/>
    <p:sldId id="273"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64" y="-8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pPr/>
              <a:t>06.12.2018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1000"/>
            <a:lum/>
            <a:extLst>
              <a:ext uri="{BEBA8EAE-BF5A-486C-A8C5-ECC9F3942E4B}">
                <a14:imgProps xmlns:a14="http://schemas.microsoft.com/office/drawing/2010/main" xmlns="">
                  <a14:imgLayer r:embed="rId14">
                    <a14:imgEffect>
                      <a14:artisticMosiaicBubbles/>
                    </a14:imgEffect>
                    <a14:imgEffect>
                      <a14:colorTemperature colorTemp="7625"/>
                    </a14:imgEffect>
                    <a14:imgEffect>
                      <a14:saturation sat="12500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pPr/>
              <a:t>06.12.2018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18.jpe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image" Target="../media/image19.jpeg"/><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143000" y="1066800"/>
            <a:ext cx="7010400" cy="1143000"/>
          </a:xfrm>
        </p:spPr>
        <p:txBody>
          <a:bodyPr>
            <a:normAutofit fontScale="90000"/>
          </a:bodyPr>
          <a:lstStyle/>
          <a:p>
            <a:pPr algn="ctr" fontAlgn="auto">
              <a:spcAft>
                <a:spcPts val="0"/>
              </a:spcAft>
              <a:defRPr/>
            </a:pPr>
            <a:r>
              <a:rPr lang="ru-RU" sz="5100" b="1" i="1" dirty="0" smtClean="0">
                <a:solidFill>
                  <a:schemeClr val="accent1">
                    <a:lumMod val="75000"/>
                  </a:schemeClr>
                </a:solidFill>
                <a:latin typeface="Times New Roman" pitchFamily="18" charset="0"/>
                <a:cs typeface="Times New Roman" pitchFamily="18" charset="0"/>
              </a:rPr>
              <a:t>«Теорема Пифагора»</a:t>
            </a:r>
          </a:p>
        </p:txBody>
      </p:sp>
      <p:sp>
        <p:nvSpPr>
          <p:cNvPr id="14342" name="Rectangle 6"/>
          <p:cNvSpPr>
            <a:spLocks noChangeArrowheads="1"/>
          </p:cNvSpPr>
          <p:nvPr/>
        </p:nvSpPr>
        <p:spPr bwMode="auto">
          <a:xfrm>
            <a:off x="1371600" y="3116263"/>
            <a:ext cx="6251575" cy="1816100"/>
          </a:xfrm>
          <a:prstGeom prst="rect">
            <a:avLst/>
          </a:prstGeom>
          <a:noFill/>
          <a:ln w="9525">
            <a:noFill/>
            <a:miter lim="800000"/>
            <a:headEnd/>
            <a:tailEnd/>
          </a:ln>
        </p:spPr>
        <p:txBody>
          <a:bodyPr wrap="none" anchor="ctr">
            <a:spAutoFit/>
          </a:bodyPr>
          <a:lstStyle/>
          <a:p>
            <a:r>
              <a:rPr lang="ru-RU" sz="2800" b="1">
                <a:latin typeface="Times New Roman" pitchFamily="18" charset="0"/>
                <a:cs typeface="Times New Roman" pitchFamily="18" charset="0"/>
              </a:rPr>
              <a:t>  </a:t>
            </a:r>
            <a:r>
              <a:rPr lang="ru-RU" sz="2800" b="1">
                <a:solidFill>
                  <a:srgbClr val="000099"/>
                </a:solidFill>
                <a:latin typeface="Times New Roman" pitchFamily="18" charset="0"/>
                <a:cs typeface="Times New Roman" pitchFamily="18" charset="0"/>
              </a:rPr>
              <a:t>«Пребудет вечной истина, как скоро</a:t>
            </a:r>
          </a:p>
          <a:p>
            <a:r>
              <a:rPr lang="ru-RU" sz="2800" b="1">
                <a:solidFill>
                  <a:srgbClr val="000099"/>
                </a:solidFill>
                <a:latin typeface="Times New Roman" pitchFamily="18" charset="0"/>
                <a:cs typeface="Times New Roman" pitchFamily="18" charset="0"/>
              </a:rPr>
              <a:t>    Ее познает слабый человек!</a:t>
            </a:r>
          </a:p>
          <a:p>
            <a:r>
              <a:rPr lang="ru-RU" sz="2800" b="1">
                <a:solidFill>
                  <a:srgbClr val="000099"/>
                </a:solidFill>
                <a:latin typeface="Times New Roman" pitchFamily="18" charset="0"/>
                <a:cs typeface="Times New Roman" pitchFamily="18" charset="0"/>
              </a:rPr>
              <a:t>    И ныне теорема Пифагора</a:t>
            </a:r>
          </a:p>
          <a:p>
            <a:r>
              <a:rPr lang="ru-RU" sz="2800" b="1">
                <a:solidFill>
                  <a:srgbClr val="000099"/>
                </a:solidFill>
                <a:latin typeface="Times New Roman" pitchFamily="18" charset="0"/>
                <a:cs typeface="Times New Roman" pitchFamily="18" charset="0"/>
              </a:rPr>
              <a:t>    Верна, как и в его далекий век.»</a:t>
            </a:r>
          </a:p>
        </p:txBody>
      </p:sp>
      <p:sp>
        <p:nvSpPr>
          <p:cNvPr id="14343" name="Rectangle 7"/>
          <p:cNvSpPr>
            <a:spLocks noChangeArrowheads="1"/>
          </p:cNvSpPr>
          <p:nvPr/>
        </p:nvSpPr>
        <p:spPr bwMode="auto">
          <a:xfrm>
            <a:off x="6553200" y="5105400"/>
            <a:ext cx="1887538" cy="366713"/>
          </a:xfrm>
          <a:prstGeom prst="rect">
            <a:avLst/>
          </a:prstGeom>
          <a:noFill/>
          <a:ln w="9525">
            <a:noFill/>
            <a:miter lim="800000"/>
            <a:headEnd/>
            <a:tailEnd/>
          </a:ln>
        </p:spPr>
        <p:txBody>
          <a:bodyPr wrap="none" anchor="ctr">
            <a:spAutoFit/>
          </a:bodyPr>
          <a:lstStyle/>
          <a:p>
            <a:pPr>
              <a:defRPr/>
            </a:pPr>
            <a:r>
              <a:rPr lang="ru-RU" dirty="0">
                <a:solidFill>
                  <a:schemeClr val="tx2">
                    <a:lumMod val="50000"/>
                  </a:schemeClr>
                </a:solidFill>
              </a:rPr>
              <a:t>сонет Шамиссо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linds(horizontal)">
                                      <p:cBhvr>
                                        <p:cTn id="7" dur="5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42"/>
                                        </p:tgtEl>
                                        <p:attrNameLst>
                                          <p:attrName>style.visibility</p:attrName>
                                        </p:attrNameLst>
                                      </p:cBhvr>
                                      <p:to>
                                        <p:strVal val="visible"/>
                                      </p:to>
                                    </p:set>
                                    <p:animEffect transition="in" filter="blinds(horizontal)">
                                      <p:cBhvr>
                                        <p:cTn id="12" dur="500"/>
                                        <p:tgtEl>
                                          <p:spTgt spid="14342"/>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4343"/>
                                        </p:tgtEl>
                                        <p:attrNameLst>
                                          <p:attrName>style.visibility</p:attrName>
                                        </p:attrNameLst>
                                      </p:cBhvr>
                                      <p:to>
                                        <p:strVal val="visible"/>
                                      </p:to>
                                    </p:set>
                                    <p:animEffect transition="in" filter="diamond(in)">
                                      <p:cBhvr>
                                        <p:cTn id="17" dur="2000"/>
                                        <p:tgtEl>
                                          <p:spTgt spid="1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2" grpId="0"/>
      <p:bldP spid="143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5"/>
          <p:cNvSpPr>
            <a:spLocks noChangeArrowheads="1"/>
          </p:cNvSpPr>
          <p:nvPr/>
        </p:nvSpPr>
        <p:spPr bwMode="auto">
          <a:xfrm>
            <a:off x="609600" y="1600200"/>
            <a:ext cx="1295400" cy="2590800"/>
          </a:xfrm>
          <a:prstGeom prst="rtTriangle">
            <a:avLst/>
          </a:prstGeom>
          <a:solidFill>
            <a:srgbClr val="FFFF00"/>
          </a:solidFill>
          <a:ln w="9525">
            <a:solidFill>
              <a:schemeClr val="tx1"/>
            </a:solidFill>
            <a:miter lim="800000"/>
            <a:headEnd/>
            <a:tailEnd/>
          </a:ln>
        </p:spPr>
        <p:txBody>
          <a:bodyPr wrap="none" anchor="ctr"/>
          <a:lstStyle/>
          <a:p>
            <a:endParaRPr lang="ru-RU"/>
          </a:p>
        </p:txBody>
      </p:sp>
      <p:sp>
        <p:nvSpPr>
          <p:cNvPr id="14339" name="Rectangle 6"/>
          <p:cNvSpPr>
            <a:spLocks noChangeArrowheads="1"/>
          </p:cNvSpPr>
          <p:nvPr/>
        </p:nvSpPr>
        <p:spPr bwMode="auto">
          <a:xfrm>
            <a:off x="1371600" y="2819400"/>
            <a:ext cx="298450" cy="366713"/>
          </a:xfrm>
          <a:prstGeom prst="rect">
            <a:avLst/>
          </a:prstGeom>
          <a:noFill/>
          <a:ln w="9525">
            <a:noFill/>
            <a:miter lim="800000"/>
            <a:headEnd/>
            <a:tailEnd/>
          </a:ln>
        </p:spPr>
        <p:txBody>
          <a:bodyPr wrap="none">
            <a:spAutoFit/>
          </a:bodyPr>
          <a:lstStyle/>
          <a:p>
            <a:r>
              <a:rPr lang="ru-RU"/>
              <a:t>с</a:t>
            </a:r>
          </a:p>
        </p:txBody>
      </p:sp>
      <p:sp>
        <p:nvSpPr>
          <p:cNvPr id="14340" name="Rectangle 7"/>
          <p:cNvSpPr>
            <a:spLocks noChangeArrowheads="1"/>
          </p:cNvSpPr>
          <p:nvPr/>
        </p:nvSpPr>
        <p:spPr bwMode="auto">
          <a:xfrm>
            <a:off x="228600" y="2971800"/>
            <a:ext cx="311150" cy="366713"/>
          </a:xfrm>
          <a:prstGeom prst="rect">
            <a:avLst/>
          </a:prstGeom>
          <a:noFill/>
          <a:ln w="9525">
            <a:noFill/>
            <a:miter lim="800000"/>
            <a:headEnd/>
            <a:tailEnd/>
          </a:ln>
        </p:spPr>
        <p:txBody>
          <a:bodyPr wrap="none">
            <a:spAutoFit/>
          </a:bodyPr>
          <a:lstStyle/>
          <a:p>
            <a:r>
              <a:rPr lang="ru-RU"/>
              <a:t>а</a:t>
            </a:r>
          </a:p>
        </p:txBody>
      </p:sp>
      <p:sp>
        <p:nvSpPr>
          <p:cNvPr id="14341" name="Rectangle 8"/>
          <p:cNvSpPr>
            <a:spLocks noChangeArrowheads="1"/>
          </p:cNvSpPr>
          <p:nvPr/>
        </p:nvSpPr>
        <p:spPr bwMode="auto">
          <a:xfrm>
            <a:off x="990600" y="4191000"/>
            <a:ext cx="306388" cy="366713"/>
          </a:xfrm>
          <a:prstGeom prst="rect">
            <a:avLst/>
          </a:prstGeom>
          <a:noFill/>
          <a:ln w="9525">
            <a:noFill/>
            <a:miter lim="800000"/>
            <a:headEnd/>
            <a:tailEnd/>
          </a:ln>
        </p:spPr>
        <p:txBody>
          <a:bodyPr wrap="none">
            <a:spAutoFit/>
          </a:bodyPr>
          <a:lstStyle/>
          <a:p>
            <a:r>
              <a:rPr lang="ru-RU"/>
              <a:t>в</a:t>
            </a:r>
          </a:p>
        </p:txBody>
      </p:sp>
      <p:sp>
        <p:nvSpPr>
          <p:cNvPr id="14342" name="Rectangle 9"/>
          <p:cNvSpPr>
            <a:spLocks noChangeArrowheads="1"/>
          </p:cNvSpPr>
          <p:nvPr/>
        </p:nvSpPr>
        <p:spPr bwMode="auto">
          <a:xfrm>
            <a:off x="152400" y="152400"/>
            <a:ext cx="8839200" cy="1200150"/>
          </a:xfrm>
          <a:prstGeom prst="rect">
            <a:avLst/>
          </a:prstGeom>
          <a:noFill/>
          <a:ln w="9525">
            <a:noFill/>
            <a:miter lim="800000"/>
            <a:headEnd/>
            <a:tailEnd/>
          </a:ln>
        </p:spPr>
        <p:txBody>
          <a:bodyPr>
            <a:spAutoFit/>
          </a:bodyPr>
          <a:lstStyle/>
          <a:p>
            <a:pPr algn="ctr">
              <a:defRPr/>
            </a:pPr>
            <a:r>
              <a:rPr lang="ru-RU" sz="2400" b="1" i="1" dirty="0">
                <a:solidFill>
                  <a:schemeClr val="accent1">
                    <a:lumMod val="75000"/>
                  </a:schemeClr>
                </a:solidFill>
              </a:rPr>
              <a:t>Теорема Пифагора: </a:t>
            </a:r>
          </a:p>
          <a:p>
            <a:pPr>
              <a:defRPr/>
            </a:pPr>
            <a:r>
              <a:rPr lang="ru-RU" sz="2400" b="1" i="1" dirty="0">
                <a:solidFill>
                  <a:schemeClr val="accent1">
                    <a:lumMod val="75000"/>
                  </a:schemeClr>
                </a:solidFill>
              </a:rPr>
              <a:t>В прямоугольном треугольнике квадрат гипотенузы </a:t>
            </a:r>
          </a:p>
          <a:p>
            <a:pPr>
              <a:defRPr/>
            </a:pPr>
            <a:r>
              <a:rPr lang="ru-RU" sz="2400" b="1" i="1" dirty="0">
                <a:solidFill>
                  <a:schemeClr val="accent1">
                    <a:lumMod val="75000"/>
                  </a:schemeClr>
                </a:solidFill>
              </a:rPr>
              <a:t>равен сумме квадратов катетов</a:t>
            </a:r>
          </a:p>
        </p:txBody>
      </p:sp>
      <p:sp>
        <p:nvSpPr>
          <p:cNvPr id="11276" name="AutoShape 12"/>
          <p:cNvSpPr>
            <a:spLocks noChangeArrowheads="1"/>
          </p:cNvSpPr>
          <p:nvPr/>
        </p:nvSpPr>
        <p:spPr bwMode="auto">
          <a:xfrm>
            <a:off x="4572000" y="3429000"/>
            <a:ext cx="1079500" cy="2057400"/>
          </a:xfrm>
          <a:prstGeom prst="rtTriangle">
            <a:avLst/>
          </a:prstGeom>
          <a:solidFill>
            <a:srgbClr val="FFFF00"/>
          </a:solidFill>
          <a:ln w="9525">
            <a:solidFill>
              <a:schemeClr val="tx1"/>
            </a:solidFill>
            <a:miter lim="800000"/>
            <a:headEnd/>
            <a:tailEnd/>
          </a:ln>
        </p:spPr>
        <p:txBody>
          <a:bodyPr wrap="none" anchor="ctr"/>
          <a:lstStyle/>
          <a:p>
            <a:endParaRPr lang="ru-RU"/>
          </a:p>
        </p:txBody>
      </p:sp>
      <p:sp>
        <p:nvSpPr>
          <p:cNvPr id="11278" name="AutoShape 14"/>
          <p:cNvSpPr>
            <a:spLocks noChangeArrowheads="1"/>
          </p:cNvSpPr>
          <p:nvPr/>
        </p:nvSpPr>
        <p:spPr bwMode="auto">
          <a:xfrm rot="10800000">
            <a:off x="6629400" y="2362200"/>
            <a:ext cx="1066800" cy="2057400"/>
          </a:xfrm>
          <a:prstGeom prst="rtTriangle">
            <a:avLst/>
          </a:prstGeom>
          <a:solidFill>
            <a:srgbClr val="FFFF00"/>
          </a:solidFill>
          <a:ln w="9525">
            <a:solidFill>
              <a:schemeClr val="tx1"/>
            </a:solidFill>
            <a:miter lim="800000"/>
            <a:headEnd/>
            <a:tailEnd/>
          </a:ln>
        </p:spPr>
        <p:txBody>
          <a:bodyPr wrap="none" anchor="ctr"/>
          <a:lstStyle/>
          <a:p>
            <a:endParaRPr lang="ru-RU"/>
          </a:p>
        </p:txBody>
      </p:sp>
      <p:sp>
        <p:nvSpPr>
          <p:cNvPr id="11279" name="AutoShape 15"/>
          <p:cNvSpPr>
            <a:spLocks noChangeArrowheads="1"/>
          </p:cNvSpPr>
          <p:nvPr/>
        </p:nvSpPr>
        <p:spPr bwMode="auto">
          <a:xfrm rot="-5400000">
            <a:off x="6134100" y="3924300"/>
            <a:ext cx="1066800" cy="2057400"/>
          </a:xfrm>
          <a:prstGeom prst="rtTriangle">
            <a:avLst/>
          </a:prstGeom>
          <a:solidFill>
            <a:srgbClr val="FFFF00"/>
          </a:solidFill>
          <a:ln w="9525">
            <a:solidFill>
              <a:schemeClr val="tx1"/>
            </a:solidFill>
            <a:miter lim="800000"/>
            <a:headEnd/>
            <a:tailEnd/>
          </a:ln>
        </p:spPr>
        <p:txBody>
          <a:bodyPr wrap="none" anchor="ctr"/>
          <a:lstStyle/>
          <a:p>
            <a:endParaRPr lang="ru-RU"/>
          </a:p>
        </p:txBody>
      </p:sp>
      <p:sp>
        <p:nvSpPr>
          <p:cNvPr id="11280" name="AutoShape 16"/>
          <p:cNvSpPr>
            <a:spLocks noChangeArrowheads="1"/>
          </p:cNvSpPr>
          <p:nvPr/>
        </p:nvSpPr>
        <p:spPr bwMode="auto">
          <a:xfrm rot="5400000">
            <a:off x="5076032" y="1858168"/>
            <a:ext cx="1079500" cy="2087563"/>
          </a:xfrm>
          <a:prstGeom prst="rtTriangle">
            <a:avLst/>
          </a:prstGeom>
          <a:solidFill>
            <a:srgbClr val="FFFF00"/>
          </a:solidFill>
          <a:ln w="9525">
            <a:solidFill>
              <a:schemeClr val="tx1"/>
            </a:solidFill>
            <a:miter lim="800000"/>
            <a:headEnd/>
            <a:tailEnd/>
          </a:ln>
        </p:spPr>
        <p:txBody>
          <a:bodyPr wrap="none" anchor="ctr"/>
          <a:lstStyle/>
          <a:p>
            <a:endParaRPr lang="ru-RU"/>
          </a:p>
        </p:txBody>
      </p:sp>
      <p:sp>
        <p:nvSpPr>
          <p:cNvPr id="11281" name="Rectangle 17"/>
          <p:cNvSpPr>
            <a:spLocks noChangeArrowheads="1"/>
          </p:cNvSpPr>
          <p:nvPr/>
        </p:nvSpPr>
        <p:spPr bwMode="auto">
          <a:xfrm>
            <a:off x="5410200" y="3048000"/>
            <a:ext cx="298450" cy="366713"/>
          </a:xfrm>
          <a:prstGeom prst="rect">
            <a:avLst/>
          </a:prstGeom>
          <a:noFill/>
          <a:ln w="9525">
            <a:noFill/>
            <a:miter lim="800000"/>
            <a:headEnd/>
            <a:tailEnd/>
          </a:ln>
        </p:spPr>
        <p:txBody>
          <a:bodyPr wrap="none">
            <a:spAutoFit/>
          </a:bodyPr>
          <a:lstStyle/>
          <a:p>
            <a:pPr>
              <a:spcBef>
                <a:spcPct val="50000"/>
              </a:spcBef>
            </a:pPr>
            <a:r>
              <a:rPr lang="ru-RU"/>
              <a:t>с</a:t>
            </a:r>
          </a:p>
        </p:txBody>
      </p:sp>
      <p:sp>
        <p:nvSpPr>
          <p:cNvPr id="11282" name="Rectangle 18"/>
          <p:cNvSpPr>
            <a:spLocks noChangeArrowheads="1"/>
          </p:cNvSpPr>
          <p:nvPr/>
        </p:nvSpPr>
        <p:spPr bwMode="auto">
          <a:xfrm>
            <a:off x="5181600" y="4267200"/>
            <a:ext cx="298450" cy="366713"/>
          </a:xfrm>
          <a:prstGeom prst="rect">
            <a:avLst/>
          </a:prstGeom>
          <a:noFill/>
          <a:ln w="9525">
            <a:noFill/>
            <a:miter lim="800000"/>
            <a:headEnd/>
            <a:tailEnd/>
          </a:ln>
        </p:spPr>
        <p:txBody>
          <a:bodyPr wrap="none">
            <a:spAutoFit/>
          </a:bodyPr>
          <a:lstStyle/>
          <a:p>
            <a:pPr>
              <a:spcBef>
                <a:spcPct val="50000"/>
              </a:spcBef>
            </a:pPr>
            <a:r>
              <a:rPr lang="ru-RU"/>
              <a:t>с</a:t>
            </a:r>
          </a:p>
        </p:txBody>
      </p:sp>
      <p:sp>
        <p:nvSpPr>
          <p:cNvPr id="11283" name="Rectangle 19"/>
          <p:cNvSpPr>
            <a:spLocks noChangeArrowheads="1"/>
          </p:cNvSpPr>
          <p:nvPr/>
        </p:nvSpPr>
        <p:spPr bwMode="auto">
          <a:xfrm>
            <a:off x="6705600" y="3124200"/>
            <a:ext cx="304800" cy="366713"/>
          </a:xfrm>
          <a:prstGeom prst="rect">
            <a:avLst/>
          </a:prstGeom>
          <a:noFill/>
          <a:ln w="9525">
            <a:noFill/>
            <a:miter lim="800000"/>
            <a:headEnd/>
            <a:tailEnd/>
          </a:ln>
        </p:spPr>
        <p:txBody>
          <a:bodyPr>
            <a:spAutoFit/>
          </a:bodyPr>
          <a:lstStyle/>
          <a:p>
            <a:pPr>
              <a:spcBef>
                <a:spcPct val="50000"/>
              </a:spcBef>
            </a:pPr>
            <a:r>
              <a:rPr lang="ru-RU"/>
              <a:t>с</a:t>
            </a:r>
          </a:p>
        </p:txBody>
      </p:sp>
      <p:sp>
        <p:nvSpPr>
          <p:cNvPr id="11284" name="Rectangle 20"/>
          <p:cNvSpPr>
            <a:spLocks noChangeArrowheads="1"/>
          </p:cNvSpPr>
          <p:nvPr/>
        </p:nvSpPr>
        <p:spPr bwMode="auto">
          <a:xfrm>
            <a:off x="6553200" y="4495800"/>
            <a:ext cx="298450" cy="366713"/>
          </a:xfrm>
          <a:prstGeom prst="rect">
            <a:avLst/>
          </a:prstGeom>
          <a:noFill/>
          <a:ln w="9525">
            <a:noFill/>
            <a:miter lim="800000"/>
            <a:headEnd/>
            <a:tailEnd/>
          </a:ln>
        </p:spPr>
        <p:txBody>
          <a:bodyPr wrap="none">
            <a:spAutoFit/>
          </a:bodyPr>
          <a:lstStyle/>
          <a:p>
            <a:pPr>
              <a:spcBef>
                <a:spcPct val="50000"/>
              </a:spcBef>
            </a:pPr>
            <a:r>
              <a:rPr lang="ru-RU"/>
              <a:t>с</a:t>
            </a:r>
          </a:p>
        </p:txBody>
      </p:sp>
      <p:sp>
        <p:nvSpPr>
          <p:cNvPr id="11286" name="Rectangle 22"/>
          <p:cNvSpPr>
            <a:spLocks noChangeArrowheads="1"/>
          </p:cNvSpPr>
          <p:nvPr/>
        </p:nvSpPr>
        <p:spPr bwMode="auto">
          <a:xfrm>
            <a:off x="4876800" y="5562600"/>
            <a:ext cx="306388" cy="366713"/>
          </a:xfrm>
          <a:prstGeom prst="rect">
            <a:avLst/>
          </a:prstGeom>
          <a:noFill/>
          <a:ln w="9525">
            <a:noFill/>
            <a:miter lim="800000"/>
            <a:headEnd/>
            <a:tailEnd/>
          </a:ln>
        </p:spPr>
        <p:txBody>
          <a:bodyPr wrap="none">
            <a:spAutoFit/>
          </a:bodyPr>
          <a:lstStyle/>
          <a:p>
            <a:pPr>
              <a:spcBef>
                <a:spcPct val="50000"/>
              </a:spcBef>
            </a:pPr>
            <a:r>
              <a:rPr lang="ru-RU"/>
              <a:t>в</a:t>
            </a:r>
          </a:p>
        </p:txBody>
      </p:sp>
      <p:sp>
        <p:nvSpPr>
          <p:cNvPr id="11287" name="Rectangle 23"/>
          <p:cNvSpPr>
            <a:spLocks noChangeArrowheads="1"/>
          </p:cNvSpPr>
          <p:nvPr/>
        </p:nvSpPr>
        <p:spPr bwMode="auto">
          <a:xfrm>
            <a:off x="7772400" y="4876800"/>
            <a:ext cx="306388" cy="366713"/>
          </a:xfrm>
          <a:prstGeom prst="rect">
            <a:avLst/>
          </a:prstGeom>
          <a:noFill/>
          <a:ln w="9525">
            <a:noFill/>
            <a:miter lim="800000"/>
            <a:headEnd/>
            <a:tailEnd/>
          </a:ln>
        </p:spPr>
        <p:txBody>
          <a:bodyPr wrap="none">
            <a:spAutoFit/>
          </a:bodyPr>
          <a:lstStyle/>
          <a:p>
            <a:pPr>
              <a:spcBef>
                <a:spcPct val="50000"/>
              </a:spcBef>
            </a:pPr>
            <a:r>
              <a:rPr lang="ru-RU"/>
              <a:t>в</a:t>
            </a:r>
          </a:p>
        </p:txBody>
      </p:sp>
      <p:sp>
        <p:nvSpPr>
          <p:cNvPr id="11290" name="Rectangle 26"/>
          <p:cNvSpPr>
            <a:spLocks noChangeArrowheads="1"/>
          </p:cNvSpPr>
          <p:nvPr/>
        </p:nvSpPr>
        <p:spPr bwMode="auto">
          <a:xfrm>
            <a:off x="7772400" y="3048000"/>
            <a:ext cx="311150" cy="366713"/>
          </a:xfrm>
          <a:prstGeom prst="rect">
            <a:avLst/>
          </a:prstGeom>
          <a:noFill/>
          <a:ln w="9525">
            <a:noFill/>
            <a:miter lim="800000"/>
            <a:headEnd/>
            <a:tailEnd/>
          </a:ln>
        </p:spPr>
        <p:txBody>
          <a:bodyPr wrap="none">
            <a:spAutoFit/>
          </a:bodyPr>
          <a:lstStyle/>
          <a:p>
            <a:r>
              <a:rPr lang="ru-RU"/>
              <a:t>а</a:t>
            </a:r>
          </a:p>
        </p:txBody>
      </p:sp>
      <p:sp>
        <p:nvSpPr>
          <p:cNvPr id="11291" name="Rectangle 27"/>
          <p:cNvSpPr>
            <a:spLocks noChangeArrowheads="1"/>
          </p:cNvSpPr>
          <p:nvPr/>
        </p:nvSpPr>
        <p:spPr bwMode="auto">
          <a:xfrm rot="10800000" flipV="1">
            <a:off x="6781800" y="5654675"/>
            <a:ext cx="311150" cy="366713"/>
          </a:xfrm>
          <a:prstGeom prst="rect">
            <a:avLst/>
          </a:prstGeom>
          <a:noFill/>
          <a:ln w="9525">
            <a:noFill/>
            <a:miter lim="800000"/>
            <a:headEnd/>
            <a:tailEnd/>
          </a:ln>
        </p:spPr>
        <p:txBody>
          <a:bodyPr>
            <a:spAutoFit/>
          </a:bodyPr>
          <a:lstStyle/>
          <a:p>
            <a:r>
              <a:rPr lang="ru-RU"/>
              <a:t>а</a:t>
            </a:r>
          </a:p>
        </p:txBody>
      </p:sp>
      <p:sp>
        <p:nvSpPr>
          <p:cNvPr id="11292" name="Rectangle 28"/>
          <p:cNvSpPr>
            <a:spLocks noChangeArrowheads="1"/>
          </p:cNvSpPr>
          <p:nvPr/>
        </p:nvSpPr>
        <p:spPr bwMode="auto">
          <a:xfrm>
            <a:off x="4038600" y="4495800"/>
            <a:ext cx="381000" cy="366713"/>
          </a:xfrm>
          <a:prstGeom prst="rect">
            <a:avLst/>
          </a:prstGeom>
          <a:noFill/>
          <a:ln w="9525">
            <a:noFill/>
            <a:miter lim="800000"/>
            <a:headEnd/>
            <a:tailEnd/>
          </a:ln>
        </p:spPr>
        <p:txBody>
          <a:bodyPr>
            <a:spAutoFit/>
          </a:bodyPr>
          <a:lstStyle/>
          <a:p>
            <a:r>
              <a:rPr lang="ru-RU"/>
              <a:t>а</a:t>
            </a:r>
          </a:p>
        </p:txBody>
      </p:sp>
      <p:sp>
        <p:nvSpPr>
          <p:cNvPr id="14356" name="Rectangle 29"/>
          <p:cNvSpPr>
            <a:spLocks noChangeArrowheads="1"/>
          </p:cNvSpPr>
          <p:nvPr/>
        </p:nvSpPr>
        <p:spPr bwMode="auto">
          <a:xfrm>
            <a:off x="457200" y="4648200"/>
            <a:ext cx="1376363" cy="457200"/>
          </a:xfrm>
          <a:prstGeom prst="rect">
            <a:avLst/>
          </a:prstGeom>
          <a:noFill/>
          <a:ln w="9525">
            <a:noFill/>
            <a:miter lim="800000"/>
            <a:headEnd/>
            <a:tailEnd/>
          </a:ln>
        </p:spPr>
        <p:txBody>
          <a:bodyPr wrap="none">
            <a:spAutoFit/>
          </a:bodyPr>
          <a:lstStyle/>
          <a:p>
            <a:pPr>
              <a:spcBef>
                <a:spcPct val="50000"/>
              </a:spcBef>
            </a:pPr>
            <a:r>
              <a:rPr lang="ru-RU" sz="2400"/>
              <a:t>а - катет</a:t>
            </a:r>
          </a:p>
        </p:txBody>
      </p:sp>
      <p:sp>
        <p:nvSpPr>
          <p:cNvPr id="14357" name="Rectangle 30"/>
          <p:cNvSpPr>
            <a:spLocks noChangeArrowheads="1"/>
          </p:cNvSpPr>
          <p:nvPr/>
        </p:nvSpPr>
        <p:spPr bwMode="auto">
          <a:xfrm>
            <a:off x="457200" y="5257800"/>
            <a:ext cx="1368425" cy="457200"/>
          </a:xfrm>
          <a:prstGeom prst="rect">
            <a:avLst/>
          </a:prstGeom>
          <a:noFill/>
          <a:ln w="9525">
            <a:noFill/>
            <a:miter lim="800000"/>
            <a:headEnd/>
            <a:tailEnd/>
          </a:ln>
        </p:spPr>
        <p:txBody>
          <a:bodyPr wrap="none">
            <a:spAutoFit/>
          </a:bodyPr>
          <a:lstStyle/>
          <a:p>
            <a:r>
              <a:rPr lang="ru-RU" sz="2400"/>
              <a:t>в - катет</a:t>
            </a:r>
          </a:p>
        </p:txBody>
      </p:sp>
      <p:sp>
        <p:nvSpPr>
          <p:cNvPr id="14358" name="Rectangle 31"/>
          <p:cNvSpPr>
            <a:spLocks noChangeArrowheads="1"/>
          </p:cNvSpPr>
          <p:nvPr/>
        </p:nvSpPr>
        <p:spPr bwMode="auto">
          <a:xfrm>
            <a:off x="457200" y="5867400"/>
            <a:ext cx="2162175" cy="457200"/>
          </a:xfrm>
          <a:prstGeom prst="rect">
            <a:avLst/>
          </a:prstGeom>
          <a:noFill/>
          <a:ln w="9525">
            <a:noFill/>
            <a:miter lim="800000"/>
            <a:headEnd/>
            <a:tailEnd/>
          </a:ln>
        </p:spPr>
        <p:txBody>
          <a:bodyPr wrap="none">
            <a:spAutoFit/>
          </a:bodyPr>
          <a:lstStyle/>
          <a:p>
            <a:r>
              <a:rPr lang="ru-RU" sz="2400"/>
              <a:t>с - гипотенуза</a:t>
            </a:r>
          </a:p>
        </p:txBody>
      </p:sp>
      <p:sp>
        <p:nvSpPr>
          <p:cNvPr id="11296" name="Rectangle 32"/>
          <p:cNvSpPr>
            <a:spLocks noChangeArrowheads="1"/>
          </p:cNvSpPr>
          <p:nvPr/>
        </p:nvSpPr>
        <p:spPr bwMode="auto">
          <a:xfrm>
            <a:off x="4133850" y="2743200"/>
            <a:ext cx="306388" cy="366713"/>
          </a:xfrm>
          <a:prstGeom prst="rect">
            <a:avLst/>
          </a:prstGeom>
          <a:noFill/>
          <a:ln w="9525" algn="ctr">
            <a:noFill/>
            <a:miter lim="800000"/>
            <a:headEnd/>
            <a:tailEnd/>
          </a:ln>
        </p:spPr>
        <p:txBody>
          <a:bodyPr wrap="none">
            <a:spAutoFit/>
          </a:bodyPr>
          <a:lstStyle/>
          <a:p>
            <a:pPr algn="ctr"/>
            <a:r>
              <a:rPr lang="ru-RU"/>
              <a:t>в</a:t>
            </a:r>
          </a:p>
        </p:txBody>
      </p:sp>
      <p:sp>
        <p:nvSpPr>
          <p:cNvPr id="11297" name="Rectangle 33"/>
          <p:cNvSpPr>
            <a:spLocks noChangeArrowheads="1"/>
          </p:cNvSpPr>
          <p:nvPr/>
        </p:nvSpPr>
        <p:spPr bwMode="auto">
          <a:xfrm>
            <a:off x="5335588" y="1941513"/>
            <a:ext cx="311150" cy="366712"/>
          </a:xfrm>
          <a:prstGeom prst="rect">
            <a:avLst/>
          </a:prstGeom>
          <a:noFill/>
          <a:ln w="9525" algn="ctr">
            <a:noFill/>
            <a:miter lim="800000"/>
            <a:headEnd/>
            <a:tailEnd/>
          </a:ln>
        </p:spPr>
        <p:txBody>
          <a:bodyPr wrap="none">
            <a:spAutoFit/>
          </a:bodyPr>
          <a:lstStyle/>
          <a:p>
            <a:pPr algn="ctr"/>
            <a:r>
              <a:rPr lang="ru-RU"/>
              <a:t>а</a:t>
            </a:r>
          </a:p>
        </p:txBody>
      </p:sp>
      <p:sp>
        <p:nvSpPr>
          <p:cNvPr id="11298" name="Rectangle 34"/>
          <p:cNvSpPr>
            <a:spLocks noChangeArrowheads="1"/>
          </p:cNvSpPr>
          <p:nvPr/>
        </p:nvSpPr>
        <p:spPr bwMode="auto">
          <a:xfrm>
            <a:off x="7164388" y="1928813"/>
            <a:ext cx="306387" cy="366712"/>
          </a:xfrm>
          <a:prstGeom prst="rect">
            <a:avLst/>
          </a:prstGeom>
          <a:noFill/>
          <a:ln w="9525" algn="ctr">
            <a:noFill/>
            <a:miter lim="800000"/>
            <a:headEnd/>
            <a:tailEnd/>
          </a:ln>
        </p:spPr>
        <p:txBody>
          <a:bodyPr wrap="none">
            <a:spAutoFit/>
          </a:bodyPr>
          <a:lstStyle/>
          <a:p>
            <a:pPr algn="ctr"/>
            <a:r>
              <a:rPr lang="ru-RU"/>
              <a:t>в</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6"/>
                                        </p:tgtEl>
                                        <p:attrNameLst>
                                          <p:attrName>style.visibility</p:attrName>
                                        </p:attrNameLst>
                                      </p:cBhvr>
                                      <p:to>
                                        <p:strVal val="visible"/>
                                      </p:to>
                                    </p:set>
                                    <p:animEffect transition="in" filter="blinds(horizontal)">
                                      <p:cBhvr>
                                        <p:cTn id="7" dur="500"/>
                                        <p:tgtEl>
                                          <p:spTgt spid="11276"/>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11282"/>
                                        </p:tgtEl>
                                        <p:attrNameLst>
                                          <p:attrName>style.visibility</p:attrName>
                                        </p:attrNameLst>
                                      </p:cBhvr>
                                      <p:to>
                                        <p:strVal val="visible"/>
                                      </p:to>
                                    </p:set>
                                    <p:anim calcmode="lin" valueType="num">
                                      <p:cBhvr>
                                        <p:cTn id="11" dur="1000" fill="hold"/>
                                        <p:tgtEl>
                                          <p:spTgt spid="11282"/>
                                        </p:tgtEl>
                                        <p:attrNameLst>
                                          <p:attrName>ppt_w</p:attrName>
                                        </p:attrNameLst>
                                      </p:cBhvr>
                                      <p:tavLst>
                                        <p:tav tm="0">
                                          <p:val>
                                            <p:fltVal val="0"/>
                                          </p:val>
                                        </p:tav>
                                        <p:tav tm="100000">
                                          <p:val>
                                            <p:strVal val="#ppt_w"/>
                                          </p:val>
                                        </p:tav>
                                      </p:tavLst>
                                    </p:anim>
                                    <p:anim calcmode="lin" valueType="num">
                                      <p:cBhvr>
                                        <p:cTn id="12" dur="1000" fill="hold"/>
                                        <p:tgtEl>
                                          <p:spTgt spid="11282"/>
                                        </p:tgtEl>
                                        <p:attrNameLst>
                                          <p:attrName>ppt_h</p:attrName>
                                        </p:attrNameLst>
                                      </p:cBhvr>
                                      <p:tavLst>
                                        <p:tav tm="0">
                                          <p:val>
                                            <p:fltVal val="0"/>
                                          </p:val>
                                        </p:tav>
                                        <p:tav tm="100000">
                                          <p:val>
                                            <p:strVal val="#ppt_h"/>
                                          </p:val>
                                        </p:tav>
                                      </p:tavLst>
                                    </p:anim>
                                    <p:animEffect transition="in" filter="fade">
                                      <p:cBhvr>
                                        <p:cTn id="13" dur="1000"/>
                                        <p:tgtEl>
                                          <p:spTgt spid="11282"/>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1286"/>
                                        </p:tgtEl>
                                        <p:attrNameLst>
                                          <p:attrName>style.visibility</p:attrName>
                                        </p:attrNameLst>
                                      </p:cBhvr>
                                      <p:to>
                                        <p:strVal val="visible"/>
                                      </p:to>
                                    </p:set>
                                    <p:anim calcmode="lin" valueType="num">
                                      <p:cBhvr>
                                        <p:cTn id="16" dur="1000" fill="hold"/>
                                        <p:tgtEl>
                                          <p:spTgt spid="11286"/>
                                        </p:tgtEl>
                                        <p:attrNameLst>
                                          <p:attrName>ppt_w</p:attrName>
                                        </p:attrNameLst>
                                      </p:cBhvr>
                                      <p:tavLst>
                                        <p:tav tm="0">
                                          <p:val>
                                            <p:fltVal val="0"/>
                                          </p:val>
                                        </p:tav>
                                        <p:tav tm="100000">
                                          <p:val>
                                            <p:strVal val="#ppt_w"/>
                                          </p:val>
                                        </p:tav>
                                      </p:tavLst>
                                    </p:anim>
                                    <p:anim calcmode="lin" valueType="num">
                                      <p:cBhvr>
                                        <p:cTn id="17" dur="1000" fill="hold"/>
                                        <p:tgtEl>
                                          <p:spTgt spid="11286"/>
                                        </p:tgtEl>
                                        <p:attrNameLst>
                                          <p:attrName>ppt_h</p:attrName>
                                        </p:attrNameLst>
                                      </p:cBhvr>
                                      <p:tavLst>
                                        <p:tav tm="0">
                                          <p:val>
                                            <p:fltVal val="0"/>
                                          </p:val>
                                        </p:tav>
                                        <p:tav tm="100000">
                                          <p:val>
                                            <p:strVal val="#ppt_h"/>
                                          </p:val>
                                        </p:tav>
                                      </p:tavLst>
                                    </p:anim>
                                    <p:animEffect transition="in" filter="fade">
                                      <p:cBhvr>
                                        <p:cTn id="18" dur="1000"/>
                                        <p:tgtEl>
                                          <p:spTgt spid="11286"/>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11292"/>
                                        </p:tgtEl>
                                        <p:attrNameLst>
                                          <p:attrName>style.visibility</p:attrName>
                                        </p:attrNameLst>
                                      </p:cBhvr>
                                      <p:to>
                                        <p:strVal val="visible"/>
                                      </p:to>
                                    </p:set>
                                    <p:anim calcmode="lin" valueType="num">
                                      <p:cBhvr>
                                        <p:cTn id="21" dur="1000" fill="hold"/>
                                        <p:tgtEl>
                                          <p:spTgt spid="11292"/>
                                        </p:tgtEl>
                                        <p:attrNameLst>
                                          <p:attrName>ppt_w</p:attrName>
                                        </p:attrNameLst>
                                      </p:cBhvr>
                                      <p:tavLst>
                                        <p:tav tm="0">
                                          <p:val>
                                            <p:fltVal val="0"/>
                                          </p:val>
                                        </p:tav>
                                        <p:tav tm="100000">
                                          <p:val>
                                            <p:strVal val="#ppt_w"/>
                                          </p:val>
                                        </p:tav>
                                      </p:tavLst>
                                    </p:anim>
                                    <p:anim calcmode="lin" valueType="num">
                                      <p:cBhvr>
                                        <p:cTn id="22" dur="1000" fill="hold"/>
                                        <p:tgtEl>
                                          <p:spTgt spid="11292"/>
                                        </p:tgtEl>
                                        <p:attrNameLst>
                                          <p:attrName>ppt_h</p:attrName>
                                        </p:attrNameLst>
                                      </p:cBhvr>
                                      <p:tavLst>
                                        <p:tav tm="0">
                                          <p:val>
                                            <p:fltVal val="0"/>
                                          </p:val>
                                        </p:tav>
                                        <p:tav tm="100000">
                                          <p:val>
                                            <p:strVal val="#ppt_h"/>
                                          </p:val>
                                        </p:tav>
                                      </p:tavLst>
                                    </p:anim>
                                    <p:animEffect transition="in" filter="fade">
                                      <p:cBhvr>
                                        <p:cTn id="23" dur="1000"/>
                                        <p:tgtEl>
                                          <p:spTgt spid="11292"/>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1280"/>
                                        </p:tgtEl>
                                        <p:attrNameLst>
                                          <p:attrName>style.visibility</p:attrName>
                                        </p:attrNameLst>
                                      </p:cBhvr>
                                      <p:to>
                                        <p:strVal val="visible"/>
                                      </p:to>
                                    </p:set>
                                    <p:animEffect transition="in" filter="blinds(horizontal)">
                                      <p:cBhvr>
                                        <p:cTn id="28" dur="500"/>
                                        <p:tgtEl>
                                          <p:spTgt spid="11280"/>
                                        </p:tgtEl>
                                      </p:cBhvr>
                                    </p:animEffect>
                                  </p:childTnLst>
                                </p:cTn>
                              </p:par>
                            </p:childTnLst>
                          </p:cTn>
                        </p:par>
                        <p:par>
                          <p:cTn id="29" fill="hold">
                            <p:stCondLst>
                              <p:cond delay="500"/>
                            </p:stCondLst>
                            <p:childTnLst>
                              <p:par>
                                <p:cTn id="30" presetID="53" presetClass="entr" presetSubtype="0" fill="hold" grpId="0" nodeType="afterEffect">
                                  <p:stCondLst>
                                    <p:cond delay="0"/>
                                  </p:stCondLst>
                                  <p:childTnLst>
                                    <p:set>
                                      <p:cBhvr>
                                        <p:cTn id="31" dur="1" fill="hold">
                                          <p:stCondLst>
                                            <p:cond delay="0"/>
                                          </p:stCondLst>
                                        </p:cTn>
                                        <p:tgtEl>
                                          <p:spTgt spid="11296"/>
                                        </p:tgtEl>
                                        <p:attrNameLst>
                                          <p:attrName>style.visibility</p:attrName>
                                        </p:attrNameLst>
                                      </p:cBhvr>
                                      <p:to>
                                        <p:strVal val="visible"/>
                                      </p:to>
                                    </p:set>
                                    <p:anim calcmode="lin" valueType="num">
                                      <p:cBhvr>
                                        <p:cTn id="32" dur="1000" fill="hold"/>
                                        <p:tgtEl>
                                          <p:spTgt spid="11296"/>
                                        </p:tgtEl>
                                        <p:attrNameLst>
                                          <p:attrName>ppt_w</p:attrName>
                                        </p:attrNameLst>
                                      </p:cBhvr>
                                      <p:tavLst>
                                        <p:tav tm="0">
                                          <p:val>
                                            <p:fltVal val="0"/>
                                          </p:val>
                                        </p:tav>
                                        <p:tav tm="100000">
                                          <p:val>
                                            <p:strVal val="#ppt_w"/>
                                          </p:val>
                                        </p:tav>
                                      </p:tavLst>
                                    </p:anim>
                                    <p:anim calcmode="lin" valueType="num">
                                      <p:cBhvr>
                                        <p:cTn id="33" dur="1000" fill="hold"/>
                                        <p:tgtEl>
                                          <p:spTgt spid="11296"/>
                                        </p:tgtEl>
                                        <p:attrNameLst>
                                          <p:attrName>ppt_h</p:attrName>
                                        </p:attrNameLst>
                                      </p:cBhvr>
                                      <p:tavLst>
                                        <p:tav tm="0">
                                          <p:val>
                                            <p:fltVal val="0"/>
                                          </p:val>
                                        </p:tav>
                                        <p:tav tm="100000">
                                          <p:val>
                                            <p:strVal val="#ppt_h"/>
                                          </p:val>
                                        </p:tav>
                                      </p:tavLst>
                                    </p:anim>
                                    <p:animEffect transition="in" filter="fade">
                                      <p:cBhvr>
                                        <p:cTn id="34" dur="1000"/>
                                        <p:tgtEl>
                                          <p:spTgt spid="11296"/>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1281"/>
                                        </p:tgtEl>
                                        <p:attrNameLst>
                                          <p:attrName>style.visibility</p:attrName>
                                        </p:attrNameLst>
                                      </p:cBhvr>
                                      <p:to>
                                        <p:strVal val="visible"/>
                                      </p:to>
                                    </p:set>
                                    <p:anim calcmode="lin" valueType="num">
                                      <p:cBhvr>
                                        <p:cTn id="37" dur="1000" fill="hold"/>
                                        <p:tgtEl>
                                          <p:spTgt spid="11281"/>
                                        </p:tgtEl>
                                        <p:attrNameLst>
                                          <p:attrName>ppt_w</p:attrName>
                                        </p:attrNameLst>
                                      </p:cBhvr>
                                      <p:tavLst>
                                        <p:tav tm="0">
                                          <p:val>
                                            <p:fltVal val="0"/>
                                          </p:val>
                                        </p:tav>
                                        <p:tav tm="100000">
                                          <p:val>
                                            <p:strVal val="#ppt_w"/>
                                          </p:val>
                                        </p:tav>
                                      </p:tavLst>
                                    </p:anim>
                                    <p:anim calcmode="lin" valueType="num">
                                      <p:cBhvr>
                                        <p:cTn id="38" dur="1000" fill="hold"/>
                                        <p:tgtEl>
                                          <p:spTgt spid="11281"/>
                                        </p:tgtEl>
                                        <p:attrNameLst>
                                          <p:attrName>ppt_h</p:attrName>
                                        </p:attrNameLst>
                                      </p:cBhvr>
                                      <p:tavLst>
                                        <p:tav tm="0">
                                          <p:val>
                                            <p:fltVal val="0"/>
                                          </p:val>
                                        </p:tav>
                                        <p:tav tm="100000">
                                          <p:val>
                                            <p:strVal val="#ppt_h"/>
                                          </p:val>
                                        </p:tav>
                                      </p:tavLst>
                                    </p:anim>
                                    <p:animEffect transition="in" filter="fade">
                                      <p:cBhvr>
                                        <p:cTn id="39" dur="1000"/>
                                        <p:tgtEl>
                                          <p:spTgt spid="11281"/>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11297"/>
                                        </p:tgtEl>
                                        <p:attrNameLst>
                                          <p:attrName>style.visibility</p:attrName>
                                        </p:attrNameLst>
                                      </p:cBhvr>
                                      <p:to>
                                        <p:strVal val="visible"/>
                                      </p:to>
                                    </p:set>
                                    <p:anim calcmode="lin" valueType="num">
                                      <p:cBhvr>
                                        <p:cTn id="42" dur="1000" fill="hold"/>
                                        <p:tgtEl>
                                          <p:spTgt spid="11297"/>
                                        </p:tgtEl>
                                        <p:attrNameLst>
                                          <p:attrName>ppt_w</p:attrName>
                                        </p:attrNameLst>
                                      </p:cBhvr>
                                      <p:tavLst>
                                        <p:tav tm="0">
                                          <p:val>
                                            <p:fltVal val="0"/>
                                          </p:val>
                                        </p:tav>
                                        <p:tav tm="100000">
                                          <p:val>
                                            <p:strVal val="#ppt_w"/>
                                          </p:val>
                                        </p:tav>
                                      </p:tavLst>
                                    </p:anim>
                                    <p:anim calcmode="lin" valueType="num">
                                      <p:cBhvr>
                                        <p:cTn id="43" dur="1000" fill="hold"/>
                                        <p:tgtEl>
                                          <p:spTgt spid="11297"/>
                                        </p:tgtEl>
                                        <p:attrNameLst>
                                          <p:attrName>ppt_h</p:attrName>
                                        </p:attrNameLst>
                                      </p:cBhvr>
                                      <p:tavLst>
                                        <p:tav tm="0">
                                          <p:val>
                                            <p:fltVal val="0"/>
                                          </p:val>
                                        </p:tav>
                                        <p:tav tm="100000">
                                          <p:val>
                                            <p:strVal val="#ppt_h"/>
                                          </p:val>
                                        </p:tav>
                                      </p:tavLst>
                                    </p:anim>
                                    <p:animEffect transition="in" filter="fade">
                                      <p:cBhvr>
                                        <p:cTn id="44" dur="1000"/>
                                        <p:tgtEl>
                                          <p:spTgt spid="11297"/>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11278"/>
                                        </p:tgtEl>
                                        <p:attrNameLst>
                                          <p:attrName>style.visibility</p:attrName>
                                        </p:attrNameLst>
                                      </p:cBhvr>
                                      <p:to>
                                        <p:strVal val="visible"/>
                                      </p:to>
                                    </p:set>
                                    <p:animEffect transition="in" filter="blinds(horizontal)">
                                      <p:cBhvr>
                                        <p:cTn id="49" dur="500"/>
                                        <p:tgtEl>
                                          <p:spTgt spid="11278"/>
                                        </p:tgtEl>
                                      </p:cBhvr>
                                    </p:animEffect>
                                  </p:childTnLst>
                                </p:cTn>
                              </p:par>
                            </p:childTnLst>
                          </p:cTn>
                        </p:par>
                        <p:par>
                          <p:cTn id="50" fill="hold">
                            <p:stCondLst>
                              <p:cond delay="500"/>
                            </p:stCondLst>
                            <p:childTnLst>
                              <p:par>
                                <p:cTn id="51" presetID="53" presetClass="entr" presetSubtype="0" fill="hold" grpId="0" nodeType="afterEffect">
                                  <p:stCondLst>
                                    <p:cond delay="0"/>
                                  </p:stCondLst>
                                  <p:childTnLst>
                                    <p:set>
                                      <p:cBhvr>
                                        <p:cTn id="52" dur="1" fill="hold">
                                          <p:stCondLst>
                                            <p:cond delay="0"/>
                                          </p:stCondLst>
                                        </p:cTn>
                                        <p:tgtEl>
                                          <p:spTgt spid="11283"/>
                                        </p:tgtEl>
                                        <p:attrNameLst>
                                          <p:attrName>style.visibility</p:attrName>
                                        </p:attrNameLst>
                                      </p:cBhvr>
                                      <p:to>
                                        <p:strVal val="visible"/>
                                      </p:to>
                                    </p:set>
                                    <p:anim calcmode="lin" valueType="num">
                                      <p:cBhvr>
                                        <p:cTn id="53" dur="1000" fill="hold"/>
                                        <p:tgtEl>
                                          <p:spTgt spid="11283"/>
                                        </p:tgtEl>
                                        <p:attrNameLst>
                                          <p:attrName>ppt_w</p:attrName>
                                        </p:attrNameLst>
                                      </p:cBhvr>
                                      <p:tavLst>
                                        <p:tav tm="0">
                                          <p:val>
                                            <p:fltVal val="0"/>
                                          </p:val>
                                        </p:tav>
                                        <p:tav tm="100000">
                                          <p:val>
                                            <p:strVal val="#ppt_w"/>
                                          </p:val>
                                        </p:tav>
                                      </p:tavLst>
                                    </p:anim>
                                    <p:anim calcmode="lin" valueType="num">
                                      <p:cBhvr>
                                        <p:cTn id="54" dur="1000" fill="hold"/>
                                        <p:tgtEl>
                                          <p:spTgt spid="11283"/>
                                        </p:tgtEl>
                                        <p:attrNameLst>
                                          <p:attrName>ppt_h</p:attrName>
                                        </p:attrNameLst>
                                      </p:cBhvr>
                                      <p:tavLst>
                                        <p:tav tm="0">
                                          <p:val>
                                            <p:fltVal val="0"/>
                                          </p:val>
                                        </p:tav>
                                        <p:tav tm="100000">
                                          <p:val>
                                            <p:strVal val="#ppt_h"/>
                                          </p:val>
                                        </p:tav>
                                      </p:tavLst>
                                    </p:anim>
                                    <p:animEffect transition="in" filter="fade">
                                      <p:cBhvr>
                                        <p:cTn id="55" dur="1000"/>
                                        <p:tgtEl>
                                          <p:spTgt spid="11283"/>
                                        </p:tgtEl>
                                      </p:cBhvr>
                                    </p:animEffect>
                                  </p:childTnLst>
                                </p:cTn>
                              </p:par>
                              <p:par>
                                <p:cTn id="56" presetID="53" presetClass="entr" presetSubtype="0" fill="hold" grpId="0" nodeType="withEffect">
                                  <p:stCondLst>
                                    <p:cond delay="0"/>
                                  </p:stCondLst>
                                  <p:childTnLst>
                                    <p:set>
                                      <p:cBhvr>
                                        <p:cTn id="57" dur="1" fill="hold">
                                          <p:stCondLst>
                                            <p:cond delay="0"/>
                                          </p:stCondLst>
                                        </p:cTn>
                                        <p:tgtEl>
                                          <p:spTgt spid="11290"/>
                                        </p:tgtEl>
                                        <p:attrNameLst>
                                          <p:attrName>style.visibility</p:attrName>
                                        </p:attrNameLst>
                                      </p:cBhvr>
                                      <p:to>
                                        <p:strVal val="visible"/>
                                      </p:to>
                                    </p:set>
                                    <p:anim calcmode="lin" valueType="num">
                                      <p:cBhvr>
                                        <p:cTn id="58" dur="1000" fill="hold"/>
                                        <p:tgtEl>
                                          <p:spTgt spid="11290"/>
                                        </p:tgtEl>
                                        <p:attrNameLst>
                                          <p:attrName>ppt_w</p:attrName>
                                        </p:attrNameLst>
                                      </p:cBhvr>
                                      <p:tavLst>
                                        <p:tav tm="0">
                                          <p:val>
                                            <p:fltVal val="0"/>
                                          </p:val>
                                        </p:tav>
                                        <p:tav tm="100000">
                                          <p:val>
                                            <p:strVal val="#ppt_w"/>
                                          </p:val>
                                        </p:tav>
                                      </p:tavLst>
                                    </p:anim>
                                    <p:anim calcmode="lin" valueType="num">
                                      <p:cBhvr>
                                        <p:cTn id="59" dur="1000" fill="hold"/>
                                        <p:tgtEl>
                                          <p:spTgt spid="11290"/>
                                        </p:tgtEl>
                                        <p:attrNameLst>
                                          <p:attrName>ppt_h</p:attrName>
                                        </p:attrNameLst>
                                      </p:cBhvr>
                                      <p:tavLst>
                                        <p:tav tm="0">
                                          <p:val>
                                            <p:fltVal val="0"/>
                                          </p:val>
                                        </p:tav>
                                        <p:tav tm="100000">
                                          <p:val>
                                            <p:strVal val="#ppt_h"/>
                                          </p:val>
                                        </p:tav>
                                      </p:tavLst>
                                    </p:anim>
                                    <p:animEffect transition="in" filter="fade">
                                      <p:cBhvr>
                                        <p:cTn id="60" dur="1000"/>
                                        <p:tgtEl>
                                          <p:spTgt spid="11290"/>
                                        </p:tgtEl>
                                      </p:cBhvr>
                                    </p:animEffect>
                                  </p:childTnLst>
                                </p:cTn>
                              </p:par>
                              <p:par>
                                <p:cTn id="61" presetID="53" presetClass="entr" presetSubtype="0" fill="hold" grpId="0" nodeType="withEffect">
                                  <p:stCondLst>
                                    <p:cond delay="0"/>
                                  </p:stCondLst>
                                  <p:childTnLst>
                                    <p:set>
                                      <p:cBhvr>
                                        <p:cTn id="62" dur="1" fill="hold">
                                          <p:stCondLst>
                                            <p:cond delay="0"/>
                                          </p:stCondLst>
                                        </p:cTn>
                                        <p:tgtEl>
                                          <p:spTgt spid="11298"/>
                                        </p:tgtEl>
                                        <p:attrNameLst>
                                          <p:attrName>style.visibility</p:attrName>
                                        </p:attrNameLst>
                                      </p:cBhvr>
                                      <p:to>
                                        <p:strVal val="visible"/>
                                      </p:to>
                                    </p:set>
                                    <p:anim calcmode="lin" valueType="num">
                                      <p:cBhvr>
                                        <p:cTn id="63" dur="1000" fill="hold"/>
                                        <p:tgtEl>
                                          <p:spTgt spid="11298"/>
                                        </p:tgtEl>
                                        <p:attrNameLst>
                                          <p:attrName>ppt_w</p:attrName>
                                        </p:attrNameLst>
                                      </p:cBhvr>
                                      <p:tavLst>
                                        <p:tav tm="0">
                                          <p:val>
                                            <p:fltVal val="0"/>
                                          </p:val>
                                        </p:tav>
                                        <p:tav tm="100000">
                                          <p:val>
                                            <p:strVal val="#ppt_w"/>
                                          </p:val>
                                        </p:tav>
                                      </p:tavLst>
                                    </p:anim>
                                    <p:anim calcmode="lin" valueType="num">
                                      <p:cBhvr>
                                        <p:cTn id="64" dur="1000" fill="hold"/>
                                        <p:tgtEl>
                                          <p:spTgt spid="11298"/>
                                        </p:tgtEl>
                                        <p:attrNameLst>
                                          <p:attrName>ppt_h</p:attrName>
                                        </p:attrNameLst>
                                      </p:cBhvr>
                                      <p:tavLst>
                                        <p:tav tm="0">
                                          <p:val>
                                            <p:fltVal val="0"/>
                                          </p:val>
                                        </p:tav>
                                        <p:tav tm="100000">
                                          <p:val>
                                            <p:strVal val="#ppt_h"/>
                                          </p:val>
                                        </p:tav>
                                      </p:tavLst>
                                    </p:anim>
                                    <p:animEffect transition="in" filter="fade">
                                      <p:cBhvr>
                                        <p:cTn id="65" dur="1000"/>
                                        <p:tgtEl>
                                          <p:spTgt spid="11298"/>
                                        </p:tgtEl>
                                      </p:cBhvr>
                                    </p:animEffect>
                                  </p:childTnLst>
                                </p:cTn>
                              </p:par>
                            </p:childTnLst>
                          </p:cTn>
                        </p:par>
                      </p:childTnLst>
                    </p:cTn>
                  </p:par>
                  <p:par>
                    <p:cTn id="66" fill="hold">
                      <p:stCondLst>
                        <p:cond delay="indefinite"/>
                      </p:stCondLst>
                      <p:childTnLst>
                        <p:par>
                          <p:cTn id="67" fill="hold">
                            <p:stCondLst>
                              <p:cond delay="0"/>
                            </p:stCondLst>
                            <p:childTnLst>
                              <p:par>
                                <p:cTn id="68" presetID="3" presetClass="entr" presetSubtype="10" fill="hold" grpId="0" nodeType="clickEffect">
                                  <p:stCondLst>
                                    <p:cond delay="0"/>
                                  </p:stCondLst>
                                  <p:childTnLst>
                                    <p:set>
                                      <p:cBhvr>
                                        <p:cTn id="69" dur="1" fill="hold">
                                          <p:stCondLst>
                                            <p:cond delay="0"/>
                                          </p:stCondLst>
                                        </p:cTn>
                                        <p:tgtEl>
                                          <p:spTgt spid="11279"/>
                                        </p:tgtEl>
                                        <p:attrNameLst>
                                          <p:attrName>style.visibility</p:attrName>
                                        </p:attrNameLst>
                                      </p:cBhvr>
                                      <p:to>
                                        <p:strVal val="visible"/>
                                      </p:to>
                                    </p:set>
                                    <p:animEffect transition="in" filter="blinds(horizontal)">
                                      <p:cBhvr>
                                        <p:cTn id="70" dur="500"/>
                                        <p:tgtEl>
                                          <p:spTgt spid="11279"/>
                                        </p:tgtEl>
                                      </p:cBhvr>
                                    </p:animEffect>
                                  </p:childTnLst>
                                </p:cTn>
                              </p:par>
                            </p:childTnLst>
                          </p:cTn>
                        </p:par>
                        <p:par>
                          <p:cTn id="71" fill="hold">
                            <p:stCondLst>
                              <p:cond delay="500"/>
                            </p:stCondLst>
                            <p:childTnLst>
                              <p:par>
                                <p:cTn id="72" presetID="53" presetClass="entr" presetSubtype="0" fill="hold" grpId="0" nodeType="afterEffect">
                                  <p:stCondLst>
                                    <p:cond delay="0"/>
                                  </p:stCondLst>
                                  <p:childTnLst>
                                    <p:set>
                                      <p:cBhvr>
                                        <p:cTn id="73" dur="1" fill="hold">
                                          <p:stCondLst>
                                            <p:cond delay="0"/>
                                          </p:stCondLst>
                                        </p:cTn>
                                        <p:tgtEl>
                                          <p:spTgt spid="11284"/>
                                        </p:tgtEl>
                                        <p:attrNameLst>
                                          <p:attrName>style.visibility</p:attrName>
                                        </p:attrNameLst>
                                      </p:cBhvr>
                                      <p:to>
                                        <p:strVal val="visible"/>
                                      </p:to>
                                    </p:set>
                                    <p:anim calcmode="lin" valueType="num">
                                      <p:cBhvr>
                                        <p:cTn id="74" dur="1000" fill="hold"/>
                                        <p:tgtEl>
                                          <p:spTgt spid="11284"/>
                                        </p:tgtEl>
                                        <p:attrNameLst>
                                          <p:attrName>ppt_w</p:attrName>
                                        </p:attrNameLst>
                                      </p:cBhvr>
                                      <p:tavLst>
                                        <p:tav tm="0">
                                          <p:val>
                                            <p:fltVal val="0"/>
                                          </p:val>
                                        </p:tav>
                                        <p:tav tm="100000">
                                          <p:val>
                                            <p:strVal val="#ppt_w"/>
                                          </p:val>
                                        </p:tav>
                                      </p:tavLst>
                                    </p:anim>
                                    <p:anim calcmode="lin" valueType="num">
                                      <p:cBhvr>
                                        <p:cTn id="75" dur="1000" fill="hold"/>
                                        <p:tgtEl>
                                          <p:spTgt spid="11284"/>
                                        </p:tgtEl>
                                        <p:attrNameLst>
                                          <p:attrName>ppt_h</p:attrName>
                                        </p:attrNameLst>
                                      </p:cBhvr>
                                      <p:tavLst>
                                        <p:tav tm="0">
                                          <p:val>
                                            <p:fltVal val="0"/>
                                          </p:val>
                                        </p:tav>
                                        <p:tav tm="100000">
                                          <p:val>
                                            <p:strVal val="#ppt_h"/>
                                          </p:val>
                                        </p:tav>
                                      </p:tavLst>
                                    </p:anim>
                                    <p:animEffect transition="in" filter="fade">
                                      <p:cBhvr>
                                        <p:cTn id="76" dur="1000"/>
                                        <p:tgtEl>
                                          <p:spTgt spid="11284"/>
                                        </p:tgtEl>
                                      </p:cBhvr>
                                    </p:animEffect>
                                  </p:childTnLst>
                                </p:cTn>
                              </p:par>
                              <p:par>
                                <p:cTn id="77" presetID="53" presetClass="entr" presetSubtype="0" fill="hold" grpId="0" nodeType="withEffect">
                                  <p:stCondLst>
                                    <p:cond delay="0"/>
                                  </p:stCondLst>
                                  <p:childTnLst>
                                    <p:set>
                                      <p:cBhvr>
                                        <p:cTn id="78" dur="1" fill="hold">
                                          <p:stCondLst>
                                            <p:cond delay="0"/>
                                          </p:stCondLst>
                                        </p:cTn>
                                        <p:tgtEl>
                                          <p:spTgt spid="11287"/>
                                        </p:tgtEl>
                                        <p:attrNameLst>
                                          <p:attrName>style.visibility</p:attrName>
                                        </p:attrNameLst>
                                      </p:cBhvr>
                                      <p:to>
                                        <p:strVal val="visible"/>
                                      </p:to>
                                    </p:set>
                                    <p:anim calcmode="lin" valueType="num">
                                      <p:cBhvr>
                                        <p:cTn id="79" dur="1000" fill="hold"/>
                                        <p:tgtEl>
                                          <p:spTgt spid="11287"/>
                                        </p:tgtEl>
                                        <p:attrNameLst>
                                          <p:attrName>ppt_w</p:attrName>
                                        </p:attrNameLst>
                                      </p:cBhvr>
                                      <p:tavLst>
                                        <p:tav tm="0">
                                          <p:val>
                                            <p:fltVal val="0"/>
                                          </p:val>
                                        </p:tav>
                                        <p:tav tm="100000">
                                          <p:val>
                                            <p:strVal val="#ppt_w"/>
                                          </p:val>
                                        </p:tav>
                                      </p:tavLst>
                                    </p:anim>
                                    <p:anim calcmode="lin" valueType="num">
                                      <p:cBhvr>
                                        <p:cTn id="80" dur="1000" fill="hold"/>
                                        <p:tgtEl>
                                          <p:spTgt spid="11287"/>
                                        </p:tgtEl>
                                        <p:attrNameLst>
                                          <p:attrName>ppt_h</p:attrName>
                                        </p:attrNameLst>
                                      </p:cBhvr>
                                      <p:tavLst>
                                        <p:tav tm="0">
                                          <p:val>
                                            <p:fltVal val="0"/>
                                          </p:val>
                                        </p:tav>
                                        <p:tav tm="100000">
                                          <p:val>
                                            <p:strVal val="#ppt_h"/>
                                          </p:val>
                                        </p:tav>
                                      </p:tavLst>
                                    </p:anim>
                                    <p:animEffect transition="in" filter="fade">
                                      <p:cBhvr>
                                        <p:cTn id="81" dur="1000"/>
                                        <p:tgtEl>
                                          <p:spTgt spid="11287"/>
                                        </p:tgtEl>
                                      </p:cBhvr>
                                    </p:animEffect>
                                  </p:childTnLst>
                                </p:cTn>
                              </p:par>
                              <p:par>
                                <p:cTn id="82" presetID="53" presetClass="entr" presetSubtype="0" fill="hold" grpId="0" nodeType="withEffect">
                                  <p:stCondLst>
                                    <p:cond delay="0"/>
                                  </p:stCondLst>
                                  <p:childTnLst>
                                    <p:set>
                                      <p:cBhvr>
                                        <p:cTn id="83" dur="1" fill="hold">
                                          <p:stCondLst>
                                            <p:cond delay="0"/>
                                          </p:stCondLst>
                                        </p:cTn>
                                        <p:tgtEl>
                                          <p:spTgt spid="11291"/>
                                        </p:tgtEl>
                                        <p:attrNameLst>
                                          <p:attrName>style.visibility</p:attrName>
                                        </p:attrNameLst>
                                      </p:cBhvr>
                                      <p:to>
                                        <p:strVal val="visible"/>
                                      </p:to>
                                    </p:set>
                                    <p:anim calcmode="lin" valueType="num">
                                      <p:cBhvr>
                                        <p:cTn id="84" dur="1000" fill="hold"/>
                                        <p:tgtEl>
                                          <p:spTgt spid="11291"/>
                                        </p:tgtEl>
                                        <p:attrNameLst>
                                          <p:attrName>ppt_w</p:attrName>
                                        </p:attrNameLst>
                                      </p:cBhvr>
                                      <p:tavLst>
                                        <p:tav tm="0">
                                          <p:val>
                                            <p:fltVal val="0"/>
                                          </p:val>
                                        </p:tav>
                                        <p:tav tm="100000">
                                          <p:val>
                                            <p:strVal val="#ppt_w"/>
                                          </p:val>
                                        </p:tav>
                                      </p:tavLst>
                                    </p:anim>
                                    <p:anim calcmode="lin" valueType="num">
                                      <p:cBhvr>
                                        <p:cTn id="85" dur="1000" fill="hold"/>
                                        <p:tgtEl>
                                          <p:spTgt spid="11291"/>
                                        </p:tgtEl>
                                        <p:attrNameLst>
                                          <p:attrName>ppt_h</p:attrName>
                                        </p:attrNameLst>
                                      </p:cBhvr>
                                      <p:tavLst>
                                        <p:tav tm="0">
                                          <p:val>
                                            <p:fltVal val="0"/>
                                          </p:val>
                                        </p:tav>
                                        <p:tav tm="100000">
                                          <p:val>
                                            <p:strVal val="#ppt_h"/>
                                          </p:val>
                                        </p:tav>
                                      </p:tavLst>
                                    </p:anim>
                                    <p:animEffect transition="in" filter="fade">
                                      <p:cBhvr>
                                        <p:cTn id="86" dur="1000"/>
                                        <p:tgtEl>
                                          <p:spTgt spid="11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6" grpId="0" animBg="1"/>
      <p:bldP spid="11278" grpId="0" animBg="1"/>
      <p:bldP spid="11279" grpId="0" animBg="1"/>
      <p:bldP spid="11280" grpId="0" animBg="1"/>
      <p:bldP spid="11281" grpId="0"/>
      <p:bldP spid="11282" grpId="0"/>
      <p:bldP spid="11283" grpId="0"/>
      <p:bldP spid="11284" grpId="0"/>
      <p:bldP spid="11286" grpId="0"/>
      <p:bldP spid="11287" grpId="0"/>
      <p:bldP spid="11290" grpId="0"/>
      <p:bldP spid="11291" grpId="0"/>
      <p:bldP spid="11292" grpId="0"/>
      <p:bldP spid="11296" grpId="0"/>
      <p:bldP spid="11297" grpId="0"/>
      <p:bldP spid="112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ChangeArrowheads="1"/>
          </p:cNvSpPr>
          <p:nvPr/>
        </p:nvSpPr>
        <p:spPr bwMode="auto">
          <a:xfrm>
            <a:off x="381000" y="152400"/>
            <a:ext cx="5943600" cy="1800225"/>
          </a:xfrm>
          <a:prstGeom prst="rect">
            <a:avLst/>
          </a:prstGeom>
          <a:noFill/>
          <a:ln w="9525">
            <a:noFill/>
            <a:miter lim="800000"/>
            <a:headEnd/>
            <a:tailEnd/>
          </a:ln>
        </p:spPr>
        <p:txBody>
          <a:bodyPr>
            <a:spAutoFit/>
          </a:bodyPr>
          <a:lstStyle/>
          <a:p>
            <a:r>
              <a:rPr lang="ru-RU" sz="2800"/>
              <a:t>Дано: прямоугольный треугольник</a:t>
            </a:r>
          </a:p>
          <a:p>
            <a:r>
              <a:rPr lang="ru-RU" sz="2800"/>
              <a:t>          а, в – катеты, с – гипотенуза</a:t>
            </a:r>
          </a:p>
          <a:p>
            <a:endParaRPr lang="ru-RU" sz="2800"/>
          </a:p>
          <a:p>
            <a:r>
              <a:rPr lang="ru-RU" sz="2800"/>
              <a:t>Доказать:</a:t>
            </a:r>
            <a:endParaRPr lang="ru-RU" sz="2400"/>
          </a:p>
        </p:txBody>
      </p:sp>
      <p:pic>
        <p:nvPicPr>
          <p:cNvPr id="2057" name="Picture 10" descr="1"/>
          <p:cNvPicPr>
            <a:picLocks noChangeAspect="1" noChangeArrowheads="1"/>
          </p:cNvPicPr>
          <p:nvPr/>
        </p:nvPicPr>
        <p:blipFill>
          <a:blip r:embed="rId3" cstate="print"/>
          <a:srcRect/>
          <a:stretch>
            <a:fillRect/>
          </a:stretch>
        </p:blipFill>
        <p:spPr bwMode="auto">
          <a:xfrm>
            <a:off x="6629400" y="4648200"/>
            <a:ext cx="2197100" cy="1841500"/>
          </a:xfrm>
          <a:prstGeom prst="rect">
            <a:avLst/>
          </a:prstGeom>
          <a:noFill/>
          <a:ln w="9525">
            <a:noFill/>
            <a:miter lim="800000"/>
            <a:headEnd/>
            <a:tailEnd/>
          </a:ln>
        </p:spPr>
      </p:pic>
      <p:graphicFrame>
        <p:nvGraphicFramePr>
          <p:cNvPr id="2050" name="Object 18"/>
          <p:cNvGraphicFramePr>
            <a:graphicFrameLocks noChangeAspect="1"/>
          </p:cNvGraphicFramePr>
          <p:nvPr/>
        </p:nvGraphicFramePr>
        <p:xfrm>
          <a:off x="1066800" y="2743200"/>
          <a:ext cx="1905000" cy="560388"/>
        </p:xfrm>
        <a:graphic>
          <a:graphicData uri="http://schemas.openxmlformats.org/presentationml/2006/ole">
            <p:oleObj spid="_x0000_s1026" name="Формула" r:id="rId4" imgW="774364" imgH="228501" progId="">
              <p:embed/>
            </p:oleObj>
          </a:graphicData>
        </a:graphic>
      </p:graphicFrame>
      <p:graphicFrame>
        <p:nvGraphicFramePr>
          <p:cNvPr id="2051" name="Object 17"/>
          <p:cNvGraphicFramePr>
            <a:graphicFrameLocks noChangeAspect="1"/>
          </p:cNvGraphicFramePr>
          <p:nvPr/>
        </p:nvGraphicFramePr>
        <p:xfrm>
          <a:off x="1295400" y="3505200"/>
          <a:ext cx="2133600" cy="566738"/>
        </p:xfrm>
        <a:graphic>
          <a:graphicData uri="http://schemas.openxmlformats.org/presentationml/2006/ole">
            <p:oleObj spid="_x0000_s1027" name="Формула" r:id="rId5" imgW="799753" imgH="215806" progId="">
              <p:embed/>
            </p:oleObj>
          </a:graphicData>
        </a:graphic>
      </p:graphicFrame>
      <p:graphicFrame>
        <p:nvGraphicFramePr>
          <p:cNvPr id="2052" name="Object 16"/>
          <p:cNvGraphicFramePr>
            <a:graphicFrameLocks noChangeAspect="1"/>
          </p:cNvGraphicFramePr>
          <p:nvPr/>
        </p:nvGraphicFramePr>
        <p:xfrm>
          <a:off x="1066800" y="4114800"/>
          <a:ext cx="3352800" cy="935038"/>
        </p:xfrm>
        <a:graphic>
          <a:graphicData uri="http://schemas.openxmlformats.org/presentationml/2006/ole">
            <p:oleObj spid="_x0000_s1028" name="Формула" r:id="rId6" imgW="1422400" imgH="393700" progId="">
              <p:embed/>
            </p:oleObj>
          </a:graphicData>
        </a:graphic>
      </p:graphicFrame>
      <p:graphicFrame>
        <p:nvGraphicFramePr>
          <p:cNvPr id="2053" name="Object 15"/>
          <p:cNvGraphicFramePr>
            <a:graphicFrameLocks noChangeAspect="1"/>
          </p:cNvGraphicFramePr>
          <p:nvPr/>
        </p:nvGraphicFramePr>
        <p:xfrm>
          <a:off x="990600" y="5105400"/>
          <a:ext cx="4038600" cy="539750"/>
        </p:xfrm>
        <a:graphic>
          <a:graphicData uri="http://schemas.openxmlformats.org/presentationml/2006/ole">
            <p:oleObj spid="_x0000_s1029" name="Формула" r:id="rId7" imgW="1548728" imgH="203112" progId="">
              <p:embed/>
            </p:oleObj>
          </a:graphicData>
        </a:graphic>
      </p:graphicFrame>
      <p:graphicFrame>
        <p:nvGraphicFramePr>
          <p:cNvPr id="2054" name="Object 14"/>
          <p:cNvGraphicFramePr>
            <a:graphicFrameLocks noChangeAspect="1"/>
          </p:cNvGraphicFramePr>
          <p:nvPr/>
        </p:nvGraphicFramePr>
        <p:xfrm>
          <a:off x="1066800" y="5867400"/>
          <a:ext cx="1905000" cy="542925"/>
        </p:xfrm>
        <a:graphic>
          <a:graphicData uri="http://schemas.openxmlformats.org/presentationml/2006/ole">
            <p:oleObj spid="_x0000_s1030" name="Формула" r:id="rId8" imgW="723586" imgH="203112" progId="">
              <p:embed/>
            </p:oleObj>
          </a:graphicData>
        </a:graphic>
      </p:graphicFrame>
      <p:sp>
        <p:nvSpPr>
          <p:cNvPr id="2058" name="Rectangle 19"/>
          <p:cNvSpPr>
            <a:spLocks noChangeArrowheads="1"/>
          </p:cNvSpPr>
          <p:nvPr/>
        </p:nvSpPr>
        <p:spPr bwMode="auto">
          <a:xfrm>
            <a:off x="0" y="2362200"/>
            <a:ext cx="9144000" cy="0"/>
          </a:xfrm>
          <a:prstGeom prst="rect">
            <a:avLst/>
          </a:prstGeom>
          <a:noFill/>
          <a:ln w="9525" algn="ctr">
            <a:noFill/>
            <a:miter lim="800000"/>
            <a:headEnd/>
            <a:tailEnd/>
          </a:ln>
        </p:spPr>
        <p:txBody>
          <a:bodyPr wrap="none" anchor="ctr">
            <a:spAutoFit/>
          </a:bodyPr>
          <a:lstStyle/>
          <a:p>
            <a:endParaRPr lang="ru-RU"/>
          </a:p>
        </p:txBody>
      </p:sp>
      <p:sp>
        <p:nvSpPr>
          <p:cNvPr id="2059" name="Rectangle 20"/>
          <p:cNvSpPr>
            <a:spLocks noChangeArrowheads="1"/>
          </p:cNvSpPr>
          <p:nvPr/>
        </p:nvSpPr>
        <p:spPr bwMode="auto">
          <a:xfrm>
            <a:off x="3124200" y="2819400"/>
            <a:ext cx="2725738" cy="457200"/>
          </a:xfrm>
          <a:prstGeom prst="rect">
            <a:avLst/>
          </a:prstGeom>
          <a:noFill/>
          <a:ln w="9525" algn="ctr">
            <a:noFill/>
            <a:miter lim="800000"/>
            <a:headEnd/>
            <a:tailEnd/>
          </a:ln>
        </p:spPr>
        <p:txBody>
          <a:bodyPr wrap="none" anchor="ctr">
            <a:spAutoFit/>
          </a:bodyPr>
          <a:lstStyle/>
          <a:p>
            <a:r>
              <a:rPr lang="ru-RU" sz="2400">
                <a:cs typeface="Times New Roman" pitchFamily="18" charset="0"/>
              </a:rPr>
              <a:t>- площадь квадрата</a:t>
            </a:r>
            <a:endParaRPr lang="ru-RU" sz="2400"/>
          </a:p>
        </p:txBody>
      </p:sp>
      <p:sp>
        <p:nvSpPr>
          <p:cNvPr id="2060" name="Rectangle 22"/>
          <p:cNvSpPr>
            <a:spLocks noChangeArrowheads="1"/>
          </p:cNvSpPr>
          <p:nvPr/>
        </p:nvSpPr>
        <p:spPr bwMode="auto">
          <a:xfrm>
            <a:off x="0" y="3779838"/>
            <a:ext cx="9144000" cy="0"/>
          </a:xfrm>
          <a:prstGeom prst="rect">
            <a:avLst/>
          </a:prstGeom>
          <a:noFill/>
          <a:ln w="9525" algn="ctr">
            <a:noFill/>
            <a:miter lim="800000"/>
            <a:headEnd/>
            <a:tailEnd/>
          </a:ln>
        </p:spPr>
        <p:txBody>
          <a:bodyPr wrap="none" anchor="ctr">
            <a:spAutoFit/>
          </a:bodyPr>
          <a:lstStyle/>
          <a:p>
            <a:endParaRPr lang="ru-RU"/>
          </a:p>
        </p:txBody>
      </p:sp>
      <p:sp>
        <p:nvSpPr>
          <p:cNvPr id="2061" name="Rectangle 24"/>
          <p:cNvSpPr>
            <a:spLocks noChangeArrowheads="1"/>
          </p:cNvSpPr>
          <p:nvPr/>
        </p:nvSpPr>
        <p:spPr bwMode="auto">
          <a:xfrm>
            <a:off x="3048000" y="5943600"/>
            <a:ext cx="2762250" cy="457200"/>
          </a:xfrm>
          <a:prstGeom prst="rect">
            <a:avLst/>
          </a:prstGeom>
          <a:noFill/>
          <a:ln w="9525" algn="ctr">
            <a:noFill/>
            <a:miter lim="800000"/>
            <a:headEnd/>
            <a:tailEnd/>
          </a:ln>
        </p:spPr>
        <p:txBody>
          <a:bodyPr wrap="none" anchor="ctr">
            <a:spAutoFit/>
          </a:bodyPr>
          <a:lstStyle/>
          <a:p>
            <a:r>
              <a:rPr lang="ru-RU" sz="1200">
                <a:cs typeface="Times New Roman" pitchFamily="18" charset="0"/>
              </a:rPr>
              <a:t> </a:t>
            </a:r>
            <a:r>
              <a:rPr lang="ru-RU" sz="2400">
                <a:cs typeface="Times New Roman" pitchFamily="18" charset="0"/>
              </a:rPr>
              <a:t>- теорема доказана.</a:t>
            </a:r>
            <a:endParaRPr lang="ru-RU" sz="2400"/>
          </a:p>
        </p:txBody>
      </p:sp>
      <p:sp>
        <p:nvSpPr>
          <p:cNvPr id="2062" name="Rectangle 25"/>
          <p:cNvSpPr>
            <a:spLocks noChangeArrowheads="1"/>
          </p:cNvSpPr>
          <p:nvPr/>
        </p:nvSpPr>
        <p:spPr bwMode="auto">
          <a:xfrm>
            <a:off x="2133600" y="2057400"/>
            <a:ext cx="2922588" cy="519113"/>
          </a:xfrm>
          <a:prstGeom prst="rect">
            <a:avLst/>
          </a:prstGeom>
          <a:noFill/>
          <a:ln w="9525" algn="ctr">
            <a:noFill/>
            <a:miter lim="800000"/>
            <a:headEnd/>
            <a:tailEnd/>
          </a:ln>
        </p:spPr>
        <p:txBody>
          <a:bodyPr wrap="none" anchor="ctr">
            <a:spAutoFit/>
          </a:bodyPr>
          <a:lstStyle/>
          <a:p>
            <a:r>
              <a:rPr lang="ru-RU" sz="2800"/>
              <a:t>Доказательство:</a:t>
            </a:r>
          </a:p>
        </p:txBody>
      </p:sp>
      <p:graphicFrame>
        <p:nvGraphicFramePr>
          <p:cNvPr id="2055" name="Object 26"/>
          <p:cNvGraphicFramePr>
            <a:graphicFrameLocks noChangeAspect="1"/>
          </p:cNvGraphicFramePr>
          <p:nvPr/>
        </p:nvGraphicFramePr>
        <p:xfrm>
          <a:off x="2209800" y="1447800"/>
          <a:ext cx="1905000" cy="506413"/>
        </p:xfrm>
        <a:graphic>
          <a:graphicData uri="http://schemas.openxmlformats.org/presentationml/2006/ole">
            <p:oleObj spid="_x0000_s1031" name="Формула" r:id="rId9" imgW="774364" imgH="203112" progId="">
              <p:embed/>
            </p:oleObj>
          </a:graphicData>
        </a:graphic>
      </p:graphicFrame>
      <p:pic>
        <p:nvPicPr>
          <p:cNvPr id="2063" name="Picture 28" descr="teorema_pifagora"/>
          <p:cNvPicPr>
            <a:picLocks noChangeAspect="1" noChangeArrowheads="1"/>
          </p:cNvPicPr>
          <p:nvPr/>
        </p:nvPicPr>
        <p:blipFill>
          <a:blip r:embed="rId10" cstate="print"/>
          <a:srcRect/>
          <a:stretch>
            <a:fillRect/>
          </a:stretch>
        </p:blipFill>
        <p:spPr bwMode="auto">
          <a:xfrm>
            <a:off x="5715000" y="1143000"/>
            <a:ext cx="3162300" cy="1752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p:txBody>
          <a:bodyPr>
            <a:normAutofit fontScale="90000"/>
          </a:bodyPr>
          <a:lstStyle/>
          <a:p>
            <a:r>
              <a:rPr lang="ru-RU" sz="2500" smtClean="0">
                <a:solidFill>
                  <a:srgbClr val="000066"/>
                </a:solidFill>
              </a:rPr>
              <a:t>С помощью теоремы Пифагора можно решать два вида задач:</a:t>
            </a:r>
            <a:r>
              <a:rPr lang="ru-RU" sz="3400" smtClean="0"/>
              <a:t> </a:t>
            </a:r>
          </a:p>
        </p:txBody>
      </p:sp>
      <p:sp>
        <p:nvSpPr>
          <p:cNvPr id="158725" name="Rectangle 5"/>
          <p:cNvSpPr>
            <a:spLocks noChangeArrowheads="1"/>
          </p:cNvSpPr>
          <p:nvPr/>
        </p:nvSpPr>
        <p:spPr bwMode="auto">
          <a:xfrm>
            <a:off x="381000" y="1676400"/>
            <a:ext cx="8077200" cy="1096963"/>
          </a:xfrm>
          <a:prstGeom prst="rect">
            <a:avLst/>
          </a:prstGeom>
          <a:noFill/>
          <a:ln w="9525" algn="ctr">
            <a:noFill/>
            <a:miter lim="800000"/>
            <a:headEnd/>
            <a:tailEnd/>
          </a:ln>
        </p:spPr>
        <p:txBody>
          <a:bodyPr anchor="ctr">
            <a:spAutoFit/>
          </a:bodyPr>
          <a:lstStyle/>
          <a:p>
            <a:r>
              <a:rPr lang="ru-RU" sz="2400">
                <a:solidFill>
                  <a:srgbClr val="000099"/>
                </a:solidFill>
                <a:cs typeface="Times New Roman" pitchFamily="18" charset="0"/>
              </a:rPr>
              <a:t>1. Найти гипотенузу прямоугольного треугольника, если известны катеты</a:t>
            </a:r>
            <a:r>
              <a:rPr lang="ru-RU" sz="1200">
                <a:solidFill>
                  <a:srgbClr val="000099"/>
                </a:solidFill>
                <a:cs typeface="Times New Roman" pitchFamily="18" charset="0"/>
              </a:rPr>
              <a:t>.</a:t>
            </a:r>
            <a:endParaRPr lang="ru-RU" sz="600">
              <a:solidFill>
                <a:srgbClr val="000099"/>
              </a:solidFill>
            </a:endParaRPr>
          </a:p>
          <a:p>
            <a:pPr eaLnBrk="0" hangingPunct="0"/>
            <a:endParaRPr lang="ru-RU">
              <a:solidFill>
                <a:srgbClr val="000099"/>
              </a:solidFill>
            </a:endParaRPr>
          </a:p>
        </p:txBody>
      </p:sp>
      <p:graphicFrame>
        <p:nvGraphicFramePr>
          <p:cNvPr id="158724" name="Object 4"/>
          <p:cNvGraphicFramePr>
            <a:graphicFrameLocks noChangeAspect="1"/>
          </p:cNvGraphicFramePr>
          <p:nvPr/>
        </p:nvGraphicFramePr>
        <p:xfrm>
          <a:off x="3200400" y="2743200"/>
          <a:ext cx="3429000" cy="911225"/>
        </p:xfrm>
        <a:graphic>
          <a:graphicData uri="http://schemas.openxmlformats.org/presentationml/2006/ole">
            <p:oleObj spid="_x0000_s2050" name="Формула" r:id="rId3" imgW="837836" imgH="253890" progId="">
              <p:embed/>
            </p:oleObj>
          </a:graphicData>
        </a:graphic>
      </p:graphicFrame>
      <p:sp>
        <p:nvSpPr>
          <p:cNvPr id="3079" name="Rectangle 6"/>
          <p:cNvSpPr>
            <a:spLocks noChangeArrowheads="1"/>
          </p:cNvSpPr>
          <p:nvPr/>
        </p:nvSpPr>
        <p:spPr bwMode="auto">
          <a:xfrm>
            <a:off x="6477000" y="3692525"/>
            <a:ext cx="227013" cy="274638"/>
          </a:xfrm>
          <a:prstGeom prst="rect">
            <a:avLst/>
          </a:prstGeom>
          <a:noFill/>
          <a:ln w="9525" algn="ctr">
            <a:noFill/>
            <a:miter lim="800000"/>
            <a:headEnd/>
            <a:tailEnd/>
          </a:ln>
        </p:spPr>
        <p:txBody>
          <a:bodyPr wrap="none" anchor="ctr">
            <a:spAutoFit/>
          </a:bodyPr>
          <a:lstStyle/>
          <a:p>
            <a:r>
              <a:rPr lang="ru-RU" sz="1200">
                <a:cs typeface="Times New Roman" pitchFamily="18" charset="0"/>
              </a:rPr>
              <a:t> </a:t>
            </a:r>
            <a:endParaRPr lang="ru-RU"/>
          </a:p>
        </p:txBody>
      </p:sp>
      <p:graphicFrame>
        <p:nvGraphicFramePr>
          <p:cNvPr id="158728" name="Object 8"/>
          <p:cNvGraphicFramePr>
            <a:graphicFrameLocks noChangeAspect="1"/>
          </p:cNvGraphicFramePr>
          <p:nvPr/>
        </p:nvGraphicFramePr>
        <p:xfrm>
          <a:off x="457200" y="4648200"/>
          <a:ext cx="3429000" cy="1025525"/>
        </p:xfrm>
        <a:graphic>
          <a:graphicData uri="http://schemas.openxmlformats.org/presentationml/2006/ole">
            <p:oleObj spid="_x0000_s2051" name="Формула" r:id="rId4" imgW="837836" imgH="253890" progId="">
              <p:embed/>
            </p:oleObj>
          </a:graphicData>
        </a:graphic>
      </p:graphicFrame>
      <p:graphicFrame>
        <p:nvGraphicFramePr>
          <p:cNvPr id="158727" name="Object 7"/>
          <p:cNvGraphicFramePr>
            <a:graphicFrameLocks noChangeAspect="1"/>
          </p:cNvGraphicFramePr>
          <p:nvPr/>
        </p:nvGraphicFramePr>
        <p:xfrm>
          <a:off x="4648200" y="4648200"/>
          <a:ext cx="3429000" cy="1025525"/>
        </p:xfrm>
        <a:graphic>
          <a:graphicData uri="http://schemas.openxmlformats.org/presentationml/2006/ole">
            <p:oleObj spid="_x0000_s2052" name="Формула" r:id="rId5" imgW="837836" imgH="253890" progId="">
              <p:embed/>
            </p:oleObj>
          </a:graphicData>
        </a:graphic>
      </p:graphicFrame>
      <p:sp>
        <p:nvSpPr>
          <p:cNvPr id="158729" name="Rectangle 9"/>
          <p:cNvSpPr>
            <a:spLocks noChangeArrowheads="1"/>
          </p:cNvSpPr>
          <p:nvPr/>
        </p:nvSpPr>
        <p:spPr bwMode="auto">
          <a:xfrm>
            <a:off x="457200" y="3886200"/>
            <a:ext cx="7689850" cy="731838"/>
          </a:xfrm>
          <a:prstGeom prst="rect">
            <a:avLst/>
          </a:prstGeom>
          <a:noFill/>
          <a:ln w="9525" algn="ctr">
            <a:noFill/>
            <a:miter lim="800000"/>
            <a:headEnd/>
            <a:tailEnd/>
          </a:ln>
        </p:spPr>
        <p:txBody>
          <a:bodyPr wrap="none" anchor="ctr">
            <a:spAutoFit/>
          </a:bodyPr>
          <a:lstStyle/>
          <a:p>
            <a:r>
              <a:rPr lang="ru-RU" sz="2400">
                <a:solidFill>
                  <a:srgbClr val="000099"/>
                </a:solidFill>
                <a:cs typeface="Times New Roman" pitchFamily="18" charset="0"/>
              </a:rPr>
              <a:t>2. Найти катет, если известна гипотенуза и другой катет.</a:t>
            </a:r>
            <a:endParaRPr lang="ru-RU" sz="2400">
              <a:solidFill>
                <a:srgbClr val="000099"/>
              </a:solidFill>
            </a:endParaRPr>
          </a:p>
          <a:p>
            <a:pPr eaLnBrk="0" hangingPunct="0"/>
            <a:endParaRPr lang="ru-RU">
              <a:solidFill>
                <a:srgbClr val="000099"/>
              </a:solidFill>
            </a:endParaRPr>
          </a:p>
        </p:txBody>
      </p:sp>
      <p:sp>
        <p:nvSpPr>
          <p:cNvPr id="3081" name="Rectangle 10"/>
          <p:cNvSpPr>
            <a:spLocks noChangeArrowheads="1"/>
          </p:cNvSpPr>
          <p:nvPr/>
        </p:nvSpPr>
        <p:spPr bwMode="auto">
          <a:xfrm>
            <a:off x="0" y="3581400"/>
            <a:ext cx="9144000" cy="0"/>
          </a:xfrm>
          <a:prstGeom prst="rect">
            <a:avLst/>
          </a:prstGeom>
          <a:noFill/>
          <a:ln w="9525" algn="ctr">
            <a:noFill/>
            <a:miter lim="800000"/>
            <a:headEnd/>
            <a:tailEnd/>
          </a:ln>
        </p:spPr>
        <p:txBody>
          <a:bodyPr wrap="none" anchor="ctr">
            <a:spAutoFit/>
          </a:bodyPr>
          <a:lstStyle/>
          <a:p>
            <a:endParaRPr lang="ru-RU"/>
          </a:p>
        </p:txBody>
      </p:sp>
      <p:sp>
        <p:nvSpPr>
          <p:cNvPr id="3082" name="Rectangle 11"/>
          <p:cNvSpPr>
            <a:spLocks noChangeArrowheads="1"/>
          </p:cNvSpPr>
          <p:nvPr/>
        </p:nvSpPr>
        <p:spPr bwMode="auto">
          <a:xfrm>
            <a:off x="4457700" y="3817938"/>
            <a:ext cx="227013" cy="274637"/>
          </a:xfrm>
          <a:prstGeom prst="rect">
            <a:avLst/>
          </a:prstGeom>
          <a:noFill/>
          <a:ln w="9525" algn="ctr">
            <a:noFill/>
            <a:miter lim="800000"/>
            <a:headEnd/>
            <a:tailEnd/>
          </a:ln>
        </p:spPr>
        <p:txBody>
          <a:bodyPr wrap="none" anchor="ctr">
            <a:spAutoFit/>
          </a:bodyPr>
          <a:lstStyle/>
          <a:p>
            <a:r>
              <a:rPr lang="ru-RU" sz="1200">
                <a:cs typeface="Times New Roman" pitchFamily="18" charset="0"/>
              </a:rPr>
              <a:t>.</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58725"/>
                                        </p:tgtEl>
                                        <p:attrNameLst>
                                          <p:attrName>style.visibility</p:attrName>
                                        </p:attrNameLst>
                                      </p:cBhvr>
                                      <p:to>
                                        <p:strVal val="visible"/>
                                      </p:to>
                                    </p:set>
                                    <p:anim calcmode="lin" valueType="num">
                                      <p:cBhvr>
                                        <p:cTn id="7" dur="1000" fill="hold"/>
                                        <p:tgtEl>
                                          <p:spTgt spid="158725"/>
                                        </p:tgtEl>
                                        <p:attrNameLst>
                                          <p:attrName>ppt_x</p:attrName>
                                        </p:attrNameLst>
                                      </p:cBhvr>
                                      <p:tavLst>
                                        <p:tav tm="0">
                                          <p:val>
                                            <p:strVal val="#ppt_x-.2"/>
                                          </p:val>
                                        </p:tav>
                                        <p:tav tm="100000">
                                          <p:val>
                                            <p:strVal val="#ppt_x"/>
                                          </p:val>
                                        </p:tav>
                                      </p:tavLst>
                                    </p:anim>
                                    <p:anim calcmode="lin" valueType="num">
                                      <p:cBhvr>
                                        <p:cTn id="8" dur="1000" fill="hold"/>
                                        <p:tgtEl>
                                          <p:spTgt spid="1587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872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58724"/>
                                        </p:tgtEl>
                                        <p:attrNameLst>
                                          <p:attrName>style.visibility</p:attrName>
                                        </p:attrNameLst>
                                      </p:cBhvr>
                                      <p:to>
                                        <p:strVal val="visible"/>
                                      </p:to>
                                    </p:set>
                                    <p:anim calcmode="lin" valueType="num">
                                      <p:cBhvr>
                                        <p:cTn id="14" dur="500" fill="hold"/>
                                        <p:tgtEl>
                                          <p:spTgt spid="158724"/>
                                        </p:tgtEl>
                                        <p:attrNameLst>
                                          <p:attrName>ppt_w</p:attrName>
                                        </p:attrNameLst>
                                      </p:cBhvr>
                                      <p:tavLst>
                                        <p:tav tm="0">
                                          <p:val>
                                            <p:fltVal val="0"/>
                                          </p:val>
                                        </p:tav>
                                        <p:tav tm="100000">
                                          <p:val>
                                            <p:strVal val="#ppt_w"/>
                                          </p:val>
                                        </p:tav>
                                      </p:tavLst>
                                    </p:anim>
                                    <p:anim calcmode="lin" valueType="num">
                                      <p:cBhvr>
                                        <p:cTn id="15" dur="500" fill="hold"/>
                                        <p:tgtEl>
                                          <p:spTgt spid="158724"/>
                                        </p:tgtEl>
                                        <p:attrNameLst>
                                          <p:attrName>ppt_h</p:attrName>
                                        </p:attrNameLst>
                                      </p:cBhvr>
                                      <p:tavLst>
                                        <p:tav tm="0">
                                          <p:val>
                                            <p:fltVal val="0"/>
                                          </p:val>
                                        </p:tav>
                                        <p:tav tm="100000">
                                          <p:val>
                                            <p:strVal val="#ppt_h"/>
                                          </p:val>
                                        </p:tav>
                                      </p:tavLst>
                                    </p:anim>
                                    <p:animEffect transition="in" filter="fade">
                                      <p:cBhvr>
                                        <p:cTn id="16" dur="500"/>
                                        <p:tgtEl>
                                          <p:spTgt spid="15872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58729"/>
                                        </p:tgtEl>
                                        <p:attrNameLst>
                                          <p:attrName>style.visibility</p:attrName>
                                        </p:attrNameLst>
                                      </p:cBhvr>
                                      <p:to>
                                        <p:strVal val="visible"/>
                                      </p:to>
                                    </p:set>
                                    <p:anim calcmode="lin" valueType="num">
                                      <p:cBhvr>
                                        <p:cTn id="21" dur="1000" fill="hold"/>
                                        <p:tgtEl>
                                          <p:spTgt spid="158729"/>
                                        </p:tgtEl>
                                        <p:attrNameLst>
                                          <p:attrName>ppt_x</p:attrName>
                                        </p:attrNameLst>
                                      </p:cBhvr>
                                      <p:tavLst>
                                        <p:tav tm="0">
                                          <p:val>
                                            <p:strVal val="#ppt_x-.2"/>
                                          </p:val>
                                        </p:tav>
                                        <p:tav tm="100000">
                                          <p:val>
                                            <p:strVal val="#ppt_x"/>
                                          </p:val>
                                        </p:tav>
                                      </p:tavLst>
                                    </p:anim>
                                    <p:anim calcmode="lin" valueType="num">
                                      <p:cBhvr>
                                        <p:cTn id="22" dur="1000" fill="hold"/>
                                        <p:tgtEl>
                                          <p:spTgt spid="15872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5872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58728"/>
                                        </p:tgtEl>
                                        <p:attrNameLst>
                                          <p:attrName>style.visibility</p:attrName>
                                        </p:attrNameLst>
                                      </p:cBhvr>
                                      <p:to>
                                        <p:strVal val="visible"/>
                                      </p:to>
                                    </p:set>
                                    <p:anim calcmode="lin" valueType="num">
                                      <p:cBhvr>
                                        <p:cTn id="28" dur="500" fill="hold"/>
                                        <p:tgtEl>
                                          <p:spTgt spid="158728"/>
                                        </p:tgtEl>
                                        <p:attrNameLst>
                                          <p:attrName>ppt_w</p:attrName>
                                        </p:attrNameLst>
                                      </p:cBhvr>
                                      <p:tavLst>
                                        <p:tav tm="0">
                                          <p:val>
                                            <p:fltVal val="0"/>
                                          </p:val>
                                        </p:tav>
                                        <p:tav tm="100000">
                                          <p:val>
                                            <p:strVal val="#ppt_w"/>
                                          </p:val>
                                        </p:tav>
                                      </p:tavLst>
                                    </p:anim>
                                    <p:anim calcmode="lin" valueType="num">
                                      <p:cBhvr>
                                        <p:cTn id="29" dur="500" fill="hold"/>
                                        <p:tgtEl>
                                          <p:spTgt spid="158728"/>
                                        </p:tgtEl>
                                        <p:attrNameLst>
                                          <p:attrName>ppt_h</p:attrName>
                                        </p:attrNameLst>
                                      </p:cBhvr>
                                      <p:tavLst>
                                        <p:tav tm="0">
                                          <p:val>
                                            <p:fltVal val="0"/>
                                          </p:val>
                                        </p:tav>
                                        <p:tav tm="100000">
                                          <p:val>
                                            <p:strVal val="#ppt_h"/>
                                          </p:val>
                                        </p:tav>
                                      </p:tavLst>
                                    </p:anim>
                                    <p:animEffect transition="in" filter="fade">
                                      <p:cBhvr>
                                        <p:cTn id="30" dur="500"/>
                                        <p:tgtEl>
                                          <p:spTgt spid="15872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58727"/>
                                        </p:tgtEl>
                                        <p:attrNameLst>
                                          <p:attrName>style.visibility</p:attrName>
                                        </p:attrNameLst>
                                      </p:cBhvr>
                                      <p:to>
                                        <p:strVal val="visible"/>
                                      </p:to>
                                    </p:set>
                                    <p:anim calcmode="lin" valueType="num">
                                      <p:cBhvr>
                                        <p:cTn id="35" dur="500" fill="hold"/>
                                        <p:tgtEl>
                                          <p:spTgt spid="158727"/>
                                        </p:tgtEl>
                                        <p:attrNameLst>
                                          <p:attrName>ppt_w</p:attrName>
                                        </p:attrNameLst>
                                      </p:cBhvr>
                                      <p:tavLst>
                                        <p:tav tm="0">
                                          <p:val>
                                            <p:fltVal val="0"/>
                                          </p:val>
                                        </p:tav>
                                        <p:tav tm="100000">
                                          <p:val>
                                            <p:strVal val="#ppt_w"/>
                                          </p:val>
                                        </p:tav>
                                      </p:tavLst>
                                    </p:anim>
                                    <p:anim calcmode="lin" valueType="num">
                                      <p:cBhvr>
                                        <p:cTn id="36" dur="500" fill="hold"/>
                                        <p:tgtEl>
                                          <p:spTgt spid="158727"/>
                                        </p:tgtEl>
                                        <p:attrNameLst>
                                          <p:attrName>ppt_h</p:attrName>
                                        </p:attrNameLst>
                                      </p:cBhvr>
                                      <p:tavLst>
                                        <p:tav tm="0">
                                          <p:val>
                                            <p:fltVal val="0"/>
                                          </p:val>
                                        </p:tav>
                                        <p:tav tm="100000">
                                          <p:val>
                                            <p:strVal val="#ppt_h"/>
                                          </p:val>
                                        </p:tav>
                                      </p:tavLst>
                                    </p:anim>
                                    <p:animEffect transition="in" filter="fade">
                                      <p:cBhvr>
                                        <p:cTn id="37" dur="500"/>
                                        <p:tgtEl>
                                          <p:spTgt spid="158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5" grpId="0"/>
      <p:bldP spid="1587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4026"/>
            <a:ext cx="8625566"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Индусская задача о лотосе</a:t>
            </a:r>
            <a:endPar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рямоугольник 2"/>
          <p:cNvSpPr/>
          <p:nvPr/>
        </p:nvSpPr>
        <p:spPr>
          <a:xfrm>
            <a:off x="251520" y="1268760"/>
            <a:ext cx="8568952" cy="5262979"/>
          </a:xfrm>
          <a:prstGeom prst="rect">
            <a:avLst/>
          </a:prstGeom>
        </p:spPr>
        <p:txBody>
          <a:bodyPr wrap="square">
            <a:spAutoFit/>
          </a:bodyPr>
          <a:lstStyle/>
          <a:p>
            <a:pPr algn="ctr"/>
            <a:r>
              <a:rPr lang="ru-RU" sz="2800" b="1" dirty="0"/>
              <a:t>Над озером тихим,</a:t>
            </a:r>
          </a:p>
          <a:p>
            <a:pPr algn="ctr"/>
            <a:r>
              <a:rPr lang="ru-RU" sz="2800" b="1" dirty="0"/>
              <a:t>С полфута размером, высился лотоса цвет.</a:t>
            </a:r>
          </a:p>
          <a:p>
            <a:pPr algn="ctr"/>
            <a:r>
              <a:rPr lang="ru-RU" sz="2800" b="1" dirty="0"/>
              <a:t>Он рос одиноко. И ветер порывом</a:t>
            </a:r>
          </a:p>
          <a:p>
            <a:pPr algn="ctr"/>
            <a:r>
              <a:rPr lang="ru-RU" sz="2800" b="1" dirty="0"/>
              <a:t>Отнес его в сторону. Нет </a:t>
            </a:r>
          </a:p>
          <a:p>
            <a:pPr algn="ctr"/>
            <a:r>
              <a:rPr lang="ru-RU" sz="2800" b="1" dirty="0"/>
              <a:t>Боле цветка над водой.</a:t>
            </a:r>
          </a:p>
          <a:p>
            <a:pPr algn="ctr"/>
            <a:r>
              <a:rPr lang="ru-RU" sz="2800" b="1" dirty="0"/>
              <a:t>Нашел же рыбак его ранней весной </a:t>
            </a:r>
          </a:p>
          <a:p>
            <a:pPr algn="ctr"/>
            <a:r>
              <a:rPr lang="ru-RU" sz="2800" b="1" dirty="0"/>
              <a:t>В двух футах от места, где рос.</a:t>
            </a:r>
          </a:p>
          <a:p>
            <a:pPr algn="ctr"/>
            <a:r>
              <a:rPr lang="ru-RU" sz="2800" b="1" dirty="0"/>
              <a:t>Итак, предложу я вопрос:</a:t>
            </a:r>
          </a:p>
          <a:p>
            <a:pPr algn="ctr"/>
            <a:r>
              <a:rPr lang="ru-RU" sz="2800" b="1" dirty="0"/>
              <a:t>Как озера вода </a:t>
            </a:r>
          </a:p>
          <a:p>
            <a:pPr algn="ctr"/>
            <a:r>
              <a:rPr lang="ru-RU" sz="2800" b="1" dirty="0"/>
              <a:t>Здесь глубока? </a:t>
            </a:r>
            <a:endParaRPr lang="ru-RU" sz="2800" b="1" dirty="0" smtClean="0"/>
          </a:p>
          <a:p>
            <a:pPr algn="ctr"/>
            <a:endParaRPr lang="ru-RU" sz="2800" b="1" dirty="0"/>
          </a:p>
          <a:p>
            <a:pPr algn="ctr"/>
            <a:r>
              <a:rPr lang="ru-RU" sz="2800" b="1" dirty="0"/>
              <a:t>(перевод В. И. Лебедева)</a:t>
            </a:r>
          </a:p>
        </p:txBody>
      </p:sp>
    </p:spTree>
    <p:extLst>
      <p:ext uri="{BB962C8B-B14F-4D97-AF65-F5344CB8AC3E}">
        <p14:creationId xmlns:p14="http://schemas.microsoft.com/office/powerpoint/2010/main" xmlns="" val="14906825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Прямоугольник 1"/>
              <p:cNvSpPr/>
              <p:nvPr/>
            </p:nvSpPr>
            <p:spPr>
              <a:xfrm>
                <a:off x="251520" y="1721964"/>
                <a:ext cx="5328592" cy="4849148"/>
              </a:xfrm>
              <a:prstGeom prst="rect">
                <a:avLst/>
              </a:prstGeom>
            </p:spPr>
            <p:txBody>
              <a:bodyPr wrap="square">
                <a:spAutoFit/>
              </a:bodyPr>
              <a:lstStyle/>
              <a:p>
                <a:r>
                  <a:rPr lang="ru-RU" sz="2400" b="1" u="sng" dirty="0"/>
                  <a:t>Решение</a:t>
                </a:r>
                <a:r>
                  <a:rPr lang="ru-RU" sz="2400" b="1" u="sng" dirty="0" smtClean="0"/>
                  <a:t>.</a:t>
                </a:r>
              </a:p>
              <a:p>
                <a:endParaRPr lang="ru-RU" sz="2400" b="1" dirty="0"/>
              </a:p>
              <a:p>
                <a:r>
                  <a:rPr lang="en-US" sz="2400" b="1" dirty="0" smtClean="0"/>
                  <a:t>CD</a:t>
                </a:r>
                <a:r>
                  <a:rPr lang="ru-RU" sz="2400" b="1" dirty="0" smtClean="0"/>
                  <a:t> = х.</a:t>
                </a:r>
              </a:p>
              <a:p>
                <a:r>
                  <a:rPr lang="en-US" sz="2400" b="1" dirty="0" smtClean="0"/>
                  <a:t>BD = CD + AC = x + ½.</a:t>
                </a:r>
                <a:endParaRPr lang="ru-RU" sz="2400" b="1" dirty="0" smtClean="0"/>
              </a:p>
              <a:p>
                <a:endParaRPr lang="ru-RU" sz="2400" b="1" dirty="0" smtClean="0"/>
              </a:p>
              <a:p>
                <a:r>
                  <a:rPr lang="ru-RU" sz="2400" b="1" dirty="0" smtClean="0"/>
                  <a:t>По теореме Пифагора:</a:t>
                </a:r>
                <a:endParaRPr lang="ru-RU" sz="2400" b="1" dirty="0"/>
              </a:p>
              <a:p>
                <a:r>
                  <a:rPr lang="ru-RU" sz="2400" b="1" dirty="0"/>
                  <a:t>В</a:t>
                </a:r>
                <a:r>
                  <a:rPr lang="en-US" sz="2400" b="1" dirty="0"/>
                  <a:t>D</a:t>
                </a:r>
                <a:r>
                  <a:rPr lang="ru-RU" sz="2400" b="1" baseline="30000" dirty="0"/>
                  <a:t>2</a:t>
                </a:r>
                <a:r>
                  <a:rPr lang="ru-RU" sz="2400" b="1" dirty="0"/>
                  <a:t> – </a:t>
                </a:r>
                <a:r>
                  <a:rPr lang="en-US" sz="2400" b="1" dirty="0"/>
                  <a:t>x</a:t>
                </a:r>
                <a:r>
                  <a:rPr lang="ru-RU" sz="2400" b="1" baseline="30000" dirty="0"/>
                  <a:t>2</a:t>
                </a:r>
                <a:r>
                  <a:rPr lang="ru-RU" sz="2400" b="1" dirty="0"/>
                  <a:t> = </a:t>
                </a:r>
                <a:r>
                  <a:rPr lang="en-US" sz="2400" b="1" dirty="0"/>
                  <a:t>BC</a:t>
                </a:r>
                <a:r>
                  <a:rPr lang="ru-RU" sz="2400" b="1" baseline="30000" dirty="0"/>
                  <a:t>2</a:t>
                </a:r>
                <a:r>
                  <a:rPr lang="ru-RU" sz="2400" b="1" dirty="0" smtClean="0"/>
                  <a:t>,</a:t>
                </a:r>
                <a:endParaRPr lang="ru-RU" sz="2400" b="1" dirty="0"/>
              </a:p>
              <a:p>
                <a:r>
                  <a:rPr lang="ru-RU" sz="2400" b="1" dirty="0"/>
                  <a:t>т.е.  х</a:t>
                </a:r>
                <a:r>
                  <a:rPr lang="ru-RU" sz="2400" b="1" baseline="30000" dirty="0"/>
                  <a:t>2 </a:t>
                </a:r>
                <a:r>
                  <a:rPr lang="ru-RU" sz="2400" b="1" dirty="0"/>
                  <a:t>= (х+1/2)</a:t>
                </a:r>
                <a:r>
                  <a:rPr lang="ru-RU" sz="2400" b="1" baseline="30000" dirty="0"/>
                  <a:t>2</a:t>
                </a:r>
                <a:r>
                  <a:rPr lang="ru-RU" sz="2400" b="1" dirty="0"/>
                  <a:t> – 2</a:t>
                </a:r>
                <a:r>
                  <a:rPr lang="ru-RU" sz="2400" b="1" baseline="30000" dirty="0"/>
                  <a:t>2</a:t>
                </a:r>
                <a:r>
                  <a:rPr lang="ru-RU" sz="2400" b="1" dirty="0" smtClean="0"/>
                  <a:t>,</a:t>
                </a:r>
              </a:p>
              <a:p>
                <a:endParaRPr lang="ru-RU" sz="2400" b="1" dirty="0"/>
              </a:p>
              <a:p>
                <a:r>
                  <a:rPr lang="ru-RU" sz="2400" b="1" dirty="0"/>
                  <a:t>откуда  х</a:t>
                </a:r>
                <a:r>
                  <a:rPr lang="ru-RU" sz="2400" b="1" baseline="30000" dirty="0"/>
                  <a:t>2</a:t>
                </a:r>
                <a:r>
                  <a:rPr lang="ru-RU" sz="2400" b="1" dirty="0"/>
                  <a:t> = х</a:t>
                </a:r>
                <a:r>
                  <a:rPr lang="ru-RU" sz="2400" b="1" baseline="30000" dirty="0"/>
                  <a:t>2</a:t>
                </a:r>
                <a:r>
                  <a:rPr lang="ru-RU" sz="2400" b="1" dirty="0"/>
                  <a:t> + х + ¼ – 4,  х = 3 </a:t>
                </a:r>
                <a14:m>
                  <m:oMath xmlns:m="http://schemas.openxmlformats.org/officeDocument/2006/math">
                    <m:f>
                      <m:fPr>
                        <m:ctrlPr>
                          <a:rPr lang="ru-RU" sz="2400" b="1" i="1">
                            <a:latin typeface="Cambria Math"/>
                          </a:rPr>
                        </m:ctrlPr>
                      </m:fPr>
                      <m:num>
                        <m:r>
                          <a:rPr lang="ru-RU" sz="2400" b="1" i="1">
                            <a:latin typeface="Cambria Math"/>
                          </a:rPr>
                          <m:t>𝟑</m:t>
                        </m:r>
                      </m:num>
                      <m:den>
                        <m:r>
                          <a:rPr lang="ru-RU" sz="2400" b="1" i="1">
                            <a:latin typeface="Cambria Math"/>
                          </a:rPr>
                          <m:t>𝟒</m:t>
                        </m:r>
                      </m:den>
                    </m:f>
                  </m:oMath>
                </a14:m>
                <a:r>
                  <a:rPr lang="ru-RU" sz="2400" b="1" dirty="0"/>
                  <a:t>.</a:t>
                </a:r>
                <a:endParaRPr lang="ru-RU" sz="2400" b="1" dirty="0" smtClean="0"/>
              </a:p>
              <a:p>
                <a:endParaRPr lang="ru-RU" sz="2400" b="1" dirty="0"/>
              </a:p>
              <a:p>
                <a:r>
                  <a:rPr lang="ru-RU" sz="2400" b="1" u="sng" dirty="0"/>
                  <a:t>Искомая глубина </a:t>
                </a:r>
                <a:r>
                  <a:rPr lang="ru-RU" sz="2400" b="1" dirty="0"/>
                  <a:t>– 3 </a:t>
                </a:r>
                <a14:m>
                  <m:oMath xmlns:m="http://schemas.openxmlformats.org/officeDocument/2006/math">
                    <m:f>
                      <m:fPr>
                        <m:ctrlPr>
                          <a:rPr lang="ru-RU" sz="2400" b="1" i="1">
                            <a:latin typeface="Cambria Math"/>
                          </a:rPr>
                        </m:ctrlPr>
                      </m:fPr>
                      <m:num>
                        <m:r>
                          <a:rPr lang="ru-RU" sz="2400" b="1" i="1">
                            <a:latin typeface="Cambria Math"/>
                          </a:rPr>
                          <m:t>𝟑</m:t>
                        </m:r>
                      </m:num>
                      <m:den>
                        <m:r>
                          <a:rPr lang="ru-RU" sz="2400" b="1" i="1">
                            <a:latin typeface="Cambria Math"/>
                          </a:rPr>
                          <m:t>𝟒</m:t>
                        </m:r>
                      </m:den>
                    </m:f>
                  </m:oMath>
                </a14:m>
                <a:r>
                  <a:rPr lang="ru-RU" sz="2400" b="1" dirty="0"/>
                  <a:t> фута.</a:t>
                </a:r>
              </a:p>
            </p:txBody>
          </p:sp>
        </mc:Choice>
        <mc:Fallback>
          <p:sp>
            <p:nvSpPr>
              <p:cNvPr id="2" name="Прямоугольник 1"/>
              <p:cNvSpPr>
                <a:spLocks noRot="1" noChangeAspect="1" noMove="1" noResize="1" noEditPoints="1" noAdjustHandles="1" noChangeArrowheads="1" noChangeShapeType="1" noTextEdit="1"/>
              </p:cNvSpPr>
              <p:nvPr/>
            </p:nvSpPr>
            <p:spPr>
              <a:xfrm>
                <a:off x="251520" y="1721964"/>
                <a:ext cx="5328592" cy="4849148"/>
              </a:xfrm>
              <a:prstGeom prst="rect">
                <a:avLst/>
              </a:prstGeom>
              <a:blipFill rotWithShape="1">
                <a:blip r:embed="rId2" cstate="print"/>
                <a:stretch>
                  <a:fillRect l="-1716" t="-879" b="-251"/>
                </a:stretch>
              </a:blipFill>
            </p:spPr>
            <p:txBody>
              <a:bodyPr/>
              <a:lstStyle/>
              <a:p>
                <a:r>
                  <a:rPr lang="ru-RU">
                    <a:noFill/>
                  </a:rPr>
                  <a:t> </a:t>
                </a:r>
              </a:p>
            </p:txBody>
          </p:sp>
        </mc:Fallback>
      </mc:AlternateContent>
      <p:sp>
        <p:nvSpPr>
          <p:cNvPr id="4" name="Прямоугольник 3"/>
          <p:cNvSpPr/>
          <p:nvPr/>
        </p:nvSpPr>
        <p:spPr>
          <a:xfrm>
            <a:off x="251520" y="332656"/>
            <a:ext cx="5097678" cy="1200329"/>
          </a:xfrm>
          <a:prstGeom prst="rect">
            <a:avLst/>
          </a:prstGeom>
        </p:spPr>
        <p:txBody>
          <a:bodyPr wrap="none">
            <a:spAutoFit/>
          </a:bodyPr>
          <a:lstStyle/>
          <a:p>
            <a:r>
              <a:rPr lang="ru-RU" sz="2400" b="1" u="sng" dirty="0" smtClean="0"/>
              <a:t>Дано:</a:t>
            </a:r>
            <a:r>
              <a:rPr lang="ru-RU" sz="2400" b="1" dirty="0" smtClean="0"/>
              <a:t> АС </a:t>
            </a:r>
            <a:r>
              <a:rPr lang="ru-RU" sz="2400" b="1" dirty="0"/>
              <a:t>= ½ фута, СВ = 2 </a:t>
            </a:r>
            <a:r>
              <a:rPr lang="ru-RU" sz="2400" b="1" dirty="0" smtClean="0"/>
              <a:t>фута.</a:t>
            </a:r>
          </a:p>
          <a:p>
            <a:endParaRPr lang="ru-RU" sz="2400" b="1" dirty="0" smtClean="0"/>
          </a:p>
          <a:p>
            <a:r>
              <a:rPr lang="ru-RU" sz="2400" b="1" u="sng" dirty="0" smtClean="0"/>
              <a:t>Найти: </a:t>
            </a:r>
            <a:r>
              <a:rPr lang="ru-RU" sz="2400" b="1" dirty="0" smtClean="0"/>
              <a:t>С</a:t>
            </a:r>
            <a:r>
              <a:rPr lang="en-US" sz="2400" b="1" dirty="0" smtClean="0"/>
              <a:t>D</a:t>
            </a:r>
            <a:r>
              <a:rPr lang="ru-RU" sz="2400" b="1" dirty="0" smtClean="0"/>
              <a:t>.</a:t>
            </a:r>
            <a:endParaRPr lang="ru-RU" sz="2400" b="1"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72198" y="17971"/>
            <a:ext cx="3885449" cy="5139221"/>
          </a:xfrm>
          <a:prstGeom prst="rect">
            <a:avLst/>
          </a:prstGeom>
        </p:spPr>
      </p:pic>
      <p:sp>
        <p:nvSpPr>
          <p:cNvPr id="6" name="TextBox 5"/>
          <p:cNvSpPr txBox="1"/>
          <p:nvPr/>
        </p:nvSpPr>
        <p:spPr>
          <a:xfrm>
            <a:off x="6351138" y="3212975"/>
            <a:ext cx="432048" cy="461665"/>
          </a:xfrm>
          <a:prstGeom prst="rect">
            <a:avLst/>
          </a:prstGeom>
          <a:noFill/>
        </p:spPr>
        <p:txBody>
          <a:bodyPr wrap="square" rtlCol="0">
            <a:spAutoFit/>
          </a:bodyPr>
          <a:lstStyle/>
          <a:p>
            <a:r>
              <a:rPr lang="ru-RU" sz="2400" dirty="0" smtClean="0"/>
              <a:t>х</a:t>
            </a:r>
            <a:endParaRPr lang="ru-RU" sz="2400" dirty="0"/>
          </a:p>
        </p:txBody>
      </p:sp>
      <p:sp>
        <p:nvSpPr>
          <p:cNvPr id="7" name="TextBox 6"/>
          <p:cNvSpPr txBox="1"/>
          <p:nvPr/>
        </p:nvSpPr>
        <p:spPr>
          <a:xfrm>
            <a:off x="7452320" y="3191431"/>
            <a:ext cx="1008112" cy="461665"/>
          </a:xfrm>
          <a:prstGeom prst="rect">
            <a:avLst/>
          </a:prstGeom>
          <a:noFill/>
        </p:spPr>
        <p:txBody>
          <a:bodyPr wrap="square" rtlCol="0">
            <a:spAutoFit/>
          </a:bodyPr>
          <a:lstStyle/>
          <a:p>
            <a:r>
              <a:rPr lang="ru-RU" sz="2400" dirty="0" smtClean="0"/>
              <a:t>х+1/2</a:t>
            </a:r>
            <a:endParaRPr lang="ru-RU" sz="2400" dirty="0"/>
          </a:p>
        </p:txBody>
      </p:sp>
      <p:sp>
        <p:nvSpPr>
          <p:cNvPr id="8" name="TextBox 7"/>
          <p:cNvSpPr txBox="1"/>
          <p:nvPr/>
        </p:nvSpPr>
        <p:spPr>
          <a:xfrm>
            <a:off x="7020272" y="2356748"/>
            <a:ext cx="432048" cy="461665"/>
          </a:xfrm>
          <a:prstGeom prst="rect">
            <a:avLst/>
          </a:prstGeom>
          <a:noFill/>
        </p:spPr>
        <p:txBody>
          <a:bodyPr wrap="square" rtlCol="0">
            <a:spAutoFit/>
          </a:bodyPr>
          <a:lstStyle/>
          <a:p>
            <a:r>
              <a:rPr lang="ru-RU" sz="2400" dirty="0" smtClean="0"/>
              <a:t>2</a:t>
            </a:r>
            <a:endParaRPr lang="ru-RU" sz="2400" dirty="0"/>
          </a:p>
        </p:txBody>
      </p:sp>
    </p:spTree>
    <p:extLst>
      <p:ext uri="{BB962C8B-B14F-4D97-AF65-F5344CB8AC3E}">
        <p14:creationId xmlns:p14="http://schemas.microsoft.com/office/powerpoint/2010/main" xmlns="" val="825890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1000"/>
                                        <p:tgtEl>
                                          <p:spTgt spid="2">
                                            <p:txEl>
                                              <p:pRg st="2" end="2"/>
                                            </p:txEl>
                                          </p:spTgt>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1000"/>
                                        <p:tgtEl>
                                          <p:spTgt spid="2">
                                            <p:txEl>
                                              <p:pRg st="3" end="3"/>
                                            </p:txEl>
                                          </p:spTgt>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fade">
                                      <p:cBhvr>
                                        <p:cTn id="29" dur="1000"/>
                                        <p:tgtEl>
                                          <p:spTgt spid="2">
                                            <p:txEl>
                                              <p:pRg st="5" end="5"/>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10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10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9" end="9"/>
                                            </p:txEl>
                                          </p:spTgt>
                                        </p:tgtEl>
                                        <p:attrNameLst>
                                          <p:attrName>style.visibility</p:attrName>
                                        </p:attrNameLst>
                                      </p:cBhvr>
                                      <p:to>
                                        <p:strVal val="visible"/>
                                      </p:to>
                                    </p:set>
                                    <p:animEffect transition="in" filter="fade">
                                      <p:cBhvr>
                                        <p:cTn id="42" dur="1000"/>
                                        <p:tgtEl>
                                          <p:spTgt spid="2">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animEffect transition="in" filter="fade">
                                      <p:cBhvr>
                                        <p:cTn id="47" dur="1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ru-RU" b="1" i="1"/>
              <a:t>         Старинная задача</a:t>
            </a:r>
          </a:p>
        </p:txBody>
      </p:sp>
      <p:sp>
        <p:nvSpPr>
          <p:cNvPr id="21507" name="Rectangle 3"/>
          <p:cNvSpPr>
            <a:spLocks noGrp="1" noChangeArrowheads="1"/>
          </p:cNvSpPr>
          <p:nvPr>
            <p:ph type="body" idx="1"/>
          </p:nvPr>
        </p:nvSpPr>
        <p:spPr>
          <a:noFill/>
        </p:spPr>
        <p:txBody>
          <a:bodyPr/>
          <a:lstStyle/>
          <a:p>
            <a:pPr>
              <a:lnSpc>
                <a:spcPct val="80000"/>
              </a:lnSpc>
            </a:pPr>
            <a:r>
              <a:rPr lang="ru-RU" sz="2800" b="1" i="1">
                <a:solidFill>
                  <a:schemeClr val="tx2"/>
                </a:solidFill>
              </a:rPr>
              <a:t>На обоих берегах реки растет по пальме, одна против другой. Высота одной 30 локтей, другой 20 локтей. Расстояние между их основаниями 50 локтей. На верхушке каждой пальмы сидит птица. Внезапно обе птицы заметили рыбу, выплывшую к поверхности воды между пальмами. Они кинулись к ней разом и достигли ее одновременною. На каком расстоянии от более высокой пальмы появилась раба.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ru-RU" b="1" i="1"/>
              <a:t>     Переведем задачу на  математический язык</a:t>
            </a:r>
          </a:p>
        </p:txBody>
      </p:sp>
      <p:pic>
        <p:nvPicPr>
          <p:cNvPr id="22532" name="Picture 4"/>
          <p:cNvPicPr>
            <a:picLocks noGrp="1" noChangeAspect="1" noChangeArrowheads="1"/>
          </p:cNvPicPr>
          <p:nvPr>
            <p:ph idx="1"/>
          </p:nvPr>
        </p:nvPicPr>
        <p:blipFill>
          <a:blip r:embed="rId2" cstate="print"/>
          <a:srcRect/>
          <a:stretch>
            <a:fillRect/>
          </a:stretch>
        </p:blipFill>
        <p:spPr>
          <a:xfrm>
            <a:off x="395288" y="1844675"/>
            <a:ext cx="4824412" cy="4179888"/>
          </a:xfrm>
          <a:solidFill>
            <a:schemeClr val="hlink"/>
          </a:solidFill>
          <a:ln/>
        </p:spPr>
      </p:pic>
      <p:sp>
        <p:nvSpPr>
          <p:cNvPr id="22534" name="Rectangle 6"/>
          <p:cNvSpPr>
            <a:spLocks noChangeArrowheads="1"/>
          </p:cNvSpPr>
          <p:nvPr/>
        </p:nvSpPr>
        <p:spPr bwMode="auto">
          <a:xfrm>
            <a:off x="5219700" y="2676525"/>
            <a:ext cx="3600450" cy="701675"/>
          </a:xfrm>
          <a:prstGeom prst="rect">
            <a:avLst/>
          </a:prstGeom>
          <a:noFill/>
          <a:ln w="9525">
            <a:noFill/>
            <a:miter lim="800000"/>
            <a:headEnd/>
            <a:tailEnd/>
          </a:ln>
          <a:effectLst/>
        </p:spPr>
        <p:txBody>
          <a:bodyPr anchor="ctr">
            <a:spAutoFit/>
          </a:bodyPr>
          <a:lstStyle/>
          <a:p>
            <a:pPr algn="just"/>
            <a:r>
              <a:rPr lang="ru-RU" sz="2000" b="1" i="1"/>
              <a:t>Дано: АС=30, ВД=20,     АВ=50.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03648" y="1196752"/>
            <a:ext cx="6867268" cy="5069153"/>
          </a:xfrm>
          <a:prstGeom prst="rect">
            <a:avLst/>
          </a:prstGeom>
        </p:spPr>
      </p:pic>
      <p:sp>
        <p:nvSpPr>
          <p:cNvPr id="3" name="TextBox 2"/>
          <p:cNvSpPr txBox="1"/>
          <p:nvPr/>
        </p:nvSpPr>
        <p:spPr>
          <a:xfrm>
            <a:off x="2699792" y="404664"/>
            <a:ext cx="4411336" cy="461665"/>
          </a:xfrm>
          <a:prstGeom prst="rect">
            <a:avLst/>
          </a:prstGeom>
          <a:noFill/>
        </p:spPr>
        <p:txBody>
          <a:bodyPr wrap="none" rtlCol="0">
            <a:spAutoFit/>
          </a:bodyPr>
          <a:lstStyle/>
          <a:p>
            <a:r>
              <a:rPr lang="ru-RU" sz="2400" b="1" dirty="0" smtClean="0"/>
              <a:t>Теорема Пифагора на практике</a:t>
            </a:r>
            <a:endParaRPr lang="ru-RU" sz="2400" b="1" dirty="0"/>
          </a:p>
        </p:txBody>
      </p:sp>
    </p:spTree>
    <p:extLst>
      <p:ext uri="{BB962C8B-B14F-4D97-AF65-F5344CB8AC3E}">
        <p14:creationId xmlns:p14="http://schemas.microsoft.com/office/powerpoint/2010/main" xmlns="" val="19841508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2341" y="404664"/>
            <a:ext cx="8279551" cy="6048672"/>
          </a:xfrm>
          <a:prstGeom prst="rect">
            <a:avLst/>
          </a:prstGeom>
        </p:spPr>
      </p:pic>
    </p:spTree>
    <p:extLst>
      <p:ext uri="{BB962C8B-B14F-4D97-AF65-F5344CB8AC3E}">
        <p14:creationId xmlns:p14="http://schemas.microsoft.com/office/powerpoint/2010/main" xmlns="" val="2348571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type="body" idx="4294967295"/>
          </p:nvPr>
        </p:nvSpPr>
        <p:spPr>
          <a:xfrm>
            <a:off x="0" y="1600200"/>
            <a:ext cx="7924800" cy="4419600"/>
          </a:xfrm>
        </p:spPr>
        <p:txBody>
          <a:bodyPr/>
          <a:lstStyle/>
          <a:p>
            <a:r>
              <a:rPr lang="ru-RU" sz="2800" b="1" i="1" dirty="0" smtClean="0"/>
              <a:t>Древние </a:t>
            </a:r>
            <a:r>
              <a:rPr lang="ru-RU" sz="2800" b="1" i="1" dirty="0"/>
              <a:t>египтяне для построения прямоугольных треугольников пользовались веревкой с завязанными на ней на одинаковых расстояниях узелками. По одной стороне они откладывали 3 отрезка, на другой 4, а на третьей 5. </a:t>
            </a:r>
          </a:p>
          <a:p>
            <a:pPr>
              <a:buFont typeface="Wingdings" pitchFamily="2" charset="2"/>
              <a:buNone/>
            </a:pPr>
            <a:r>
              <a:rPr lang="ru-RU" sz="2800" b="1" i="1" dirty="0"/>
              <a:t>    Правильно ли они поступали?</a:t>
            </a:r>
          </a:p>
          <a:p>
            <a:endParaRPr lang="ru-RU" sz="2800"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0568" y="188640"/>
            <a:ext cx="8686800" cy="1800200"/>
          </a:xfrm>
        </p:spPr>
        <p:txBody>
          <a:bodyPr>
            <a:noAutofit/>
          </a:bodyPr>
          <a:lstStyle/>
          <a:p>
            <a:pPr algn="ctr"/>
            <a:r>
              <a:rPr lang="ru-RU" sz="3200" dirty="0" smtClean="0">
                <a:ln>
                  <a:solidFill>
                    <a:srgbClr val="C00000"/>
                  </a:solidFill>
                </a:ln>
              </a:rPr>
              <a:t>Теорема </a:t>
            </a:r>
            <a:r>
              <a:rPr lang="ru-RU" sz="3200" dirty="0" err="1" smtClean="0">
                <a:ln>
                  <a:solidFill>
                    <a:srgbClr val="C00000"/>
                  </a:solidFill>
                </a:ln>
              </a:rPr>
              <a:t>пифагора</a:t>
            </a:r>
            <a:r>
              <a:rPr lang="ru-RU" sz="3200" dirty="0" smtClean="0">
                <a:ln>
                  <a:solidFill>
                    <a:srgbClr val="C00000"/>
                  </a:solidFill>
                </a:ln>
              </a:rPr>
              <a:t> </a:t>
            </a:r>
            <a:br>
              <a:rPr lang="ru-RU" sz="3200" dirty="0" smtClean="0">
                <a:ln>
                  <a:solidFill>
                    <a:srgbClr val="C00000"/>
                  </a:solidFill>
                </a:ln>
              </a:rPr>
            </a:br>
            <a:r>
              <a:rPr lang="ru-RU" sz="2400" dirty="0" smtClean="0">
                <a:effectLst/>
              </a:rPr>
              <a:t>- </a:t>
            </a:r>
            <a:r>
              <a:rPr lang="ru-RU" sz="2400" b="1" dirty="0" smtClean="0">
                <a:effectLst/>
              </a:rPr>
              <a:t>одна </a:t>
            </a:r>
            <a:r>
              <a:rPr lang="ru-RU" sz="2400" b="1" dirty="0">
                <a:effectLst/>
              </a:rPr>
              <a:t>из основополагающих теорем </a:t>
            </a:r>
            <a:r>
              <a:rPr lang="ru-RU" sz="2400" b="1" dirty="0" smtClean="0">
                <a:effectLst/>
              </a:rPr>
              <a:t>геометрии</a:t>
            </a:r>
            <a:r>
              <a:rPr lang="ru-RU" sz="2400" b="1" dirty="0">
                <a:effectLst/>
              </a:rPr>
              <a:t>, устанавливающая соотношение между сторонами прямоугольного треугольника.</a:t>
            </a:r>
            <a:endParaRPr lang="ru-RU" sz="2400" b="1" dirty="0">
              <a:ln>
                <a:solidFill>
                  <a:srgbClr val="C00000"/>
                </a:solidFill>
              </a:ln>
            </a:endParaRPr>
          </a:p>
        </p:txBody>
      </p:sp>
      <p:pic>
        <p:nvPicPr>
          <p:cNvPr id="1028" name="Picture 4" descr="ЗАО &quot;Гермес&quot; - Зодчество. . Пропорционирование. . Пифагор. . - Срубы деревянных домов и бань из лиственницы и кедра. . Проектиро"/>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7864" y="2101952"/>
            <a:ext cx="2743509" cy="344992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323528" y="5749284"/>
            <a:ext cx="8280920" cy="830997"/>
          </a:xfrm>
          <a:prstGeom prst="rect">
            <a:avLst/>
          </a:prstGeom>
        </p:spPr>
        <p:txBody>
          <a:bodyPr wrap="square">
            <a:spAutoFit/>
          </a:bodyPr>
          <a:lstStyle/>
          <a:p>
            <a:pPr algn="ctr"/>
            <a:r>
              <a:rPr lang="ru-RU" sz="2400" b="1" dirty="0"/>
              <a:t>На данный момент в научной литературе зафиксировано 367 доказательств данной </a:t>
            </a:r>
            <a:r>
              <a:rPr lang="ru-RU" sz="2400" b="1" dirty="0" smtClean="0"/>
              <a:t>теоремы!</a:t>
            </a:r>
            <a:endParaRPr lang="ru-RU" sz="2400" b="1" dirty="0"/>
          </a:p>
        </p:txBody>
      </p:sp>
    </p:spTree>
    <p:extLst>
      <p:ext uri="{BB962C8B-B14F-4D97-AF65-F5344CB8AC3E}">
        <p14:creationId xmlns:p14="http://schemas.microsoft.com/office/powerpoint/2010/main" xmlns="" val="72455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7" name="Rectangle 5"/>
          <p:cNvSpPr>
            <a:spLocks noGrp="1" noChangeArrowheads="1"/>
          </p:cNvSpPr>
          <p:nvPr>
            <p:ph type="title"/>
          </p:nvPr>
        </p:nvSpPr>
        <p:spPr/>
        <p:txBody>
          <a:bodyPr>
            <a:normAutofit fontScale="90000"/>
          </a:bodyPr>
          <a:lstStyle/>
          <a:p>
            <a:r>
              <a:rPr lang="ru-RU" sz="3800"/>
              <a:t> </a:t>
            </a:r>
            <a:r>
              <a:rPr lang="ru-RU" sz="2800" b="1" i="1"/>
              <a:t>Треугольник со сторонами 3, 4, 5 теперь   мы называем египетским.</a:t>
            </a:r>
          </a:p>
        </p:txBody>
      </p:sp>
      <p:pic>
        <p:nvPicPr>
          <p:cNvPr id="105476" name="Picture 4" descr="веревка"/>
          <p:cNvPicPr>
            <a:picLocks noGrp="1" noChangeAspect="1" noChangeArrowheads="1"/>
          </p:cNvPicPr>
          <p:nvPr>
            <p:ph idx="1"/>
          </p:nvPr>
        </p:nvPicPr>
        <p:blipFill>
          <a:blip r:embed="rId2" cstate="print"/>
          <a:srcRect/>
          <a:stretch>
            <a:fillRect/>
          </a:stretch>
        </p:blipFill>
        <p:spPr>
          <a:xfrm>
            <a:off x="2667000" y="2238375"/>
            <a:ext cx="3810000" cy="3143250"/>
          </a:xfrm>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5" name="Rectangle 5"/>
          <p:cNvSpPr>
            <a:spLocks noGrp="1" noChangeArrowheads="1"/>
          </p:cNvSpPr>
          <p:nvPr>
            <p:ph type="title"/>
          </p:nvPr>
        </p:nvSpPr>
        <p:spPr/>
        <p:txBody>
          <a:bodyPr>
            <a:normAutofit fontScale="90000"/>
          </a:bodyPr>
          <a:lstStyle/>
          <a:p>
            <a:r>
              <a:rPr lang="ru-RU" sz="2400"/>
              <a:t>Вам, наверное, известны также детские стишки о пифагоровых штанах. Данный рисунок подтверждает их содержание.</a:t>
            </a:r>
          </a:p>
        </p:txBody>
      </p:sp>
      <p:pic>
        <p:nvPicPr>
          <p:cNvPr id="107524" name="Picture 4" descr="Пифагоровы штаны"/>
          <p:cNvPicPr>
            <a:picLocks noGrp="1" noChangeAspect="1" noChangeArrowheads="1"/>
          </p:cNvPicPr>
          <p:nvPr>
            <p:ph idx="1"/>
          </p:nvPr>
        </p:nvPicPr>
        <p:blipFill>
          <a:blip r:embed="rId2" cstate="print"/>
          <a:srcRect/>
          <a:stretch>
            <a:fillRect/>
          </a:stretch>
        </p:blipFill>
        <p:spPr>
          <a:xfrm>
            <a:off x="2339975" y="1341438"/>
            <a:ext cx="4464050" cy="4105275"/>
          </a:xfrm>
          <a:solidFill>
            <a:schemeClr val="hlink"/>
          </a:solidFill>
          <a:ln>
            <a:solidFill>
              <a:schemeClr val="folHlink"/>
            </a:solidFill>
          </a:ln>
        </p:spPr>
      </p:pic>
      <p:sp>
        <p:nvSpPr>
          <p:cNvPr id="107527" name="Rectangle 7"/>
          <p:cNvSpPr>
            <a:spLocks noChangeArrowheads="1"/>
          </p:cNvSpPr>
          <p:nvPr/>
        </p:nvSpPr>
        <p:spPr bwMode="auto">
          <a:xfrm>
            <a:off x="2339975" y="5445125"/>
            <a:ext cx="4562475" cy="641350"/>
          </a:xfrm>
          <a:prstGeom prst="rect">
            <a:avLst/>
          </a:prstGeom>
          <a:solidFill>
            <a:schemeClr val="folHlink"/>
          </a:solidFill>
          <a:ln w="9525">
            <a:noFill/>
            <a:miter lim="800000"/>
            <a:headEnd/>
            <a:tailEnd/>
          </a:ln>
          <a:effectLst/>
        </p:spPr>
        <p:txBody>
          <a:bodyPr>
            <a:spAutoFit/>
          </a:bodyPr>
          <a:lstStyle/>
          <a:p>
            <a:r>
              <a:rPr lang="ru-RU" b="1">
                <a:solidFill>
                  <a:schemeClr val="tx2"/>
                </a:solidFill>
                <a:effectLst>
                  <a:outerShdw blurRad="38100" dist="38100" dir="2700000" algn="tl">
                    <a:srgbClr val="000000"/>
                  </a:outerShdw>
                </a:effectLst>
              </a:rPr>
              <a:t>Пифагоровы штаны</a:t>
            </a:r>
          </a:p>
          <a:p>
            <a:r>
              <a:rPr lang="ru-RU" b="1">
                <a:solidFill>
                  <a:schemeClr val="tx2"/>
                </a:solidFill>
                <a:effectLst>
                  <a:outerShdw blurRad="38100" dist="38100" dir="2700000" algn="tl">
                    <a:srgbClr val="000000"/>
                  </a:outerShdw>
                </a:effectLst>
              </a:rPr>
              <a:t>Во все стороны равны.</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ru-RU" sz="3800"/>
              <a:t>  </a:t>
            </a:r>
            <a:r>
              <a:rPr lang="ru-RU" sz="2400"/>
              <a:t>До нас  дошли и другие шуточные рисунки к теореме     </a:t>
            </a:r>
          </a:p>
        </p:txBody>
      </p:sp>
      <p:pic>
        <p:nvPicPr>
          <p:cNvPr id="84995" name="Picture 3" descr="Шарж"/>
          <p:cNvPicPr>
            <a:picLocks noGrp="1" noChangeAspect="1" noChangeArrowheads="1"/>
          </p:cNvPicPr>
          <p:nvPr>
            <p:ph idx="1"/>
          </p:nvPr>
        </p:nvPicPr>
        <p:blipFill>
          <a:blip r:embed="rId2" cstate="print"/>
          <a:srcRect/>
          <a:stretch>
            <a:fillRect/>
          </a:stretch>
        </p:blipFill>
        <p:spPr>
          <a:xfrm>
            <a:off x="2051050" y="2060575"/>
            <a:ext cx="4524375" cy="3194050"/>
          </a:xfrm>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Rectangle 3"/>
          <p:cNvSpPr>
            <a:spLocks noGrp="1" noChangeArrowheads="1"/>
          </p:cNvSpPr>
          <p:nvPr>
            <p:ph type="body" idx="1"/>
          </p:nvPr>
        </p:nvSpPr>
        <p:spPr/>
        <p:txBody>
          <a:bodyPr/>
          <a:lstStyle/>
          <a:p>
            <a:r>
              <a:rPr lang="ru-RU" b="1" i="1"/>
              <a:t>Если дан нам треугольник</a:t>
            </a:r>
            <a:br>
              <a:rPr lang="ru-RU" b="1" i="1"/>
            </a:br>
            <a:r>
              <a:rPr lang="ru-RU" b="1" i="1"/>
              <a:t>И притом с прямым углом,</a:t>
            </a:r>
            <a:br>
              <a:rPr lang="ru-RU" b="1" i="1"/>
            </a:br>
            <a:r>
              <a:rPr lang="ru-RU" b="1" i="1"/>
              <a:t>То квадрат гипотенузы</a:t>
            </a:r>
            <a:br>
              <a:rPr lang="ru-RU" b="1" i="1"/>
            </a:br>
            <a:r>
              <a:rPr lang="ru-RU" b="1" i="1"/>
              <a:t>Мы всегда легко найдём:</a:t>
            </a:r>
            <a:br>
              <a:rPr lang="ru-RU" b="1" i="1"/>
            </a:br>
            <a:r>
              <a:rPr lang="ru-RU" b="1" i="1"/>
              <a:t>Катеты в квадрат возводим,</a:t>
            </a:r>
            <a:br>
              <a:rPr lang="ru-RU" b="1" i="1"/>
            </a:br>
            <a:r>
              <a:rPr lang="ru-RU" b="1" i="1"/>
              <a:t>Сумму степеней находим</a:t>
            </a:r>
            <a:br>
              <a:rPr lang="ru-RU" b="1" i="1"/>
            </a:br>
            <a:r>
              <a:rPr lang="ru-RU" b="1" i="1"/>
              <a:t>И таким простым путём</a:t>
            </a:r>
            <a:br>
              <a:rPr lang="ru-RU" b="1" i="1"/>
            </a:br>
            <a:r>
              <a:rPr lang="ru-RU" b="1" i="1"/>
              <a:t>К результату мы придём.</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p:cNvPicPr>
            <a:picLocks noChangeAspect="1" noChangeArrowheads="1"/>
          </p:cNvPicPr>
          <p:nvPr/>
        </p:nvPicPr>
        <p:blipFill>
          <a:blip r:embed="rId2" cstate="print"/>
          <a:srcRect/>
          <a:stretch>
            <a:fillRect/>
          </a:stretch>
        </p:blipFill>
        <p:spPr bwMode="auto">
          <a:xfrm>
            <a:off x="304800" y="457200"/>
            <a:ext cx="3435350" cy="4572000"/>
          </a:xfrm>
          <a:prstGeom prst="rect">
            <a:avLst/>
          </a:prstGeom>
          <a:noFill/>
          <a:ln w="9525">
            <a:noFill/>
            <a:miter lim="800000"/>
            <a:headEnd/>
            <a:tailEnd/>
          </a:ln>
        </p:spPr>
      </p:pic>
      <p:sp>
        <p:nvSpPr>
          <p:cNvPr id="18435" name="Rectangle 5"/>
          <p:cNvSpPr>
            <a:spLocks noChangeArrowheads="1"/>
          </p:cNvSpPr>
          <p:nvPr/>
        </p:nvSpPr>
        <p:spPr bwMode="auto">
          <a:xfrm>
            <a:off x="457200" y="5257800"/>
            <a:ext cx="2895600" cy="701675"/>
          </a:xfrm>
          <a:prstGeom prst="rect">
            <a:avLst/>
          </a:prstGeom>
          <a:noFill/>
          <a:ln w="9525" algn="ctr">
            <a:noFill/>
            <a:miter lim="800000"/>
            <a:headEnd/>
            <a:tailEnd/>
          </a:ln>
        </p:spPr>
        <p:txBody>
          <a:bodyPr anchor="ctr">
            <a:spAutoFit/>
          </a:bodyPr>
          <a:lstStyle/>
          <a:p>
            <a:r>
              <a:rPr lang="ru-RU" sz="2000">
                <a:solidFill>
                  <a:srgbClr val="000066"/>
                </a:solidFill>
              </a:rPr>
              <a:t>Пифагор Самосский (римская копия)</a:t>
            </a:r>
          </a:p>
        </p:txBody>
      </p:sp>
      <p:sp>
        <p:nvSpPr>
          <p:cNvPr id="18436" name="Rectangle 6"/>
          <p:cNvSpPr>
            <a:spLocks noChangeArrowheads="1"/>
          </p:cNvSpPr>
          <p:nvPr/>
        </p:nvSpPr>
        <p:spPr bwMode="auto">
          <a:xfrm>
            <a:off x="3962400" y="990600"/>
            <a:ext cx="4968875" cy="3503613"/>
          </a:xfrm>
          <a:prstGeom prst="rect">
            <a:avLst/>
          </a:prstGeom>
          <a:noFill/>
          <a:ln w="9525" algn="ctr">
            <a:noFill/>
            <a:miter lim="800000"/>
            <a:headEnd/>
            <a:tailEnd/>
          </a:ln>
        </p:spPr>
        <p:txBody>
          <a:bodyPr anchor="ctr">
            <a:spAutoFit/>
          </a:bodyPr>
          <a:lstStyle/>
          <a:p>
            <a:r>
              <a:rPr lang="ru-RU" sz="4400">
                <a:solidFill>
                  <a:srgbClr val="003300"/>
                </a:solidFill>
              </a:rPr>
              <a:t>«Делай лишь то, что впоследствии не огорчит тебя и не принудит раскаиваться.»</a:t>
            </a:r>
            <a:r>
              <a:rPr lang="ru-RU" sz="4800">
                <a:solidFill>
                  <a:srgbClr val="003300"/>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p:cNvPicPr>
            <a:picLocks noChangeAspect="1" noChangeArrowheads="1"/>
          </p:cNvPicPr>
          <p:nvPr/>
        </p:nvPicPr>
        <p:blipFill>
          <a:blip r:embed="rId2" cstate="print"/>
          <a:srcRect/>
          <a:stretch>
            <a:fillRect/>
          </a:stretch>
        </p:blipFill>
        <p:spPr bwMode="auto">
          <a:xfrm>
            <a:off x="457200" y="685800"/>
            <a:ext cx="2955925" cy="3276600"/>
          </a:xfrm>
          <a:prstGeom prst="rect">
            <a:avLst/>
          </a:prstGeom>
          <a:noFill/>
          <a:ln w="9525">
            <a:noFill/>
            <a:miter lim="800000"/>
            <a:headEnd/>
            <a:tailEnd/>
          </a:ln>
        </p:spPr>
      </p:pic>
      <p:sp>
        <p:nvSpPr>
          <p:cNvPr id="10243" name="Rectangle 5"/>
          <p:cNvSpPr>
            <a:spLocks noChangeArrowheads="1"/>
          </p:cNvSpPr>
          <p:nvPr/>
        </p:nvSpPr>
        <p:spPr bwMode="auto">
          <a:xfrm>
            <a:off x="3657600" y="925979"/>
            <a:ext cx="5105400" cy="4401205"/>
          </a:xfrm>
          <a:prstGeom prst="rect">
            <a:avLst/>
          </a:prstGeom>
          <a:noFill/>
          <a:ln w="9525">
            <a:noFill/>
            <a:miter lim="800000"/>
            <a:headEnd/>
            <a:tailEnd/>
          </a:ln>
        </p:spPr>
        <p:txBody>
          <a:bodyPr anchor="ctr">
            <a:spAutoFit/>
          </a:bodyPr>
          <a:lstStyle/>
          <a:p>
            <a:pPr>
              <a:defRPr/>
            </a:pPr>
            <a:r>
              <a:rPr lang="ru-RU" sz="2800" i="1" dirty="0"/>
              <a:t>Пифагор Самосский (</a:t>
            </a:r>
            <a:r>
              <a:rPr lang="ru-RU" sz="2800" i="1" dirty="0" err="1"/>
              <a:t>ок</a:t>
            </a:r>
            <a:r>
              <a:rPr lang="ru-RU" sz="2800" i="1" dirty="0"/>
              <a:t>. 580 — </a:t>
            </a:r>
            <a:r>
              <a:rPr lang="ru-RU" sz="2800" i="1" dirty="0" err="1"/>
              <a:t>ок</a:t>
            </a:r>
            <a:r>
              <a:rPr lang="ru-RU" sz="2800" i="1" dirty="0"/>
              <a:t>. 500 до н. э.) — древнегреческий философ, религиозный и политический деятель, основатель пифагореизма, математик. Пифагору приписывается изучение свойств целых чисел и пропорций, доказательство теоремы Пифагора и др.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p:cNvPicPr>
            <a:picLocks noChangeAspect="1" noChangeArrowheads="1"/>
          </p:cNvPicPr>
          <p:nvPr/>
        </p:nvPicPr>
        <p:blipFill>
          <a:blip r:embed="rId2" cstate="print"/>
          <a:srcRect/>
          <a:stretch>
            <a:fillRect/>
          </a:stretch>
        </p:blipFill>
        <p:spPr bwMode="auto">
          <a:xfrm>
            <a:off x="304800" y="609600"/>
            <a:ext cx="3575050" cy="4191000"/>
          </a:xfrm>
          <a:prstGeom prst="rect">
            <a:avLst/>
          </a:prstGeom>
          <a:noFill/>
          <a:ln w="9525">
            <a:noFill/>
            <a:miter lim="800000"/>
            <a:headEnd/>
            <a:tailEnd/>
          </a:ln>
        </p:spPr>
      </p:pic>
      <p:sp>
        <p:nvSpPr>
          <p:cNvPr id="11267" name="Rectangle 6"/>
          <p:cNvSpPr>
            <a:spLocks noChangeArrowheads="1"/>
          </p:cNvSpPr>
          <p:nvPr/>
        </p:nvSpPr>
        <p:spPr bwMode="auto">
          <a:xfrm>
            <a:off x="457200" y="5821363"/>
            <a:ext cx="6477000" cy="400050"/>
          </a:xfrm>
          <a:prstGeom prst="rect">
            <a:avLst/>
          </a:prstGeom>
          <a:noFill/>
          <a:ln w="9525">
            <a:noFill/>
            <a:miter lim="800000"/>
            <a:headEnd/>
            <a:tailEnd/>
          </a:ln>
        </p:spPr>
        <p:txBody>
          <a:bodyPr anchor="ctr">
            <a:spAutoFit/>
          </a:bodyPr>
          <a:lstStyle/>
          <a:p>
            <a:r>
              <a:rPr lang="ru-RU" sz="2000">
                <a:solidFill>
                  <a:srgbClr val="003300"/>
                </a:solidFill>
              </a:rPr>
              <a:t>Рафаэль Санти. Пифагор (деталь Афинской школы). </a:t>
            </a:r>
          </a:p>
        </p:txBody>
      </p:sp>
      <p:sp>
        <p:nvSpPr>
          <p:cNvPr id="11268" name="Rectangle 7"/>
          <p:cNvSpPr>
            <a:spLocks noChangeArrowheads="1"/>
          </p:cNvSpPr>
          <p:nvPr/>
        </p:nvSpPr>
        <p:spPr bwMode="auto">
          <a:xfrm>
            <a:off x="4191000" y="1398588"/>
            <a:ext cx="4648200" cy="3108325"/>
          </a:xfrm>
          <a:prstGeom prst="rect">
            <a:avLst/>
          </a:prstGeom>
          <a:noFill/>
          <a:ln w="9525">
            <a:noFill/>
            <a:miter lim="800000"/>
            <a:headEnd/>
            <a:tailEnd/>
          </a:ln>
        </p:spPr>
        <p:txBody>
          <a:bodyPr anchor="ctr">
            <a:spAutoFit/>
          </a:bodyPr>
          <a:lstStyle/>
          <a:p>
            <a:pPr>
              <a:defRPr/>
            </a:pPr>
            <a:r>
              <a:rPr lang="ru-RU" sz="2800" i="1" dirty="0"/>
              <a:t>Школа Пифагора, или, как ее еще называют, пифагорейский союз, была одновременно и философской школой, и политической партией, и религиозным братством.</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381000" y="364579"/>
            <a:ext cx="4800600" cy="5693866"/>
          </a:xfrm>
          <a:prstGeom prst="rect">
            <a:avLst/>
          </a:prstGeom>
          <a:noFill/>
          <a:ln w="9525">
            <a:noFill/>
            <a:miter lim="800000"/>
            <a:headEnd/>
            <a:tailEnd/>
          </a:ln>
        </p:spPr>
        <p:txBody>
          <a:bodyPr anchor="ctr">
            <a:spAutoFit/>
          </a:bodyPr>
          <a:lstStyle/>
          <a:p>
            <a:pPr>
              <a:defRPr/>
            </a:pPr>
            <a:r>
              <a:rPr lang="ru-RU" sz="2800" i="1" dirty="0"/>
              <a:t>Излюбленной геометрической фигурой пифагорейцев была пентаграмма, называемая также пифагорейской звездой. Пифагорейцы пользовались этой фигурой, вычерчивая ее на песке, чтобы приветствовать и узнавать друг друга. Пентаграмма служила им паролем и была символом здоровья и счастья. </a:t>
            </a:r>
          </a:p>
        </p:txBody>
      </p:sp>
      <p:pic>
        <p:nvPicPr>
          <p:cNvPr id="7180" name="Picture 12"/>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5316538" y="304800"/>
            <a:ext cx="3370262" cy="3200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dir="cw">
                                      <p:cBhvr override="childStyle">
                                        <p:cTn id="6" dur="100" fill="hold"/>
                                        <p:tgtEl>
                                          <p:spTgt spid="7180"/>
                                        </p:tgtEl>
                                        <p:attrNameLst>
                                          <p:attrName>style.color</p:attrName>
                                        </p:attrNameLst>
                                      </p:cBhvr>
                                      <p:to>
                                        <a:schemeClr val="accent2"/>
                                      </p:to>
                                    </p:animClr>
                                    <p:animClr clrSpc="rgb" dir="cw">
                                      <p:cBhvr>
                                        <p:cTn id="7" dur="100" fill="hold"/>
                                        <p:tgtEl>
                                          <p:spTgt spid="7180"/>
                                        </p:tgtEl>
                                        <p:attrNameLst>
                                          <p:attrName>fillcolor</p:attrName>
                                        </p:attrNameLst>
                                      </p:cBhvr>
                                      <p:to>
                                        <a:schemeClr val="accent2"/>
                                      </p:to>
                                    </p:animClr>
                                    <p:set>
                                      <p:cBhvr>
                                        <p:cTn id="8" dur="100" fill="hold"/>
                                        <p:tgtEl>
                                          <p:spTgt spid="7180"/>
                                        </p:tgtEl>
                                        <p:attrNameLst>
                                          <p:attrName>fill.type</p:attrName>
                                        </p:attrNameLst>
                                      </p:cBhvr>
                                      <p:to>
                                        <p:strVal val="solid"/>
                                      </p:to>
                                    </p:set>
                                    <p:set>
                                      <p:cBhvr>
                                        <p:cTn id="9" dur="100" fill="hold"/>
                                        <p:tgtEl>
                                          <p:spTgt spid="7180"/>
                                        </p:tgtEl>
                                        <p:attrNameLst>
                                          <p:attrName>fill.on</p:attrName>
                                        </p:attrNameLst>
                                      </p:cBhvr>
                                      <p:to>
                                        <p:strVal val="true"/>
                                      </p:to>
                                    </p:set>
                                    <p:animRot by="120000">
                                      <p:cBhvr>
                                        <p:cTn id="10" dur="100" fill="hold">
                                          <p:stCondLst>
                                            <p:cond delay="0"/>
                                          </p:stCondLst>
                                        </p:cTn>
                                        <p:tgtEl>
                                          <p:spTgt spid="7180"/>
                                        </p:tgtEl>
                                        <p:attrNameLst>
                                          <p:attrName>r</p:attrName>
                                        </p:attrNameLst>
                                      </p:cBhvr>
                                    </p:animRot>
                                    <p:animRot by="-240000">
                                      <p:cBhvr>
                                        <p:cTn id="11" dur="200" fill="hold">
                                          <p:stCondLst>
                                            <p:cond delay="200"/>
                                          </p:stCondLst>
                                        </p:cTn>
                                        <p:tgtEl>
                                          <p:spTgt spid="7180"/>
                                        </p:tgtEl>
                                        <p:attrNameLst>
                                          <p:attrName>r</p:attrName>
                                        </p:attrNameLst>
                                      </p:cBhvr>
                                    </p:animRot>
                                    <p:animRot by="240000">
                                      <p:cBhvr>
                                        <p:cTn id="12" dur="200" fill="hold">
                                          <p:stCondLst>
                                            <p:cond delay="400"/>
                                          </p:stCondLst>
                                        </p:cTn>
                                        <p:tgtEl>
                                          <p:spTgt spid="7180"/>
                                        </p:tgtEl>
                                        <p:attrNameLst>
                                          <p:attrName>r</p:attrName>
                                        </p:attrNameLst>
                                      </p:cBhvr>
                                    </p:animRot>
                                    <p:animRot by="-240000">
                                      <p:cBhvr>
                                        <p:cTn id="13" dur="200" fill="hold">
                                          <p:stCondLst>
                                            <p:cond delay="600"/>
                                          </p:stCondLst>
                                        </p:cTn>
                                        <p:tgtEl>
                                          <p:spTgt spid="7180"/>
                                        </p:tgtEl>
                                        <p:attrNameLst>
                                          <p:attrName>r</p:attrName>
                                        </p:attrNameLst>
                                      </p:cBhvr>
                                    </p:animRot>
                                    <p:animRot by="120000">
                                      <p:cBhvr>
                                        <p:cTn id="14" dur="200" fill="hold">
                                          <p:stCondLst>
                                            <p:cond delay="800"/>
                                          </p:stCondLst>
                                        </p:cTn>
                                        <p:tgtEl>
                                          <p:spTgt spid="718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304800" y="3200400"/>
            <a:ext cx="7924800" cy="3108325"/>
          </a:xfrm>
          <a:prstGeom prst="rect">
            <a:avLst/>
          </a:prstGeom>
          <a:noFill/>
          <a:ln w="9525">
            <a:noFill/>
            <a:miter lim="800000"/>
            <a:headEnd/>
            <a:tailEnd/>
          </a:ln>
        </p:spPr>
        <p:txBody>
          <a:bodyPr>
            <a:spAutoFit/>
          </a:bodyPr>
          <a:lstStyle/>
          <a:p>
            <a:pPr>
              <a:defRPr/>
            </a:pPr>
            <a:r>
              <a:rPr lang="ru-RU" sz="2800" i="1" dirty="0"/>
              <a:t>Предание гласит, что когда Пифагор пришёл к теореме, носящей его имя, он принёс богам 100 быков. В пятисотых годах до нашей эры Пифагор был убит в уличной схватке во время народного восстания. </a:t>
            </a:r>
          </a:p>
          <a:p>
            <a:pPr>
              <a:defRPr/>
            </a:pPr>
            <a:r>
              <a:rPr lang="ru-RU" sz="2800" i="1" dirty="0"/>
              <a:t>    В настоящее время известно </a:t>
            </a:r>
            <a:r>
              <a:rPr lang="ru-RU" sz="2800" i="1"/>
              <a:t>около </a:t>
            </a:r>
            <a:r>
              <a:rPr lang="ru-RU" sz="2800" i="1" smtClean="0"/>
              <a:t>367 </a:t>
            </a:r>
            <a:r>
              <a:rPr lang="ru-RU" sz="2800" i="1" dirty="0"/>
              <a:t>доказательств теоремы Пифагора. </a:t>
            </a:r>
          </a:p>
        </p:txBody>
      </p:sp>
      <p:pic>
        <p:nvPicPr>
          <p:cNvPr id="13315" name="Picture 5"/>
          <p:cNvPicPr>
            <a:picLocks noChangeAspect="1" noChangeArrowheads="1"/>
          </p:cNvPicPr>
          <p:nvPr/>
        </p:nvPicPr>
        <p:blipFill>
          <a:blip r:embed="rId2" cstate="print"/>
          <a:srcRect/>
          <a:stretch>
            <a:fillRect/>
          </a:stretch>
        </p:blipFill>
        <p:spPr bwMode="auto">
          <a:xfrm>
            <a:off x="228600" y="152400"/>
            <a:ext cx="4329113" cy="2667000"/>
          </a:xfrm>
          <a:prstGeom prst="rect">
            <a:avLst/>
          </a:prstGeom>
          <a:noFill/>
          <a:ln w="9525">
            <a:noFill/>
            <a:miter lim="800000"/>
            <a:headEnd/>
            <a:tailEnd/>
          </a:ln>
        </p:spPr>
      </p:pic>
      <p:pic>
        <p:nvPicPr>
          <p:cNvPr id="13316" name="Picture 7" descr="44"/>
          <p:cNvPicPr>
            <a:picLocks noChangeAspect="1" noChangeArrowheads="1" noCrop="1"/>
          </p:cNvPicPr>
          <p:nvPr/>
        </p:nvPicPr>
        <p:blipFill>
          <a:blip r:embed="rId3" cstate="print"/>
          <a:srcRect/>
          <a:stretch>
            <a:fillRect/>
          </a:stretch>
        </p:blipFill>
        <p:spPr bwMode="auto">
          <a:xfrm>
            <a:off x="5715000" y="762000"/>
            <a:ext cx="2133600" cy="14573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4026"/>
            <a:ext cx="8625566" cy="83099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Индусская задача о лотосе</a:t>
            </a:r>
            <a:endParaRPr lang="ru-RU" sz="4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рямоугольник 2"/>
          <p:cNvSpPr/>
          <p:nvPr/>
        </p:nvSpPr>
        <p:spPr>
          <a:xfrm>
            <a:off x="251520" y="1268760"/>
            <a:ext cx="8568952" cy="5262979"/>
          </a:xfrm>
          <a:prstGeom prst="rect">
            <a:avLst/>
          </a:prstGeom>
        </p:spPr>
        <p:txBody>
          <a:bodyPr wrap="square">
            <a:spAutoFit/>
          </a:bodyPr>
          <a:lstStyle/>
          <a:p>
            <a:pPr algn="ctr"/>
            <a:r>
              <a:rPr lang="ru-RU" sz="2800" b="1" dirty="0"/>
              <a:t>Над озером тихим,</a:t>
            </a:r>
          </a:p>
          <a:p>
            <a:pPr algn="ctr"/>
            <a:r>
              <a:rPr lang="ru-RU" sz="2800" b="1" dirty="0"/>
              <a:t>С полфута размером, высился лотоса цвет.</a:t>
            </a:r>
          </a:p>
          <a:p>
            <a:pPr algn="ctr"/>
            <a:r>
              <a:rPr lang="ru-RU" sz="2800" b="1" dirty="0"/>
              <a:t>Он рос одиноко. И ветер порывом</a:t>
            </a:r>
          </a:p>
          <a:p>
            <a:pPr algn="ctr"/>
            <a:r>
              <a:rPr lang="ru-RU" sz="2800" b="1" dirty="0"/>
              <a:t>Отнес его в сторону. Нет </a:t>
            </a:r>
          </a:p>
          <a:p>
            <a:pPr algn="ctr"/>
            <a:r>
              <a:rPr lang="ru-RU" sz="2800" b="1" dirty="0"/>
              <a:t>Боле цветка над водой.</a:t>
            </a:r>
          </a:p>
          <a:p>
            <a:pPr algn="ctr"/>
            <a:r>
              <a:rPr lang="ru-RU" sz="2800" b="1" dirty="0"/>
              <a:t>Нашел же рыбак его ранней весной </a:t>
            </a:r>
          </a:p>
          <a:p>
            <a:pPr algn="ctr"/>
            <a:r>
              <a:rPr lang="ru-RU" sz="2800" b="1" dirty="0"/>
              <a:t>В двух футах от места, где рос.</a:t>
            </a:r>
          </a:p>
          <a:p>
            <a:pPr algn="ctr"/>
            <a:r>
              <a:rPr lang="ru-RU" sz="2800" b="1" dirty="0"/>
              <a:t>Итак, предложу я вопрос:</a:t>
            </a:r>
          </a:p>
          <a:p>
            <a:pPr algn="ctr"/>
            <a:r>
              <a:rPr lang="ru-RU" sz="2800" b="1" dirty="0"/>
              <a:t>Как озера вода </a:t>
            </a:r>
          </a:p>
          <a:p>
            <a:pPr algn="ctr"/>
            <a:r>
              <a:rPr lang="ru-RU" sz="2800" b="1" dirty="0"/>
              <a:t>Здесь глубока? </a:t>
            </a:r>
            <a:endParaRPr lang="ru-RU" sz="2800" b="1" dirty="0" smtClean="0"/>
          </a:p>
          <a:p>
            <a:pPr algn="ctr"/>
            <a:endParaRPr lang="ru-RU" sz="2800" b="1" dirty="0"/>
          </a:p>
          <a:p>
            <a:pPr algn="ctr"/>
            <a:r>
              <a:rPr lang="ru-RU" sz="2800" b="1" dirty="0"/>
              <a:t>(перевод В. И. Лебедева)</a:t>
            </a:r>
          </a:p>
        </p:txBody>
      </p:sp>
    </p:spTree>
    <p:extLst>
      <p:ext uri="{BB962C8B-B14F-4D97-AF65-F5344CB8AC3E}">
        <p14:creationId xmlns:p14="http://schemas.microsoft.com/office/powerpoint/2010/main" xmlns="" val="1361225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cstate="print">
            <a:extLst>
              <a:ext uri="{28A0092B-C50C-407E-A947-70E740481C1C}">
                <a14:useLocalDpi xmlns:a14="http://schemas.microsoft.com/office/drawing/2010/main" xmlns="" val="0"/>
              </a:ext>
            </a:extLst>
          </a:blip>
          <a:stretch>
            <a:fillRect/>
          </a:stretch>
        </p:blipFill>
        <p:spPr>
          <a:xfrm>
            <a:off x="1" y="0"/>
            <a:ext cx="9144000" cy="5517232"/>
          </a:xfrm>
          <a:prstGeom prst="rect">
            <a:avLst/>
          </a:prstGeom>
        </p:spPr>
      </p:pic>
      <p:sp>
        <p:nvSpPr>
          <p:cNvPr id="4" name="TextBox 3"/>
          <p:cNvSpPr txBox="1"/>
          <p:nvPr/>
        </p:nvSpPr>
        <p:spPr>
          <a:xfrm>
            <a:off x="179512" y="5805264"/>
            <a:ext cx="8712968" cy="523220"/>
          </a:xfrm>
          <a:prstGeom prst="rect">
            <a:avLst/>
          </a:prstGeom>
          <a:noFill/>
        </p:spPr>
        <p:txBody>
          <a:bodyPr wrap="square" rtlCol="0">
            <a:spAutoFit/>
          </a:bodyPr>
          <a:lstStyle/>
          <a:p>
            <a:r>
              <a:rPr lang="ru-RU" sz="2800" b="1" dirty="0" smtClean="0"/>
              <a:t>АС = ½ фута, СВ = 2 фута</a:t>
            </a:r>
            <a:endParaRPr lang="ru-RU" sz="2800" b="1" dirty="0"/>
          </a:p>
        </p:txBody>
      </p:sp>
    </p:spTree>
    <p:extLst>
      <p:ext uri="{BB962C8B-B14F-4D97-AF65-F5344CB8AC3E}">
        <p14:creationId xmlns:p14="http://schemas.microsoft.com/office/powerpoint/2010/main" xmlns="" val="1366566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b="1" dirty="0" smtClean="0">
                <a:solidFill>
                  <a:srgbClr val="C00000"/>
                </a:solidFill>
              </a:rPr>
              <a:t>Теорема </a:t>
            </a:r>
            <a:r>
              <a:rPr lang="ru-RU" sz="4000" b="1" dirty="0" err="1" smtClean="0">
                <a:solidFill>
                  <a:srgbClr val="C00000"/>
                </a:solidFill>
              </a:rPr>
              <a:t>пифагора</a:t>
            </a:r>
            <a:endParaRPr lang="ru-RU" sz="4000" b="1" dirty="0">
              <a:solidFill>
                <a:srgbClr val="C00000"/>
              </a:solidFill>
            </a:endParaRPr>
          </a:p>
        </p:txBody>
      </p:sp>
      <p:sp>
        <p:nvSpPr>
          <p:cNvPr id="3" name="Прямоугольник 2"/>
          <p:cNvSpPr/>
          <p:nvPr/>
        </p:nvSpPr>
        <p:spPr>
          <a:xfrm>
            <a:off x="1043608" y="1844824"/>
            <a:ext cx="7416824" cy="1569660"/>
          </a:xfrm>
          <a:prstGeom prst="rect">
            <a:avLst/>
          </a:prstGeom>
        </p:spPr>
        <p:txBody>
          <a:bodyPr wrap="square">
            <a:spAutoFit/>
          </a:bodyPr>
          <a:lstStyle/>
          <a:p>
            <a:r>
              <a:rPr lang="ru-RU" sz="3200" b="1" dirty="0"/>
              <a:t>В прямоугольном треугольнике квадрат гипотенузы равен сумме квадратов катетов.</a:t>
            </a:r>
          </a:p>
        </p:txBody>
      </p:sp>
      <p:pic>
        <p:nvPicPr>
          <p:cNvPr id="4" name="Picture 2" descr="Исследовательская работа &quot;Я бы рассказала на уроке &quot; Тема: &quot;Теорема Пифагора&quo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04156" y="3414484"/>
            <a:ext cx="4746354" cy="3326884"/>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1187624" y="3717032"/>
            <a:ext cx="3096344" cy="707886"/>
          </a:xfrm>
          <a:prstGeom prst="rect">
            <a:avLst/>
          </a:prstGeom>
          <a:noFill/>
        </p:spPr>
        <p:txBody>
          <a:bodyPr wrap="square" rtlCol="0">
            <a:spAutoFit/>
          </a:bodyPr>
          <a:lstStyle/>
          <a:p>
            <a:r>
              <a:rPr lang="ru-RU" sz="4000" b="1" dirty="0"/>
              <a:t>с</a:t>
            </a:r>
            <a:r>
              <a:rPr lang="ru-RU" sz="4000" b="1" baseline="30000" dirty="0"/>
              <a:t>2</a:t>
            </a:r>
            <a:r>
              <a:rPr lang="ru-RU" sz="4000" b="1" dirty="0"/>
              <a:t> = а</a:t>
            </a:r>
            <a:r>
              <a:rPr lang="ru-RU" sz="4000" b="1" baseline="30000" dirty="0"/>
              <a:t>2</a:t>
            </a:r>
            <a:r>
              <a:rPr lang="ru-RU" sz="4000" b="1" dirty="0"/>
              <a:t> + </a:t>
            </a:r>
            <a:r>
              <a:rPr lang="en-US" sz="4000" b="1" dirty="0"/>
              <a:t>b</a:t>
            </a:r>
            <a:r>
              <a:rPr lang="ru-RU" sz="4000" b="1" baseline="30000" dirty="0" smtClean="0"/>
              <a:t>2</a:t>
            </a:r>
            <a:endParaRPr lang="ru-RU" sz="4000" b="1" dirty="0"/>
          </a:p>
        </p:txBody>
      </p:sp>
    </p:spTree>
    <p:extLst>
      <p:ext uri="{BB962C8B-B14F-4D97-AF65-F5344CB8AC3E}">
        <p14:creationId xmlns:p14="http://schemas.microsoft.com/office/powerpoint/2010/main" xmlns="" val="31504323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389</TotalTime>
  <Words>702</Words>
  <Application>Microsoft Office PowerPoint</Application>
  <PresentationFormat>Экран (4:3)</PresentationFormat>
  <Paragraphs>99</Paragraphs>
  <Slides>24</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24</vt:i4>
      </vt:variant>
    </vt:vector>
  </HeadingPairs>
  <TitlesOfParts>
    <vt:vector size="26" baseType="lpstr">
      <vt:lpstr>Трек</vt:lpstr>
      <vt:lpstr>Формула</vt:lpstr>
      <vt:lpstr>«Теорема Пифагора»</vt:lpstr>
      <vt:lpstr>Теорема пифагора  - одна из основополагающих теорем геометрии, устанавливающая соотношение между сторонами прямоугольного треугольника.</vt:lpstr>
      <vt:lpstr>Слайд 3</vt:lpstr>
      <vt:lpstr>Слайд 4</vt:lpstr>
      <vt:lpstr>Слайд 5</vt:lpstr>
      <vt:lpstr>Слайд 6</vt:lpstr>
      <vt:lpstr>Слайд 7</vt:lpstr>
      <vt:lpstr>Слайд 8</vt:lpstr>
      <vt:lpstr>Теорема пифагора</vt:lpstr>
      <vt:lpstr>Слайд 10</vt:lpstr>
      <vt:lpstr>Слайд 11</vt:lpstr>
      <vt:lpstr>С помощью теоремы Пифагора можно решать два вида задач: </vt:lpstr>
      <vt:lpstr>Слайд 13</vt:lpstr>
      <vt:lpstr>Слайд 14</vt:lpstr>
      <vt:lpstr>         Старинная задача</vt:lpstr>
      <vt:lpstr>     Переведем задачу на  математический язык</vt:lpstr>
      <vt:lpstr>Слайд 17</vt:lpstr>
      <vt:lpstr>Слайд 18</vt:lpstr>
      <vt:lpstr>Слайд 19</vt:lpstr>
      <vt:lpstr> Треугольник со сторонами 3, 4, 5 теперь   мы называем египетским.</vt:lpstr>
      <vt:lpstr>Вам, наверное, известны также детские стишки о пифагоровых штанах. Данный рисунок подтверждает их содержание.</vt:lpstr>
      <vt:lpstr>  До нас  дошли и другие шуточные рисунки к теореме     </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Доказательство теорем с использованием интерактивных технологий.</dc:title>
  <dc:creator>Яна</dc:creator>
  <cp:lastModifiedBy>Геннадий</cp:lastModifiedBy>
  <cp:revision>31</cp:revision>
  <dcterms:created xsi:type="dcterms:W3CDTF">2015-04-17T20:30:38Z</dcterms:created>
  <dcterms:modified xsi:type="dcterms:W3CDTF">2018-12-06T16:53:41Z</dcterms:modified>
</cp:coreProperties>
</file>