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6" r:id="rId2"/>
    <p:sldId id="303" r:id="rId3"/>
    <p:sldId id="300" r:id="rId4"/>
    <p:sldId id="302" r:id="rId5"/>
    <p:sldId id="307" r:id="rId6"/>
    <p:sldId id="301" r:id="rId7"/>
    <p:sldId id="306" r:id="rId8"/>
    <p:sldId id="295" r:id="rId9"/>
    <p:sldId id="296" r:id="rId10"/>
    <p:sldId id="297" r:id="rId11"/>
    <p:sldId id="293" r:id="rId12"/>
    <p:sldId id="305" r:id="rId13"/>
    <p:sldId id="279" r:id="rId14"/>
    <p:sldId id="282" r:id="rId15"/>
    <p:sldId id="283" r:id="rId16"/>
    <p:sldId id="284" r:id="rId17"/>
    <p:sldId id="285" r:id="rId18"/>
    <p:sldId id="286" r:id="rId19"/>
    <p:sldId id="287" r:id="rId20"/>
    <p:sldId id="288" r:id="rId21"/>
    <p:sldId id="289" r:id="rId22"/>
    <p:sldId id="280" r:id="rId23"/>
    <p:sldId id="257" r:id="rId24"/>
    <p:sldId id="258" r:id="rId25"/>
    <p:sldId id="259" r:id="rId26"/>
    <p:sldId id="260" r:id="rId27"/>
    <p:sldId id="261" r:id="rId28"/>
    <p:sldId id="262" r:id="rId29"/>
    <p:sldId id="263" r:id="rId30"/>
    <p:sldId id="265" r:id="rId31"/>
    <p:sldId id="266" r:id="rId32"/>
    <p:sldId id="267" r:id="rId33"/>
    <p:sldId id="269" r:id="rId34"/>
    <p:sldId id="270" r:id="rId35"/>
    <p:sldId id="271" r:id="rId36"/>
    <p:sldId id="272" r:id="rId37"/>
    <p:sldId id="273" r:id="rId38"/>
    <p:sldId id="274" r:id="rId39"/>
    <p:sldId id="275" r:id="rId40"/>
    <p:sldId id="277" r:id="rId41"/>
    <p:sldId id="290" r:id="rId42"/>
    <p:sldId id="308" r:id="rId4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FFCD"/>
    <a:srgbClr val="ECF5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DBED569-4797-4DF1-A0F4-6AAB3CD982D8}" styleName="Светлый стиль 3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Светлый стиль 2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Светлый стиль 2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FECB4D8-DB02-4DC6-A0A2-4F2EBAE1DC90}" styleName="Средний стиль 1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ABFCF23-3B69-468F-B69F-88F6DE6A72F2}" styleName="Средний стиль 1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2838BEF-8BB2-4498-84A7-C5851F593DF1}" styleName="Средний стиль 4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12C8C85-51F0-491E-9774-3900AFEF0FD7}" styleName="Светлый стиль 2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6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5171A-6D35-4742-9BC0-AF58361322A1}" type="datetimeFigureOut">
              <a:rPr lang="ru-RU" smtClean="0"/>
              <a:t>07.12.2018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A8D28286-9C21-4209-827D-ED299FC77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7200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5171A-6D35-4742-9BC0-AF58361322A1}" type="datetimeFigureOut">
              <a:rPr lang="ru-RU" smtClean="0"/>
              <a:t>07.12.2018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A8D28286-9C21-4209-827D-ED299FC77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3439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5171A-6D35-4742-9BC0-AF58361322A1}" type="datetimeFigureOut">
              <a:rPr lang="ru-RU" smtClean="0"/>
              <a:t>07.12.2018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A8D28286-9C21-4209-827D-ED299FC77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58259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5171A-6D35-4742-9BC0-AF58361322A1}" type="datetimeFigureOut">
              <a:rPr lang="ru-RU" smtClean="0"/>
              <a:t>07.12.2018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A8D28286-9C21-4209-827D-ED299FC771A9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756469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5171A-6D35-4742-9BC0-AF58361322A1}" type="datetimeFigureOut">
              <a:rPr lang="ru-RU" smtClean="0"/>
              <a:t>07.12.2018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A8D28286-9C21-4209-827D-ED299FC77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98478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5171A-6D35-4742-9BC0-AF58361322A1}" type="datetimeFigureOut">
              <a:rPr lang="ru-RU" smtClean="0"/>
              <a:t>07.12.2018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8286-9C21-4209-827D-ED299FC77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26744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5171A-6D35-4742-9BC0-AF58361322A1}" type="datetimeFigureOut">
              <a:rPr lang="ru-RU" smtClean="0"/>
              <a:t>07.12.2018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8286-9C21-4209-827D-ED299FC77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19585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5171A-6D35-4742-9BC0-AF58361322A1}" type="datetimeFigureOut">
              <a:rPr lang="ru-RU" smtClean="0"/>
              <a:t>07.12.2018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8286-9C21-4209-827D-ED299FC77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4532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C9C5171A-6D35-4742-9BC0-AF58361322A1}" type="datetimeFigureOut">
              <a:rPr lang="ru-RU" smtClean="0"/>
              <a:t>07.12.2018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A8D28286-9C21-4209-827D-ED299FC77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088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5171A-6D35-4742-9BC0-AF58361322A1}" type="datetimeFigureOut">
              <a:rPr lang="ru-RU" smtClean="0"/>
              <a:t>07.12.2018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8286-9C21-4209-827D-ED299FC77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178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5171A-6D35-4742-9BC0-AF58361322A1}" type="datetimeFigureOut">
              <a:rPr lang="ru-RU" smtClean="0"/>
              <a:t>07.12.2018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A8D28286-9C21-4209-827D-ED299FC77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2352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5171A-6D35-4742-9BC0-AF58361322A1}" type="datetimeFigureOut">
              <a:rPr lang="ru-RU" smtClean="0"/>
              <a:t>07.12.2018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8286-9C21-4209-827D-ED299FC77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960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5171A-6D35-4742-9BC0-AF58361322A1}" type="datetimeFigureOut">
              <a:rPr lang="ru-RU" smtClean="0"/>
              <a:t>07.12.2018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8286-9C21-4209-827D-ED299FC77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8421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5171A-6D35-4742-9BC0-AF58361322A1}" type="datetimeFigureOut">
              <a:rPr lang="ru-RU" smtClean="0"/>
              <a:t>07.12.2018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8286-9C21-4209-827D-ED299FC77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161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5171A-6D35-4742-9BC0-AF58361322A1}" type="datetimeFigureOut">
              <a:rPr lang="ru-RU" smtClean="0"/>
              <a:t>07.12.2018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8286-9C21-4209-827D-ED299FC77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9077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5171A-6D35-4742-9BC0-AF58361322A1}" type="datetimeFigureOut">
              <a:rPr lang="ru-RU" smtClean="0"/>
              <a:t>07.12.2018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8286-9C21-4209-827D-ED299FC77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5825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5171A-6D35-4742-9BC0-AF58361322A1}" type="datetimeFigureOut">
              <a:rPr lang="ru-RU" smtClean="0"/>
              <a:t>07.12.2018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28286-9C21-4209-827D-ED299FC77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0692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C5171A-6D35-4742-9BC0-AF58361322A1}" type="datetimeFigureOut">
              <a:rPr lang="ru-RU" smtClean="0"/>
              <a:t>07.12.2018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D28286-9C21-4209-827D-ED299FC77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54193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>
                <a:latin typeface="Arial Black" panose="020B0A04020102020204" pitchFamily="34" charset="0"/>
              </a:rPr>
              <a:t>Современный урок иностранного языка  </a:t>
            </a:r>
            <a:br>
              <a:rPr lang="ru-RU" dirty="0" smtClean="0">
                <a:latin typeface="Arial Black" panose="020B0A04020102020204" pitchFamily="34" charset="0"/>
              </a:rPr>
            </a:br>
            <a:r>
              <a:rPr lang="ru-RU" dirty="0" smtClean="0">
                <a:latin typeface="Arial Black" panose="020B0A04020102020204" pitchFamily="34" charset="0"/>
              </a:rPr>
              <a:t>в условиях реализации  ФГОС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pPr algn="r"/>
            <a:r>
              <a:rPr lang="ru-RU" b="1" dirty="0" smtClean="0">
                <a:latin typeface="Arial Black" panose="020B0A04020102020204" pitchFamily="34" charset="0"/>
              </a:rPr>
              <a:t>МБОУ ДПО МЦ, г. Саров </a:t>
            </a:r>
          </a:p>
          <a:p>
            <a:pPr algn="r"/>
            <a:r>
              <a:rPr lang="ru-RU" b="1" dirty="0" smtClean="0">
                <a:latin typeface="Arial Black" panose="020B0A04020102020204" pitchFamily="34" charset="0"/>
              </a:rPr>
              <a:t>Ст. методист Пилясова Г.И.</a:t>
            </a:r>
            <a:endParaRPr lang="ru-RU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64722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5080171"/>
              </p:ext>
            </p:extLst>
          </p:nvPr>
        </p:nvGraphicFramePr>
        <p:xfrm>
          <a:off x="237507" y="1"/>
          <a:ext cx="11768446" cy="683324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8667"/>
                <a:gridCol w="1785769"/>
                <a:gridCol w="9524010"/>
              </a:tblGrid>
              <a:tr h="8060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№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851" marR="3085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  <a:t>Вид </a:t>
                      </a: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познавательных</a:t>
                      </a: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 </a:t>
                      </a: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  <a:t>действий</a:t>
                      </a:r>
                      <a:endParaRPr lang="ru-RU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851" marR="30851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Сформированность </a:t>
                      </a:r>
                      <a:r>
                        <a:rPr lang="ru-RU" sz="1600" dirty="0">
                          <a:effectLst/>
                        </a:rPr>
                        <a:t>данного вида познавательных УУД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851" marR="30851" marT="0" marB="0"/>
                </a:tc>
              </a:tr>
              <a:tr h="31473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851" marR="3085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Действия общеучебные (включая знаково-символические действия)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851" marR="30851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400" b="0" dirty="0">
                          <a:effectLst/>
                        </a:rPr>
                        <a:t>Самостоятельное выделение и формулирование познавательной задачи;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400" b="0" dirty="0">
                          <a:effectLst/>
                        </a:rPr>
                        <a:t>Поиск и выделение необходимой информации (при аудировании и чтении на ИЯ);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400" b="0" dirty="0">
                          <a:effectLst/>
                        </a:rPr>
                        <a:t>Самостоятельное осознанное построение устного и письменного речевого высказывания (суждения) на ИЯ;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400" b="0" dirty="0">
                          <a:effectLst/>
                        </a:rPr>
                        <a:t>Выбор языковых средств в зависимости от конкретных ситуаций речевого иноязычного общения;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400" b="0" dirty="0">
                          <a:effectLst/>
                        </a:rPr>
                        <a:t>Рефлексия деятельности по овладению ИЯ, контроль и оценка процесса и результатов иноязычной речевой деятельности;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400" b="0" dirty="0">
                          <a:effectLst/>
                        </a:rPr>
                        <a:t>Смысловое чтение и слушание (осмысление цели чтения, выбор вида чтения в зависимости от коммуникативной задачи, извлечение необходимой информации из прослушанного текста, определение основной и второстепенной информации, формулирование проблемы и главной идеи текста).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851" marR="30851" marT="0" marB="0"/>
                </a:tc>
              </a:tr>
              <a:tr h="18632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851" marR="3085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Логические действия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851" marR="30851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400" b="0" dirty="0">
                          <a:effectLst/>
                        </a:rPr>
                        <a:t>Синтез, то есть составление целого из </a:t>
                      </a:r>
                      <a:r>
                        <a:rPr lang="ru-RU" sz="1400" b="0" dirty="0" smtClean="0">
                          <a:effectLst/>
                        </a:rPr>
                        <a:t>частей; Анализ объектов с целью выделения признаков.</a:t>
                      </a:r>
                      <a:endParaRPr lang="ru-RU" sz="1400" b="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400" b="0" dirty="0">
                          <a:effectLst/>
                        </a:rPr>
                        <a:t>Самостоятельное выведение правил построения иноязычной </a:t>
                      </a:r>
                      <a:r>
                        <a:rPr lang="ru-RU" sz="1400" b="0" dirty="0" smtClean="0">
                          <a:effectLst/>
                        </a:rPr>
                        <a:t>речи и построение логической цепи суждений;</a:t>
                      </a:r>
                      <a:endParaRPr lang="ru-RU" sz="1400" b="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400" b="0" dirty="0">
                          <a:effectLst/>
                        </a:rPr>
                        <a:t>Установление причинно-следственных связей при аудировании и чтение текстов;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400" b="0" dirty="0">
                          <a:effectLst/>
                        </a:rPr>
                        <a:t>Доказательство своей точки зрения;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400" b="0" dirty="0">
                          <a:effectLst/>
                        </a:rPr>
                        <a:t>Выдвижение гипотез и их обоснование.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851" marR="30851" marT="0" marB="0"/>
                </a:tc>
              </a:tr>
              <a:tr h="9404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851" marR="3085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Действия по постановке и решению проблемы.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851" marR="30851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400" b="0" dirty="0">
                          <a:effectLst/>
                        </a:rPr>
                        <a:t>Формулирование проблемы творческого и поискового характера;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400" b="0" dirty="0">
                          <a:effectLst/>
                        </a:rPr>
                        <a:t>Самостоятельное решение проблемы.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851" marR="3085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55034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0245171"/>
              </p:ext>
            </p:extLst>
          </p:nvPr>
        </p:nvGraphicFramePr>
        <p:xfrm>
          <a:off x="356260" y="190005"/>
          <a:ext cx="11329059" cy="61240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31891"/>
                <a:gridCol w="2627655"/>
                <a:gridCol w="8069513"/>
              </a:tblGrid>
              <a:tr h="5208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№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96" marR="421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Вид </a:t>
                      </a: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коммуникативных </a:t>
                      </a: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действий</a:t>
                      </a:r>
                      <a:endParaRPr lang="ru-RU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96" marR="42196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Сформированность </a:t>
                      </a:r>
                      <a:r>
                        <a:rPr lang="ru-RU" sz="1600" dirty="0">
                          <a:effectLst/>
                        </a:rPr>
                        <a:t>данного вида коммуникативных УУД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96" marR="42196" marT="0" marB="0"/>
                </a:tc>
              </a:tr>
              <a:tr h="15691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1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96" marR="4219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Планирование учебного сотрудничества с учителем и сверстниками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96" marR="42196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400" b="0" dirty="0">
                          <a:effectLst/>
                        </a:rPr>
                        <a:t>Учет позиции партнеров по общению или деятельности;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400" b="0" dirty="0">
                          <a:effectLst/>
                        </a:rPr>
                        <a:t>Умение слушать и вступать в диалог;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400" b="0" dirty="0">
                          <a:effectLst/>
                        </a:rPr>
                        <a:t>Участие в коллективном обсуждение проблем;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400" b="0" dirty="0">
                          <a:effectLst/>
                        </a:rPr>
                        <a:t>Интеграция в группу сверстников и сотрудничество со сверстниками и взрослыми.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96" marR="42196" marT="0" marB="0"/>
                </a:tc>
              </a:tr>
              <a:tr h="7673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</a:rPr>
                        <a:t>2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96" marR="4219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Постановка вопросов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96" marR="4219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>
                          <a:effectLst/>
                        </a:rPr>
                        <a:t>Умение задать вопросы, необходимые для организации собственной речевой деятельности и в условиях инициативного сотрудничества с партнером.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96" marR="42196" marT="0" marB="0"/>
                </a:tc>
              </a:tr>
              <a:tr h="14434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</a:rPr>
                        <a:t>3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96" marR="4219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Разрешение конфликтов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96" marR="42196" marT="0" marB="0"/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ru-RU" sz="1400" b="0" dirty="0">
                          <a:effectLst/>
                        </a:rPr>
                        <a:t>Умение продуктивно разрешать конфликты на основе учета интересов и позиций всех его участников, то есть договариваться и приходить к общему мнению в совместной речевой иноязычной деятельности для решения коммуникативной задачи в ситуации столкновения интересов.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96" marR="42196" marT="0" marB="0"/>
                </a:tc>
              </a:tr>
              <a:tr h="7813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</a:rPr>
                        <a:t>4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96" marR="4219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Управление поведением партнера </a:t>
                      </a:r>
                      <a:r>
                        <a:rPr lang="ru-RU" sz="1200" b="1" dirty="0">
                          <a:effectLst/>
                        </a:rPr>
                        <a:t>по иноязычному общению</a:t>
                      </a:r>
                      <a:endParaRPr lang="ru-RU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96" marR="4219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 smtClean="0">
                          <a:effectLst/>
                        </a:rPr>
                        <a:t> Взаимоконтроль</a:t>
                      </a:r>
                      <a:r>
                        <a:rPr lang="ru-RU" sz="1400" b="0" dirty="0">
                          <a:effectLst/>
                        </a:rPr>
                        <a:t>, коррекция и оценка речевых действий партнера по общению на ИЯ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96" marR="42196" marT="0" marB="0"/>
                </a:tc>
              </a:tr>
              <a:tr h="10417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effectLst/>
                        </a:rPr>
                        <a:t>5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96" marR="4219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 smtClean="0">
                          <a:effectLst/>
                        </a:rPr>
                        <a:t>Умение выражать свои мысли </a:t>
                      </a:r>
                      <a:r>
                        <a:rPr lang="ru-RU" sz="1400" b="1" dirty="0">
                          <a:effectLst/>
                        </a:rPr>
                        <a:t>в соответствии с задачами и условиями коммуникации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96" marR="42196" marT="0" marB="0"/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ru-RU" sz="1400" b="0" dirty="0" smtClean="0">
                          <a:effectLst/>
                        </a:rPr>
                        <a:t> Владение </a:t>
                      </a:r>
                      <a:r>
                        <a:rPr lang="ru-RU" sz="1400" b="0" dirty="0">
                          <a:effectLst/>
                        </a:rPr>
                        <a:t>монологической и диалогической формами речи в соответствии с грамматическими и синтаксическими нормами родного языка.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196" marR="42196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81472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Как подготовить современный урок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0319" y="1834166"/>
            <a:ext cx="5625478" cy="451913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Сделать </a:t>
            </a:r>
            <a:r>
              <a:rPr lang="ru-RU" dirty="0"/>
              <a:t>его своеобразным произведением со своим замыслом, завязкой и развязкой подобно любому произведению искусства. </a:t>
            </a:r>
            <a:endParaRPr lang="ru-RU" dirty="0" smtClean="0"/>
          </a:p>
          <a:p>
            <a:r>
              <a:rPr lang="ru-RU" dirty="0" smtClean="0"/>
              <a:t>Современный </a:t>
            </a:r>
            <a:r>
              <a:rPr lang="ru-RU" dirty="0"/>
              <a:t>урок должен отражать владение классической структурой </a:t>
            </a:r>
            <a:r>
              <a:rPr lang="ru-RU" dirty="0" smtClean="0"/>
              <a:t>урока (с учетом требований ФГОС)  </a:t>
            </a:r>
            <a:r>
              <a:rPr lang="ru-RU" dirty="0"/>
              <a:t>на фоне </a:t>
            </a:r>
            <a:r>
              <a:rPr lang="ru-RU" u="sng" dirty="0"/>
              <a:t>активного применения собственных творческих наработок</a:t>
            </a:r>
            <a:r>
              <a:rPr lang="ru-RU" dirty="0"/>
              <a:t>, как в смысле его построения, так и в подборе содержания учебного материала, технологии его подачи.</a:t>
            </a:r>
          </a:p>
          <a:p>
            <a:endParaRPr lang="ru-RU" dirty="0"/>
          </a:p>
        </p:txBody>
      </p:sp>
      <p:pic>
        <p:nvPicPr>
          <p:cNvPr id="8" name="Picture 3" descr="C:\Users\Кемалов Алик\Desktop\гмо август\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3453" y="2445762"/>
            <a:ext cx="4387455" cy="32959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64596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Типы уроков</a:t>
            </a:r>
            <a:r>
              <a:rPr lang="ru-RU" b="1" dirty="0"/>
              <a:t> </a:t>
            </a:r>
            <a:r>
              <a:rPr lang="ru-RU" b="1" dirty="0" smtClean="0"/>
              <a:t>до </a:t>
            </a:r>
            <a:r>
              <a:rPr lang="ru-RU" b="1" dirty="0"/>
              <a:t>введения ФГОС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0320" y="1923803"/>
            <a:ext cx="5613602" cy="401238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u="sng" smtClean="0"/>
              <a:t>выделялись </a:t>
            </a:r>
            <a:r>
              <a:rPr lang="ru-RU" b="1" u="sng" dirty="0" smtClean="0"/>
              <a:t>5 </a:t>
            </a:r>
            <a:r>
              <a:rPr lang="ru-RU" b="1" u="sng" dirty="0"/>
              <a:t>типов уроков</a:t>
            </a:r>
            <a:r>
              <a:rPr lang="ru-RU" b="1" dirty="0"/>
              <a:t>:</a:t>
            </a:r>
            <a:endParaRPr lang="ru-RU" dirty="0"/>
          </a:p>
          <a:p>
            <a:pPr lvl="0"/>
            <a:r>
              <a:rPr lang="ru-RU" dirty="0"/>
              <a:t>уроки изучения нового учебного материала;</a:t>
            </a:r>
          </a:p>
          <a:p>
            <a:pPr lvl="0"/>
            <a:r>
              <a:rPr lang="ru-RU" dirty="0"/>
              <a:t>уроки совершенствования знаний, умений и навыков;</a:t>
            </a:r>
          </a:p>
          <a:p>
            <a:pPr lvl="0"/>
            <a:r>
              <a:rPr lang="ru-RU" dirty="0"/>
              <a:t>уроки обобщения и систематизации;</a:t>
            </a:r>
          </a:p>
          <a:p>
            <a:pPr lvl="0"/>
            <a:r>
              <a:rPr lang="ru-RU" dirty="0"/>
              <a:t>комбинированные уроки;</a:t>
            </a:r>
          </a:p>
          <a:p>
            <a:pPr lvl="0"/>
            <a:r>
              <a:rPr lang="ru-RU" dirty="0"/>
              <a:t>уроки контроля и коррекции знаний, умений и навыков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 descr="ÐÐ¾ÑÐ¾Ð¶ÐµÐµ Ð¸Ð·Ð¾Ð±ÑÐ°Ð¶ÐµÐ½Ð¸Ðµ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6426" y="2235180"/>
            <a:ext cx="4452278" cy="32083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6843937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Примерная структура уроков иностранного языка по ФГОС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0321" y="1834166"/>
            <a:ext cx="10197476" cy="488726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 fontAlgn="base">
              <a:buNone/>
            </a:pPr>
            <a:r>
              <a:rPr lang="ru-RU" b="1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1. Организационный момент</a:t>
            </a:r>
            <a:endParaRPr lang="ru-RU" dirty="0" smtClean="0">
              <a:solidFill>
                <a:srgbClr val="FFFF00"/>
              </a:solidFill>
              <a:latin typeface="Arial Black" panose="020B0A04020102020204" pitchFamily="34" charset="0"/>
            </a:endParaRPr>
          </a:p>
          <a:p>
            <a:pPr marL="0" indent="0" fontAlgn="base">
              <a:buNone/>
            </a:pPr>
            <a:r>
              <a:rPr lang="ru-RU" b="1" dirty="0" smtClean="0">
                <a:solidFill>
                  <a:srgbClr val="FFCCFF"/>
                </a:solidFill>
                <a:latin typeface="Arial Black" panose="020B0A04020102020204" pitchFamily="34" charset="0"/>
              </a:rPr>
              <a:t>+ </a:t>
            </a:r>
            <a:r>
              <a:rPr lang="ru-RU" b="1" dirty="0" err="1" smtClean="0">
                <a:solidFill>
                  <a:srgbClr val="FFCCFF"/>
                </a:solidFill>
                <a:latin typeface="Arial Black" panose="020B0A04020102020204" pitchFamily="34" charset="0"/>
              </a:rPr>
              <a:t>Фонтическая</a:t>
            </a:r>
            <a:r>
              <a:rPr lang="ru-RU" b="1" dirty="0" smtClean="0">
                <a:solidFill>
                  <a:srgbClr val="FFCCFF"/>
                </a:solidFill>
                <a:latin typeface="Arial Black" panose="020B0A04020102020204" pitchFamily="34" charset="0"/>
              </a:rPr>
              <a:t> зарядка</a:t>
            </a:r>
          </a:p>
          <a:p>
            <a:pPr marL="0" indent="0" fontAlgn="base">
              <a:buNone/>
            </a:pPr>
            <a:r>
              <a:rPr lang="ru-RU" b="1" dirty="0">
                <a:solidFill>
                  <a:srgbClr val="FFCCFF"/>
                </a:solidFill>
                <a:latin typeface="Arial Black" panose="020B0A04020102020204" pitchFamily="34" charset="0"/>
              </a:rPr>
              <a:t>+</a:t>
            </a:r>
            <a:r>
              <a:rPr lang="ru-RU" b="1" dirty="0" smtClean="0">
                <a:solidFill>
                  <a:srgbClr val="FFCCFF"/>
                </a:solidFill>
                <a:latin typeface="Arial Black" panose="020B0A04020102020204" pitchFamily="34" charset="0"/>
              </a:rPr>
              <a:t> Речевая разминка</a:t>
            </a:r>
          </a:p>
          <a:p>
            <a:pPr marL="0" indent="0" fontAlgn="base">
              <a:buNone/>
            </a:pPr>
            <a:r>
              <a:rPr lang="ru-RU" b="1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2. Постановка цели и задач урока. Мотивация учебной деятельности учащихся</a:t>
            </a:r>
            <a:endParaRPr lang="ru-RU" dirty="0" smtClean="0">
              <a:solidFill>
                <a:srgbClr val="FFFF00"/>
              </a:solidFill>
              <a:latin typeface="Arial Black" panose="020B0A04020102020204" pitchFamily="34" charset="0"/>
            </a:endParaRPr>
          </a:p>
          <a:p>
            <a:pPr marL="0" indent="0" fontAlgn="base">
              <a:buNone/>
            </a:pPr>
            <a:r>
              <a:rPr lang="ru-RU" b="1" dirty="0" smtClean="0"/>
              <a:t>3. Актуализация знаний  (</a:t>
            </a:r>
            <a:r>
              <a:rPr lang="ru-RU" sz="1700" dirty="0" smtClean="0"/>
              <a:t>выполнение </a:t>
            </a:r>
            <a:r>
              <a:rPr lang="ru-RU" sz="1700" dirty="0"/>
              <a:t>действий, состоящих в извлечении из кратковременной или долговременной памяти ранее усвоенного материала для его </a:t>
            </a:r>
            <a:r>
              <a:rPr lang="ru-RU" sz="1700" dirty="0" smtClean="0"/>
              <a:t>использования)</a:t>
            </a:r>
          </a:p>
          <a:p>
            <a:pPr marL="0" indent="0" fontAlgn="base">
              <a:buNone/>
            </a:pPr>
            <a:r>
              <a:rPr lang="ru-RU" b="1" dirty="0" smtClean="0"/>
              <a:t>4. Первичное усвоение новых знаний. Проверка понимания.</a:t>
            </a:r>
            <a:endParaRPr lang="ru-RU" dirty="0" smtClean="0"/>
          </a:p>
          <a:p>
            <a:pPr marL="0" indent="0" fontAlgn="base">
              <a:buNone/>
            </a:pPr>
            <a:r>
              <a:rPr lang="ru-RU" b="1" dirty="0" smtClean="0"/>
              <a:t>5. Первичное закрепление</a:t>
            </a:r>
            <a:endParaRPr lang="ru-RU" dirty="0" smtClean="0"/>
          </a:p>
          <a:p>
            <a:pPr marL="0" indent="0" fontAlgn="base">
              <a:buNone/>
            </a:pPr>
            <a:r>
              <a:rPr lang="ru-RU" b="1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6. Информация о д/з, инструктаж по его выполнению</a:t>
            </a:r>
            <a:endParaRPr lang="ru-RU" dirty="0" smtClean="0">
              <a:solidFill>
                <a:srgbClr val="FFFF00"/>
              </a:solidFill>
              <a:latin typeface="Arial Black" panose="020B0A04020102020204" pitchFamily="34" charset="0"/>
            </a:endParaRPr>
          </a:p>
          <a:p>
            <a:pPr marL="0" indent="0" fontAlgn="base">
              <a:buNone/>
            </a:pPr>
            <a:r>
              <a:rPr lang="ru-RU" b="1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7. Рефлексия</a:t>
            </a:r>
            <a:endParaRPr lang="ru-RU" dirty="0" smtClean="0">
              <a:solidFill>
                <a:srgbClr val="FFFF00"/>
              </a:solidFill>
              <a:latin typeface="Arial Black" panose="020B0A04020102020204" pitchFamily="34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FFFF00"/>
                </a:solidFill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06709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1. Структура урока усвоения новых знаний: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0321" y="1923802"/>
            <a:ext cx="9613861" cy="469075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1) Организационный этап.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2) Постановка цели и задач урока. Мотивация учебной деятельности учащихся.</a:t>
            </a:r>
          </a:p>
          <a:p>
            <a:r>
              <a:rPr lang="ru-RU" dirty="0" smtClean="0"/>
              <a:t>3) Актуализация знаний.</a:t>
            </a:r>
          </a:p>
          <a:p>
            <a:r>
              <a:rPr lang="ru-RU" dirty="0" smtClean="0"/>
              <a:t>4) Первичное усвоение новых знаний.</a:t>
            </a:r>
          </a:p>
          <a:p>
            <a:r>
              <a:rPr lang="ru-RU" dirty="0" smtClean="0"/>
              <a:t>5) Первичная проверка понимания</a:t>
            </a:r>
          </a:p>
          <a:p>
            <a:r>
              <a:rPr lang="ru-RU" dirty="0" smtClean="0"/>
              <a:t>6) Первичное закрепление.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7) Информация о домашнем задании, инструктаж по его выполнению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8) Рефлексия (подведение итогов занятия)</a:t>
            </a:r>
          </a:p>
          <a:p>
            <a:endParaRPr lang="ru-RU" dirty="0" smtClean="0">
              <a:solidFill>
                <a:srgbClr val="FFFF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45190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2. </a:t>
            </a:r>
            <a:r>
              <a:rPr lang="ru-RU" b="1" dirty="0"/>
              <a:t>Структура урока актуализации знаний и умений (урок повторения</a:t>
            </a:r>
            <a:r>
              <a:rPr lang="ru-RU" dirty="0"/>
              <a:t>)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0321" y="1995054"/>
            <a:ext cx="9613861" cy="4548249"/>
          </a:xfrm>
        </p:spPr>
        <p:txBody>
          <a:bodyPr>
            <a:normAutofit fontScale="85000" lnSpcReduction="20000"/>
          </a:bodyPr>
          <a:lstStyle/>
          <a:p>
            <a:r>
              <a:rPr lang="ru-RU" dirty="0">
                <a:solidFill>
                  <a:srgbClr val="FFFF00"/>
                </a:solidFill>
              </a:rPr>
              <a:t>1) Организационный этап.</a:t>
            </a:r>
          </a:p>
          <a:p>
            <a:r>
              <a:rPr lang="ru-RU" dirty="0"/>
              <a:t>2) Проверка домашнего задания, воспроизведение и коррекция знаний, навыков и умений учащихся, необходимых для творческого решения поставленных задач.</a:t>
            </a:r>
          </a:p>
          <a:p>
            <a:r>
              <a:rPr lang="ru-RU" dirty="0">
                <a:solidFill>
                  <a:srgbClr val="FFFF00"/>
                </a:solidFill>
              </a:rPr>
              <a:t>3) Постановка цели и задач урока. Мотивация учебной деятельности учащихся.</a:t>
            </a:r>
          </a:p>
          <a:p>
            <a:r>
              <a:rPr lang="ru-RU" dirty="0"/>
              <a:t>4) Актуализация знаний.</a:t>
            </a:r>
          </a:p>
          <a:p>
            <a:r>
              <a:rPr lang="ru-RU" dirty="0" smtClean="0"/>
              <a:t>         </a:t>
            </a:r>
            <a:r>
              <a:rPr lang="ru-RU" dirty="0"/>
              <a:t>с целью подготовки к контрольному уроку</a:t>
            </a:r>
          </a:p>
          <a:p>
            <a:r>
              <a:rPr lang="ru-RU" dirty="0"/>
              <a:t> </a:t>
            </a:r>
            <a:r>
              <a:rPr lang="ru-RU" dirty="0" smtClean="0"/>
              <a:t>       с </a:t>
            </a:r>
            <a:r>
              <a:rPr lang="ru-RU" dirty="0"/>
              <a:t>целью подготовки к изучению новой темы</a:t>
            </a:r>
          </a:p>
          <a:p>
            <a:r>
              <a:rPr lang="ru-RU" dirty="0"/>
              <a:t>5) Применение знаний и умений в новой ситуации</a:t>
            </a:r>
          </a:p>
          <a:p>
            <a:r>
              <a:rPr lang="ru-RU" dirty="0"/>
              <a:t>6) Обобщение и систематизация знаний</a:t>
            </a:r>
          </a:p>
          <a:p>
            <a:r>
              <a:rPr lang="ru-RU" dirty="0"/>
              <a:t>7) Контроль усвоения, обсуждение допущенных ошибок и их коррекция.</a:t>
            </a:r>
          </a:p>
          <a:p>
            <a:r>
              <a:rPr lang="ru-RU" dirty="0">
                <a:solidFill>
                  <a:srgbClr val="FFFF00"/>
                </a:solidFill>
              </a:rPr>
              <a:t>8) Информация о домашнем задании, инструктаж по его выполнению</a:t>
            </a:r>
          </a:p>
          <a:p>
            <a:r>
              <a:rPr lang="ru-RU" dirty="0">
                <a:solidFill>
                  <a:srgbClr val="FFFF00"/>
                </a:solidFill>
              </a:rPr>
              <a:t>9) Рефлексия (подведение итогов занятия)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408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3 </a:t>
            </a:r>
            <a:r>
              <a:rPr lang="ru-RU" b="1" dirty="0"/>
              <a:t>Структура урока комплексного применения знаний и умений (урок закрепления)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0321" y="1947553"/>
            <a:ext cx="9613861" cy="460762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FFFF00"/>
                </a:solidFill>
              </a:rPr>
              <a:t>1) Организационный этап.</a:t>
            </a:r>
          </a:p>
          <a:p>
            <a:pPr marL="0" indent="0">
              <a:buNone/>
            </a:pPr>
            <a:r>
              <a:rPr lang="ru-RU" dirty="0"/>
              <a:t>2) Проверка домашнего задания, воспроизведение и коррекция опорных знаний учащихся. Актуализация знаний.</a:t>
            </a:r>
          </a:p>
          <a:p>
            <a:pPr marL="0" indent="0">
              <a:buNone/>
            </a:pPr>
            <a:r>
              <a:rPr lang="ru-RU" dirty="0">
                <a:solidFill>
                  <a:srgbClr val="FFFF00"/>
                </a:solidFill>
              </a:rPr>
              <a:t>3) Постановка цели и задач урока. Мотивация учебной деятельности учащихся.</a:t>
            </a:r>
          </a:p>
          <a:p>
            <a:pPr marL="0" indent="0">
              <a:buNone/>
            </a:pPr>
            <a:r>
              <a:rPr lang="ru-RU" dirty="0"/>
              <a:t>4) Первичное закрепление</a:t>
            </a:r>
          </a:p>
          <a:p>
            <a:pPr marL="0" indent="0">
              <a:buNone/>
            </a:pPr>
            <a:r>
              <a:rPr lang="ru-RU" dirty="0" smtClean="0"/>
              <a:t>       ---в </a:t>
            </a:r>
            <a:r>
              <a:rPr lang="ru-RU" dirty="0"/>
              <a:t>знакомой ситуации (типовые</a:t>
            </a:r>
            <a:r>
              <a:rPr lang="ru-RU" dirty="0" smtClean="0"/>
              <a:t>) </a:t>
            </a:r>
          </a:p>
          <a:p>
            <a:pPr marL="0" indent="0">
              <a:buNone/>
            </a:pPr>
            <a:r>
              <a:rPr lang="ru-RU" dirty="0" smtClean="0"/>
              <a:t>      ---в </a:t>
            </a:r>
            <a:r>
              <a:rPr lang="ru-RU" dirty="0"/>
              <a:t>изменённой ситуации (конструктивные)</a:t>
            </a:r>
          </a:p>
          <a:p>
            <a:pPr marL="0" indent="0">
              <a:buNone/>
            </a:pPr>
            <a:r>
              <a:rPr lang="ru-RU" dirty="0"/>
              <a:t>5) Творческое применение и добывание знаний в новой ситуации (проблемные задания)</a:t>
            </a:r>
          </a:p>
          <a:p>
            <a:pPr marL="0" indent="0">
              <a:buNone/>
            </a:pPr>
            <a:r>
              <a:rPr lang="ru-RU" dirty="0">
                <a:solidFill>
                  <a:srgbClr val="FFFF00"/>
                </a:solidFill>
              </a:rPr>
              <a:t>6) Информация о домашнем задании, инструктаж по его выполнению</a:t>
            </a:r>
          </a:p>
          <a:p>
            <a:pPr marL="0" indent="0">
              <a:buNone/>
            </a:pPr>
            <a:r>
              <a:rPr lang="ru-RU" dirty="0">
                <a:solidFill>
                  <a:srgbClr val="FFFF00"/>
                </a:solidFill>
              </a:rPr>
              <a:t>7) Рефлексия (подведение итогов занятия)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42922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4</a:t>
            </a:r>
            <a:r>
              <a:rPr lang="ru-RU" b="1" dirty="0"/>
              <a:t>. Структура урока систематизации и обобщения знаний и умений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0321" y="1959429"/>
            <a:ext cx="9613861" cy="459575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>
                <a:solidFill>
                  <a:srgbClr val="FFFF00"/>
                </a:solidFill>
              </a:rPr>
              <a:t>1) Организационный этап.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FFFF00"/>
                </a:solidFill>
              </a:rPr>
              <a:t>2) Постановка цели и задач урока. Мотивация учебной деятельности учащихся.</a:t>
            </a:r>
          </a:p>
          <a:p>
            <a:pPr marL="0" indent="0">
              <a:buNone/>
            </a:pPr>
            <a:r>
              <a:rPr lang="ru-RU" sz="2000" dirty="0"/>
              <a:t>3) Актуализация знаний.</a:t>
            </a:r>
          </a:p>
          <a:p>
            <a:pPr marL="0" indent="0">
              <a:buNone/>
            </a:pPr>
            <a:r>
              <a:rPr lang="ru-RU" sz="2000" dirty="0"/>
              <a:t>4) Обобщение и систематизация знаний</a:t>
            </a:r>
          </a:p>
          <a:p>
            <a:pPr marL="0" indent="0">
              <a:buNone/>
            </a:pPr>
            <a:r>
              <a:rPr lang="ru-RU" sz="2000" dirty="0" smtClean="0"/>
              <a:t>     Подготовка </a:t>
            </a:r>
            <a:r>
              <a:rPr lang="ru-RU" sz="2000" dirty="0"/>
              <a:t>учащихся к обобщенной деятельности</a:t>
            </a:r>
          </a:p>
          <a:p>
            <a:pPr marL="0" indent="0">
              <a:buNone/>
            </a:pPr>
            <a:r>
              <a:rPr lang="ru-RU" sz="2000" dirty="0" smtClean="0"/>
              <a:t>     Воспроизведение </a:t>
            </a:r>
            <a:r>
              <a:rPr lang="ru-RU" sz="2000" dirty="0"/>
              <a:t>на новом уровне (переформулированные вопросы).</a:t>
            </a:r>
          </a:p>
          <a:p>
            <a:pPr marL="0" indent="0">
              <a:buNone/>
            </a:pPr>
            <a:r>
              <a:rPr lang="ru-RU" sz="2000" dirty="0"/>
              <a:t>5) Применение знаний и умений в новой ситуации</a:t>
            </a:r>
          </a:p>
          <a:p>
            <a:pPr marL="0" indent="0">
              <a:buNone/>
            </a:pPr>
            <a:r>
              <a:rPr lang="ru-RU" sz="2000" dirty="0"/>
              <a:t>6</a:t>
            </a:r>
            <a:r>
              <a:rPr lang="ru-RU" sz="2000" dirty="0" smtClean="0"/>
              <a:t>) Контроль </a:t>
            </a:r>
            <a:r>
              <a:rPr lang="ru-RU" sz="2000" dirty="0"/>
              <a:t>усвоения, обсуждение допущенных ошибок и их коррекция.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FFFF00"/>
                </a:solidFill>
              </a:rPr>
              <a:t>7) Рефлексия (подведение итогов занятия)</a:t>
            </a:r>
          </a:p>
          <a:p>
            <a:pPr marL="0" indent="0">
              <a:buNone/>
            </a:pPr>
            <a:r>
              <a:rPr lang="ru-RU" sz="2000" dirty="0"/>
              <a:t>Анализ и содержание итогов работы, формирование выводов по изученному материалу</a:t>
            </a:r>
          </a:p>
          <a:p>
            <a:pPr marL="0" indent="0">
              <a:buNone/>
            </a:pPr>
            <a:r>
              <a:rPr lang="ru-RU" sz="2000" dirty="0"/>
              <a:t> 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6567961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5. Структура урока контроля знаний и умений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0321" y="1947554"/>
            <a:ext cx="9613861" cy="45601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rgbClr val="FFFF00"/>
                </a:solidFill>
              </a:rPr>
              <a:t>1) Организационный этап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>
                <a:solidFill>
                  <a:srgbClr val="FFFF00"/>
                </a:solidFill>
              </a:rPr>
              <a:t>2) Постановка цели и задач урока. Мотивация учебной деятельности учащихся.</a:t>
            </a:r>
          </a:p>
          <a:p>
            <a:pPr marL="0" indent="0">
              <a:buNone/>
            </a:pPr>
            <a:r>
              <a:rPr lang="ru-RU" dirty="0"/>
              <a:t>3) Выявление знаний, умений и навыков, проверка уровня сформированности у учащихся </a:t>
            </a:r>
            <a:r>
              <a:rPr lang="ru-RU" dirty="0" err="1"/>
              <a:t>общеучебных</a:t>
            </a:r>
            <a:r>
              <a:rPr lang="ru-RU" dirty="0"/>
              <a:t> умений. (Задания по объему или степени трудности должны соответствовать программе и быть посильными для каждого ученика).</a:t>
            </a:r>
          </a:p>
          <a:p>
            <a:pPr marL="0" indent="0">
              <a:buNone/>
            </a:pPr>
            <a:r>
              <a:rPr lang="ru-RU" dirty="0"/>
              <a:t>Уроки контроля могут быть уроками письменного контроля, уроками сочетания устного и письменного контроля. В зависимости от вида контроля формируется его окончательная структура</a:t>
            </a:r>
          </a:p>
          <a:p>
            <a:pPr marL="0" indent="0">
              <a:buNone/>
            </a:pPr>
            <a:r>
              <a:rPr lang="ru-RU" dirty="0">
                <a:solidFill>
                  <a:srgbClr val="FFFF00"/>
                </a:solidFill>
              </a:rPr>
              <a:t>4) Рефлексия (подведение итогов занятия)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54656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  <p:extLst/>
          </p:nvPr>
        </p:nvGraphicFramePr>
        <p:xfrm>
          <a:off x="273133" y="190562"/>
          <a:ext cx="11471564" cy="6558839"/>
        </p:xfrm>
        <a:graphic>
          <a:graphicData uri="http://schemas.openxmlformats.org/drawingml/2006/table">
            <a:tbl>
              <a:tblPr firstRow="1" firstCol="1" bandRow="1">
                <a:tableStyleId>{912C8C85-51F0-491E-9774-3900AFEF0FD7}</a:tableStyleId>
              </a:tblPr>
              <a:tblGrid>
                <a:gridCol w="2719449"/>
                <a:gridCol w="3930732"/>
                <a:gridCol w="4821383"/>
              </a:tblGrid>
              <a:tr h="5356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</a:rPr>
                        <a:t>Требования к уроку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</a:rPr>
                        <a:t>                 Традиционный 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урок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</a:rPr>
                        <a:t>                  Урок 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современного типа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4943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solidFill>
                            <a:srgbClr val="FFFF00"/>
                          </a:solidFill>
                          <a:effectLst/>
                        </a:rPr>
                        <a:t>Объявление темы урока</a:t>
                      </a:r>
                      <a:endParaRPr lang="ru-RU" sz="1800" b="1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400" b="1" dirty="0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</a:rPr>
                        <a:t>Учитель сообщает учащимся</a:t>
                      </a:r>
                      <a:endParaRPr lang="ru-RU" sz="1400" b="1" dirty="0"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400" b="1" dirty="0">
                          <a:effectLst/>
                        </a:rPr>
                        <a:t>Формулируют сами учащиеся (учитель подводит учащихся к осознанию темы)</a:t>
                      </a:r>
                      <a:endParaRPr lang="ru-RU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5643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solidFill>
                            <a:srgbClr val="FFFF00"/>
                          </a:solidFill>
                          <a:effectLst/>
                        </a:rPr>
                        <a:t>Сообщение целей и задач</a:t>
                      </a:r>
                      <a:endParaRPr lang="ru-RU" sz="1800" b="1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400" b="1" dirty="0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</a:rPr>
                        <a:t>Учитель формулирует и сообщает учащимся, чему должны научиться</a:t>
                      </a:r>
                      <a:endParaRPr lang="ru-RU" sz="1400" b="1" dirty="0"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400" b="1" dirty="0">
                          <a:effectLst/>
                        </a:rPr>
                        <a:t>Формулируют сами учащиеся, определив границы знания и незнания (учитель подводит учащихся к осознанию целей и задач)</a:t>
                      </a:r>
                      <a:endParaRPr lang="ru-RU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5668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solidFill>
                            <a:srgbClr val="FFFF00"/>
                          </a:solidFill>
                          <a:effectLst/>
                        </a:rPr>
                        <a:t>Планирование</a:t>
                      </a:r>
                      <a:endParaRPr lang="ru-RU" sz="1800" b="1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400" b="1" dirty="0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</a:rPr>
                        <a:t>Учитель сообщает учащимся, какую работу они должны выполнить, чтобы достичь цели</a:t>
                      </a:r>
                      <a:endParaRPr lang="ru-RU" sz="1400" b="1" dirty="0"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400" b="1" dirty="0">
                          <a:effectLst/>
                        </a:rPr>
                        <a:t>Планирование учащимися способов достижения намеченной цели (учитель помогает, советует)</a:t>
                      </a:r>
                      <a:endParaRPr lang="ru-RU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8734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solidFill>
                            <a:srgbClr val="FFFF00"/>
                          </a:solidFill>
                          <a:effectLst/>
                        </a:rPr>
                        <a:t>Практическая деятельность учащихся</a:t>
                      </a:r>
                      <a:endParaRPr lang="ru-RU" sz="1800" b="1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400" b="1" dirty="0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</a:rPr>
                        <a:t>Под руководством учителя учащиеся выполняют ряд практических задач (чаще применяется фронтальный метод организации деятельности)</a:t>
                      </a:r>
                      <a:endParaRPr lang="ru-RU" sz="1400" b="1" dirty="0"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400" b="1" dirty="0">
                          <a:effectLst/>
                        </a:rPr>
                        <a:t>Учащиеся осуществляют учебные действия по намеченному плану (применяется групповой, индивидуальный методы), учитель консультирует</a:t>
                      </a:r>
                      <a:endParaRPr lang="ru-RU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6300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solidFill>
                            <a:srgbClr val="FFFF00"/>
                          </a:solidFill>
                          <a:effectLst/>
                        </a:rPr>
                        <a:t>Осуществление контроля</a:t>
                      </a:r>
                      <a:endParaRPr lang="ru-RU" sz="1800" b="1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400" b="1" dirty="0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</a:rPr>
                        <a:t>Учитель осуществляет контроль за выполнением учащимися практической работы</a:t>
                      </a:r>
                      <a:endParaRPr lang="ru-RU" sz="1400" b="1" dirty="0"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400" b="1" dirty="0">
                          <a:effectLst/>
                        </a:rPr>
                        <a:t>Учащиеся осуществляют контроль (применяются формы самоконтроля, взаимоконтроля), учитель консультирует</a:t>
                      </a:r>
                      <a:endParaRPr lang="ru-RU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7159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solidFill>
                            <a:srgbClr val="FFFF00"/>
                          </a:solidFill>
                          <a:effectLst/>
                        </a:rPr>
                        <a:t>Осуществление коррекции</a:t>
                      </a:r>
                      <a:endParaRPr lang="ru-RU" sz="1800" b="1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400" b="1" dirty="0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</a:rPr>
                        <a:t>Учитель в ходе выполнения и по итогам выполненной работы учащимися осуществляет коррекцию</a:t>
                      </a:r>
                      <a:endParaRPr lang="ru-RU" sz="1400" b="1" dirty="0"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400" b="1" dirty="0">
                          <a:effectLst/>
                        </a:rPr>
                        <a:t>Учащиеся формулируют затруднения и осуществляют коррекцию самостоятельно, учитель консультирует, советует, помогает</a:t>
                      </a:r>
                      <a:endParaRPr lang="ru-RU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6586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solidFill>
                            <a:srgbClr val="FFFF00"/>
                          </a:solidFill>
                          <a:effectLst/>
                        </a:rPr>
                        <a:t>Оценивание учащихся</a:t>
                      </a:r>
                      <a:endParaRPr lang="ru-RU" sz="1800" b="1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400" b="1" dirty="0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</a:rPr>
                        <a:t>Учитель осуществляет оценивание работы учащихся на уроке</a:t>
                      </a:r>
                      <a:endParaRPr lang="ru-RU" sz="1400" b="1" dirty="0"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400" b="1" dirty="0">
                          <a:effectLst/>
                        </a:rPr>
                        <a:t>Учащиеся дают оценку деятельности по её результатам (самооценка, оценивание результатов деятельности товарищей), учитель консультирует</a:t>
                      </a:r>
                      <a:endParaRPr lang="ru-RU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4749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solidFill>
                            <a:srgbClr val="FFFF00"/>
                          </a:solidFill>
                          <a:effectLst/>
                        </a:rPr>
                        <a:t>Итог урока</a:t>
                      </a:r>
                      <a:endParaRPr lang="ru-RU" sz="1800" b="1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400" b="1" dirty="0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</a:rPr>
                        <a:t>Учитель выясняет у учащихся, что они запомнили</a:t>
                      </a:r>
                      <a:endParaRPr lang="ru-RU" sz="1400" b="1" dirty="0"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400" b="1" dirty="0">
                          <a:effectLst/>
                        </a:rPr>
                        <a:t>Проводится рефлексия</a:t>
                      </a:r>
                      <a:endParaRPr lang="ru-RU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8034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>
                          <a:solidFill>
                            <a:srgbClr val="FFFF00"/>
                          </a:solidFill>
                          <a:effectLst/>
                        </a:rPr>
                        <a:t>Домашнее задание</a:t>
                      </a:r>
                      <a:endParaRPr lang="ru-RU" sz="1800" b="1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400" b="1" dirty="0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</a:rPr>
                        <a:t>Учитель объявляет и комментирует (чаще – задание одно для всех)</a:t>
                      </a:r>
                      <a:endParaRPr lang="ru-RU" sz="1400" b="1" dirty="0"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400" b="1" dirty="0">
                          <a:effectLst/>
                        </a:rPr>
                        <a:t>Учащиеся могут выбирать задание из предложенных учителем с учётом индивидуальных возможностей</a:t>
                      </a:r>
                      <a:endParaRPr lang="ru-RU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39366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6. Структура урока коррекции знаний, умений и навыков.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FFFF00"/>
                </a:solidFill>
              </a:rPr>
              <a:t>1) Организационный этап.</a:t>
            </a:r>
          </a:p>
          <a:p>
            <a:pPr marL="0" indent="0">
              <a:buNone/>
            </a:pPr>
            <a:r>
              <a:rPr lang="ru-RU" dirty="0">
                <a:solidFill>
                  <a:srgbClr val="FFFF00"/>
                </a:solidFill>
              </a:rPr>
              <a:t>2) Постановка цели и задач урока. Мотивация учебной деятельности учащихся.</a:t>
            </a:r>
          </a:p>
          <a:p>
            <a:pPr marL="0" indent="0">
              <a:buNone/>
            </a:pPr>
            <a:r>
              <a:rPr lang="ru-RU" dirty="0"/>
              <a:t>3) Итоги диагностики (контроля) знаний, умений и навыков.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Определение </a:t>
            </a:r>
            <a:r>
              <a:rPr lang="ru-RU" dirty="0"/>
              <a:t>типичных ошибок и пробелов в знаниях и умениях, путей их устранения и совершенствования знаний и умений.</a:t>
            </a:r>
          </a:p>
          <a:p>
            <a:pPr marL="0" indent="0">
              <a:buNone/>
            </a:pPr>
            <a:r>
              <a:rPr lang="ru-RU" dirty="0" smtClean="0"/>
              <a:t>   В </a:t>
            </a:r>
            <a:r>
              <a:rPr lang="ru-RU" dirty="0"/>
              <a:t>зависимости от результатов диагностики учитель планирует коллективные, групповые и индивидуальные способы обучения.</a:t>
            </a:r>
          </a:p>
          <a:p>
            <a:pPr marL="0" indent="0">
              <a:buNone/>
            </a:pPr>
            <a:r>
              <a:rPr lang="ru-RU" dirty="0">
                <a:solidFill>
                  <a:srgbClr val="FFFF00"/>
                </a:solidFill>
              </a:rPr>
              <a:t>4) Информация о домашнем задании, инструктаж по его выполнению</a:t>
            </a:r>
          </a:p>
          <a:p>
            <a:pPr marL="0" indent="0">
              <a:buNone/>
            </a:pPr>
            <a:r>
              <a:rPr lang="ru-RU" dirty="0">
                <a:solidFill>
                  <a:srgbClr val="FFFF00"/>
                </a:solidFill>
              </a:rPr>
              <a:t>5) Рефлексия (подведение итогов занятия)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1157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7. Структура комбинированного урока.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0321" y="1834166"/>
            <a:ext cx="9613861" cy="449538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FFFF00"/>
                </a:solidFill>
              </a:rPr>
              <a:t>1) Организационный этап.</a:t>
            </a:r>
          </a:p>
          <a:p>
            <a:pPr marL="0" indent="0">
              <a:buNone/>
            </a:pPr>
            <a:r>
              <a:rPr lang="ru-RU" dirty="0">
                <a:solidFill>
                  <a:srgbClr val="FFFF00"/>
                </a:solidFill>
              </a:rPr>
              <a:t>2) Постановка цели и задач урока. Мотивация учебной деятельности учащихся.</a:t>
            </a:r>
          </a:p>
          <a:p>
            <a:pPr marL="0" indent="0">
              <a:buNone/>
            </a:pPr>
            <a:r>
              <a:rPr lang="ru-RU" dirty="0"/>
              <a:t>3) Актуализация знаний.</a:t>
            </a:r>
          </a:p>
          <a:p>
            <a:pPr marL="0" indent="0">
              <a:buNone/>
            </a:pPr>
            <a:r>
              <a:rPr lang="ru-RU" dirty="0"/>
              <a:t>4) Первичное усвоение новых знаний.</a:t>
            </a:r>
          </a:p>
          <a:p>
            <a:pPr marL="0" indent="0">
              <a:buNone/>
            </a:pPr>
            <a:r>
              <a:rPr lang="ru-RU" dirty="0"/>
              <a:t>5) Первичная проверка понимания</a:t>
            </a:r>
          </a:p>
          <a:p>
            <a:pPr marL="0" indent="0">
              <a:buNone/>
            </a:pPr>
            <a:r>
              <a:rPr lang="ru-RU" dirty="0"/>
              <a:t>6) Первичное закрепление</a:t>
            </a:r>
          </a:p>
          <a:p>
            <a:pPr marL="0" indent="0">
              <a:buNone/>
            </a:pPr>
            <a:r>
              <a:rPr lang="ru-RU" dirty="0"/>
              <a:t>7) Контроль усвоения, обсуждение допущенных ошибок и их коррекция.</a:t>
            </a:r>
          </a:p>
          <a:p>
            <a:pPr marL="0" indent="0">
              <a:buNone/>
            </a:pPr>
            <a:r>
              <a:rPr lang="ru-RU" dirty="0">
                <a:solidFill>
                  <a:srgbClr val="FFFF00"/>
                </a:solidFill>
              </a:rPr>
              <a:t>8) Информация о домашнем задании, инструктаж по его выполнению</a:t>
            </a:r>
          </a:p>
          <a:p>
            <a:pPr marL="0" indent="0">
              <a:buNone/>
            </a:pPr>
            <a:r>
              <a:rPr lang="ru-RU" dirty="0">
                <a:solidFill>
                  <a:srgbClr val="FFFF00"/>
                </a:solidFill>
              </a:rPr>
              <a:t>9) Рефлексия (подведение итогов занятия)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67524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 моделирования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01874"/>
            <a:ext cx="10515600" cy="4883934"/>
          </a:xfrm>
        </p:spPr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pPr marL="0" indent="0">
              <a:buNone/>
            </a:pPr>
            <a:r>
              <a:rPr lang="ru-RU" dirty="0" smtClean="0">
                <a:solidFill>
                  <a:srgbClr val="FFCCFF"/>
                </a:solidFill>
              </a:rPr>
              <a:t>Моделируя </a:t>
            </a:r>
            <a:r>
              <a:rPr lang="ru-RU" dirty="0">
                <a:solidFill>
                  <a:srgbClr val="FFCCFF"/>
                </a:solidFill>
              </a:rPr>
              <a:t>урок, </a:t>
            </a:r>
            <a:r>
              <a:rPr lang="ru-RU" b="1" dirty="0">
                <a:solidFill>
                  <a:srgbClr val="FFCCFF"/>
                </a:solidFill>
              </a:rPr>
              <a:t>современному учителю следует придерживаться следующих правил:</a:t>
            </a:r>
            <a:endParaRPr lang="ru-RU" dirty="0">
              <a:solidFill>
                <a:srgbClr val="FFCCFF"/>
              </a:solidFill>
            </a:endParaRPr>
          </a:p>
          <a:p>
            <a:r>
              <a:rPr lang="ru-RU" dirty="0"/>
              <a:t>Конкретно определить </a:t>
            </a:r>
            <a:r>
              <a:rPr lang="ru-RU" u="sng" dirty="0"/>
              <a:t>тему, цели, тип урока </a:t>
            </a:r>
            <a:r>
              <a:rPr lang="ru-RU" dirty="0"/>
              <a:t>и его место в развороте учебной </a:t>
            </a:r>
            <a:r>
              <a:rPr lang="ru-RU" dirty="0" smtClean="0"/>
              <a:t>программы</a:t>
            </a:r>
          </a:p>
          <a:p>
            <a:pPr lvl="0"/>
            <a:r>
              <a:rPr lang="ru-RU" u="sng" dirty="0"/>
              <a:t>Отобрать учебный материал </a:t>
            </a:r>
            <a:r>
              <a:rPr lang="ru-RU" dirty="0"/>
              <a:t>(определить его содержание, объем, установить </a:t>
            </a:r>
            <a:r>
              <a:rPr lang="ru-RU" u="sng" dirty="0"/>
              <a:t>связь с ранее изученным</a:t>
            </a:r>
            <a:r>
              <a:rPr lang="ru-RU" dirty="0"/>
              <a:t>, дополнительный материал для дифференцированной работы и домашнее задание).</a:t>
            </a:r>
          </a:p>
          <a:p>
            <a:pPr lvl="0"/>
            <a:r>
              <a:rPr lang="ru-RU" dirty="0"/>
              <a:t>Выбрать наиболее эффективные </a:t>
            </a:r>
            <a:r>
              <a:rPr lang="ru-RU" u="sng" dirty="0"/>
              <a:t>методы и приемы </a:t>
            </a:r>
            <a:r>
              <a:rPr lang="ru-RU" dirty="0"/>
              <a:t>обучения в данном классе, разнообразные виды деятельности учащихся и учителя на всех этапах урока</a:t>
            </a:r>
            <a:r>
              <a:rPr lang="ru-RU" dirty="0" smtClean="0"/>
              <a:t>.</a:t>
            </a:r>
          </a:p>
          <a:p>
            <a:pPr lvl="0"/>
            <a:r>
              <a:rPr lang="ru-RU" dirty="0"/>
              <a:t>Определить </a:t>
            </a:r>
            <a:r>
              <a:rPr lang="ru-RU" u="sng" dirty="0"/>
              <a:t>формы контроля </a:t>
            </a:r>
            <a:r>
              <a:rPr lang="ru-RU" dirty="0"/>
              <a:t>за учебной деятельностью </a:t>
            </a:r>
            <a:r>
              <a:rPr lang="ru-RU" dirty="0" smtClean="0"/>
              <a:t>школьников</a:t>
            </a:r>
          </a:p>
          <a:p>
            <a:pPr lvl="0"/>
            <a:r>
              <a:rPr lang="ru-RU" dirty="0"/>
              <a:t>Продумать оптимальный </a:t>
            </a:r>
            <a:r>
              <a:rPr lang="ru-RU" u="sng" dirty="0"/>
              <a:t>темп</a:t>
            </a:r>
            <a:r>
              <a:rPr lang="ru-RU" dirty="0"/>
              <a:t> урока, то есть рассчитать время на каждый его этап.</a:t>
            </a:r>
          </a:p>
          <a:p>
            <a:pPr lvl="0"/>
            <a:r>
              <a:rPr lang="ru-RU" dirty="0"/>
              <a:t>Продумать форму </a:t>
            </a:r>
            <a:r>
              <a:rPr lang="ru-RU" u="sng" dirty="0"/>
              <a:t>подведения итогов </a:t>
            </a:r>
            <a:r>
              <a:rPr lang="ru-RU" dirty="0"/>
              <a:t>урока.</a:t>
            </a:r>
          </a:p>
          <a:p>
            <a:pPr lvl="0"/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97113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321" y="427512"/>
            <a:ext cx="9613861" cy="1187532"/>
          </a:xfrm>
        </p:spPr>
        <p:txBody>
          <a:bodyPr/>
          <a:lstStyle/>
          <a:p>
            <a:r>
              <a:rPr lang="ru-RU" b="1" dirty="0" smtClean="0"/>
              <a:t>Общие требования к современному уроку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4384" y="1935678"/>
            <a:ext cx="11009416" cy="4785755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 smtClean="0"/>
              <a:t>-</a:t>
            </a:r>
            <a:r>
              <a:rPr lang="ru-RU" sz="2900" dirty="0" smtClean="0"/>
              <a:t>формулирование </a:t>
            </a:r>
            <a:r>
              <a:rPr lang="ru-RU" sz="2900" dirty="0"/>
              <a:t>целей и задач</a:t>
            </a:r>
            <a:r>
              <a:rPr lang="ru-RU" sz="2900" dirty="0" smtClean="0"/>
              <a:t>;</a:t>
            </a:r>
          </a:p>
          <a:p>
            <a:pPr marL="0" indent="0">
              <a:buNone/>
            </a:pPr>
            <a:r>
              <a:rPr lang="ru-RU" sz="2900" dirty="0"/>
              <a:t/>
            </a:r>
            <a:br>
              <a:rPr lang="ru-RU" sz="2900" dirty="0"/>
            </a:br>
            <a:r>
              <a:rPr lang="ru-RU" sz="2900" dirty="0" smtClean="0"/>
              <a:t>-планирование </a:t>
            </a:r>
            <a:r>
              <a:rPr lang="ru-RU" sz="2900" dirty="0"/>
              <a:t>ожидаемых результатов</a:t>
            </a:r>
            <a:r>
              <a:rPr lang="ru-RU" sz="2900" dirty="0" smtClean="0"/>
              <a:t>;</a:t>
            </a:r>
          </a:p>
          <a:p>
            <a:pPr marL="0" indent="0">
              <a:buNone/>
            </a:pPr>
            <a:r>
              <a:rPr lang="ru-RU" sz="2900" dirty="0"/>
              <a:t/>
            </a:r>
            <a:br>
              <a:rPr lang="ru-RU" sz="2900" dirty="0"/>
            </a:br>
            <a:r>
              <a:rPr lang="ru-RU" sz="2900" dirty="0" smtClean="0"/>
              <a:t>-подбор </a:t>
            </a:r>
            <a:r>
              <a:rPr lang="ru-RU" sz="2900" dirty="0"/>
              <a:t>средств достижения результата адекватных поставленным целям </a:t>
            </a:r>
            <a:r>
              <a:rPr lang="ru-RU" sz="2900" dirty="0" smtClean="0"/>
              <a:t>;</a:t>
            </a:r>
          </a:p>
          <a:p>
            <a:pPr marL="0" indent="0">
              <a:buNone/>
            </a:pPr>
            <a:r>
              <a:rPr lang="ru-RU" sz="2900" dirty="0"/>
              <a:t/>
            </a:r>
            <a:br>
              <a:rPr lang="ru-RU" sz="2900" dirty="0"/>
            </a:br>
            <a:r>
              <a:rPr lang="ru-RU" sz="2900" dirty="0" smtClean="0"/>
              <a:t>-формирование </a:t>
            </a:r>
            <a:r>
              <a:rPr lang="ru-RU" sz="2900" dirty="0"/>
              <a:t>мотивации к изучению предмета иностранный язык </a:t>
            </a:r>
            <a:r>
              <a:rPr lang="ru-RU" sz="2900" dirty="0" smtClean="0"/>
              <a:t>;</a:t>
            </a:r>
          </a:p>
          <a:p>
            <a:pPr marL="0" indent="0">
              <a:buNone/>
            </a:pPr>
            <a:r>
              <a:rPr lang="ru-RU" sz="2900" dirty="0"/>
              <a:t/>
            </a:r>
            <a:br>
              <a:rPr lang="ru-RU" sz="2900" dirty="0"/>
            </a:br>
            <a:r>
              <a:rPr lang="ru-RU" sz="2900" dirty="0"/>
              <a:t>-</a:t>
            </a:r>
            <a:r>
              <a:rPr lang="ru-RU" sz="2900" dirty="0" smtClean="0"/>
              <a:t>создание </a:t>
            </a:r>
            <a:r>
              <a:rPr lang="ru-RU" sz="2900" dirty="0"/>
              <a:t>благоприятного климата на уроке иностранного языка </a:t>
            </a:r>
            <a:r>
              <a:rPr lang="ru-RU" sz="2900" dirty="0" smtClean="0"/>
              <a:t>;</a:t>
            </a:r>
          </a:p>
          <a:p>
            <a:pPr marL="0" indent="0">
              <a:buNone/>
            </a:pPr>
            <a:r>
              <a:rPr lang="ru-RU" sz="2900" dirty="0"/>
              <a:t/>
            </a:r>
            <a:br>
              <a:rPr lang="ru-RU" sz="2900" dirty="0"/>
            </a:br>
            <a:r>
              <a:rPr lang="ru-RU" sz="2900" dirty="0" smtClean="0"/>
              <a:t>-</a:t>
            </a:r>
            <a:r>
              <a:rPr lang="ru-RU" sz="2900" b="1" dirty="0" smtClean="0"/>
              <a:t>формирование </a:t>
            </a:r>
            <a:r>
              <a:rPr lang="ru-RU" sz="2900" b="1" dirty="0"/>
              <a:t>УУД</a:t>
            </a:r>
            <a:r>
              <a:rPr lang="ru-RU" sz="2900" b="1" dirty="0" smtClean="0"/>
              <a:t>;</a:t>
            </a:r>
          </a:p>
          <a:p>
            <a:pPr marL="0" indent="0">
              <a:buNone/>
            </a:pPr>
            <a:r>
              <a:rPr lang="ru-RU" sz="2900" dirty="0"/>
              <a:t/>
            </a:r>
            <a:br>
              <a:rPr lang="ru-RU" sz="2900" dirty="0"/>
            </a:br>
            <a:r>
              <a:rPr lang="ru-RU" sz="2900" dirty="0" smtClean="0"/>
              <a:t>-использование </a:t>
            </a:r>
            <a:r>
              <a:rPr lang="ru-RU" sz="2900" dirty="0"/>
              <a:t>эффективных технологий, способствующих эффективному ведению урока</a:t>
            </a:r>
            <a:r>
              <a:rPr lang="ru-RU" sz="2900" dirty="0" smtClean="0"/>
              <a:t>;</a:t>
            </a:r>
          </a:p>
          <a:p>
            <a:pPr marL="0" indent="0">
              <a:buNone/>
            </a:pPr>
            <a:r>
              <a:rPr lang="ru-RU" sz="2900" dirty="0"/>
              <a:t/>
            </a:r>
            <a:br>
              <a:rPr lang="ru-RU" sz="2900" dirty="0"/>
            </a:br>
            <a:r>
              <a:rPr lang="ru-RU" sz="2900" dirty="0" smtClean="0"/>
              <a:t>-ориентация </a:t>
            </a:r>
            <a:r>
              <a:rPr lang="ru-RU" sz="2900" dirty="0"/>
              <a:t>на качественное обучение сообразное возможностям каждого ребёнка</a:t>
            </a:r>
            <a:r>
              <a:rPr lang="ru-RU" sz="2900" dirty="0" smtClean="0"/>
              <a:t>;</a:t>
            </a:r>
          </a:p>
          <a:p>
            <a:pPr marL="0" indent="0">
              <a:buNone/>
            </a:pPr>
            <a:r>
              <a:rPr lang="ru-RU" sz="2900" b="1" dirty="0"/>
              <a:t/>
            </a:r>
            <a:br>
              <a:rPr lang="ru-RU" sz="2900" b="1" dirty="0"/>
            </a:br>
            <a:r>
              <a:rPr lang="ru-RU" sz="2900" b="1" dirty="0" smtClean="0"/>
              <a:t>-специфические </a:t>
            </a:r>
            <a:r>
              <a:rPr lang="ru-RU" sz="2900" b="1" dirty="0"/>
              <a:t>особенности построения современного урока иностранного языка.</a:t>
            </a:r>
            <a:br>
              <a:rPr lang="ru-RU" sz="2900" b="1" dirty="0"/>
            </a:br>
            <a:endParaRPr lang="ru-RU" sz="2900" b="1" dirty="0"/>
          </a:p>
        </p:txBody>
      </p:sp>
    </p:spTree>
    <p:extLst>
      <p:ext uri="{BB962C8B-B14F-4D97-AF65-F5344CB8AC3E}">
        <p14:creationId xmlns:p14="http://schemas.microsoft.com/office/powerpoint/2010/main" val="27707903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Специфика урока иностранного языка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1257" y="2042555"/>
            <a:ext cx="11092543" cy="4815445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1.На </a:t>
            </a:r>
            <a:r>
              <a:rPr lang="ru-RU" dirty="0"/>
              <a:t>уроках ИЯ формируются навыки и развиваются умения.                                             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Знания являются вспомогательным фактором, способствующим усвоению материала.</a:t>
            </a:r>
          </a:p>
          <a:p>
            <a:r>
              <a:rPr lang="ru-RU" dirty="0"/>
              <a:t>2. Чёткость цели -  важная предпосылка правильного планирования и проведения урока. Целью урока ИЯ может быть только тот или иной языковой навык или то или иное речевое умение, их уровни и качество. Указание на точное количество и состав материала исключает безграничность цели.</a:t>
            </a:r>
          </a:p>
          <a:p>
            <a:r>
              <a:rPr lang="ru-RU" dirty="0"/>
              <a:t>3. Упражнения должны быть адекватны цели и соответствовать  виду речевой деятельности (устно-речевое общение, письменное общение) или характеру формируемых навыков (лексические, грамматические, произносительные).</a:t>
            </a:r>
          </a:p>
          <a:p>
            <a:r>
              <a:rPr lang="ru-RU" dirty="0"/>
              <a:t>4. Залогом успеха является строжайшая последовательность упражнений.   </a:t>
            </a:r>
          </a:p>
          <a:p>
            <a:r>
              <a:rPr lang="ru-RU" dirty="0"/>
              <a:t>5.  Иноязычная речь  выступает как  цель и средство обучения.</a:t>
            </a:r>
            <a:r>
              <a:rPr lang="ru-RU" b="1" dirty="0"/>
              <a:t> </a:t>
            </a:r>
            <a:r>
              <a:rPr lang="ru-RU" dirty="0"/>
              <a:t>Создание атмосферы общения осуществляется через речевые ситуации.</a:t>
            </a:r>
          </a:p>
          <a:p>
            <a:r>
              <a:rPr lang="ru-RU" dirty="0"/>
              <a:t>6. Контроль и повторение постоянно включаются в учебный процесс, а не только выступают в чистом виде.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49581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Структура урока</a:t>
            </a:r>
            <a:endParaRPr lang="ru-RU" dirty="0">
              <a:latin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0321" y="2006930"/>
            <a:ext cx="10280604" cy="4667001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Структура урока – это совокупность закономерностей, по которым  отбираются, компонуются и  организуются его структурные единицы (элементы урока). </a:t>
            </a:r>
            <a:endParaRPr lang="ru-RU" dirty="0" smtClean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algn="just"/>
            <a:r>
              <a:rPr lang="ru-RU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Структурной единицей или элементом урока следует считать упражнение или блок упражнений, объединённых единой методической задачей.</a:t>
            </a:r>
            <a:r>
              <a:rPr lang="ru-RU" b="1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 </a:t>
            </a:r>
          </a:p>
          <a:p>
            <a:pPr algn="just"/>
            <a:r>
              <a:rPr lang="ru-RU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Каждый элемент урока должен содержать в себе все основные требования к учебному процессу</a:t>
            </a:r>
            <a:r>
              <a:rPr lang="ru-RU" b="1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: </a:t>
            </a:r>
            <a:r>
              <a:rPr lang="ru-RU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направленность на формирование определённых языковых навыков или речевых умений, действия по овладению учебным материалом и результат этих действий.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58250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Логика урока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0321" y="2006930"/>
            <a:ext cx="10553736" cy="446512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/>
              <a:t>Логика </a:t>
            </a:r>
            <a:r>
              <a:rPr lang="ru-RU" dirty="0"/>
              <a:t>урока иностранного языка проявляется в соблюдении следующих требований:</a:t>
            </a:r>
          </a:p>
          <a:p>
            <a:pPr lvl="0"/>
            <a:r>
              <a:rPr lang="ru-RU" dirty="0"/>
              <a:t>Соотнесённость всех элементов урока с его главной задачей (целенаправленность урока).</a:t>
            </a:r>
          </a:p>
          <a:p>
            <a:pPr lvl="0"/>
            <a:r>
              <a:rPr lang="ru-RU" dirty="0"/>
              <a:t>Соразмерность всех элементов урока, их соподчинённость (целостность урока).</a:t>
            </a:r>
          </a:p>
          <a:p>
            <a:pPr lvl="0"/>
            <a:r>
              <a:rPr lang="ru-RU" dirty="0"/>
              <a:t>Движение по стадиям усвоения материала (динамика урока).</a:t>
            </a:r>
          </a:p>
          <a:p>
            <a:pPr lvl="0"/>
            <a:r>
              <a:rPr lang="ru-RU" dirty="0"/>
              <a:t>Единство и последовательность упражнений (связность урока).</a:t>
            </a:r>
          </a:p>
          <a:p>
            <a:r>
              <a:rPr lang="ru-RU" dirty="0"/>
              <a:t>Чтобы добиться логической стройности и целенаправленности урока необходимо помнить, что при общей вариативности его элементов в нём должно быть нечто постоянное, инвариантное (создание атмосферы иноязычного общения,  вовлечение учащихся в обсуждение проблемы, активные формы  организации педагогического общения и т.д.).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37110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Целостность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0319" y="2336873"/>
            <a:ext cx="5174215" cy="3909548"/>
          </a:xfrm>
        </p:spPr>
        <p:txBody>
          <a:bodyPr/>
          <a:lstStyle/>
          <a:p>
            <a:r>
              <a:rPr lang="ru-RU" b="1" dirty="0"/>
              <a:t>Целостность урока иностранного языка – это </a:t>
            </a:r>
            <a:r>
              <a:rPr lang="ru-RU" dirty="0"/>
              <a:t> соразмерное соотношение его элементов,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являющееся </a:t>
            </a:r>
            <a:r>
              <a:rPr lang="ru-RU" u="sng" dirty="0"/>
              <a:t>оптимальным</a:t>
            </a:r>
            <a:r>
              <a:rPr lang="ru-RU" dirty="0"/>
              <a:t> для достижения основной практической задачи </a:t>
            </a:r>
            <a:r>
              <a:rPr lang="ru-RU" dirty="0" smtClean="0"/>
              <a:t>урока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7043" y="2336873"/>
            <a:ext cx="4880759" cy="31213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07323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Динамика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0321" y="1834165"/>
            <a:ext cx="9613861" cy="4102023"/>
          </a:xfrm>
        </p:spPr>
        <p:txBody>
          <a:bodyPr>
            <a:normAutofit/>
          </a:bodyPr>
          <a:lstStyle/>
          <a:p>
            <a:r>
              <a:rPr lang="ru-RU" b="1" dirty="0"/>
              <a:t>Динамика </a:t>
            </a:r>
            <a:r>
              <a:rPr lang="ru-RU" b="1" dirty="0" smtClean="0"/>
              <a:t>урока </a:t>
            </a:r>
            <a:r>
              <a:rPr lang="ru-RU" dirty="0"/>
              <a:t>зависит от правильной последовательности упражнений и блоков упражнений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Динамика урока будет обеспечена только, если учитель</a:t>
            </a:r>
          </a:p>
          <a:p>
            <a:r>
              <a:rPr lang="ru-RU" dirty="0" smtClean="0"/>
              <a:t>правильно </a:t>
            </a:r>
            <a:r>
              <a:rPr lang="ru-RU" dirty="0"/>
              <a:t>определит необходимую последовательность упражнений;</a:t>
            </a:r>
          </a:p>
          <a:p>
            <a:r>
              <a:rPr lang="ru-RU" dirty="0" smtClean="0"/>
              <a:t>правильно </a:t>
            </a:r>
            <a:r>
              <a:rPr lang="ru-RU" dirty="0"/>
              <a:t>оценит адекватность упражнений для формирования определённого языкового навыка или речевого умения;</a:t>
            </a:r>
          </a:p>
          <a:p>
            <a:r>
              <a:rPr lang="ru-RU" dirty="0"/>
              <a:t>· своевременно обеспечит переход от одного упражнения к </a:t>
            </a:r>
            <a:r>
              <a:rPr lang="ru-RU" dirty="0" smtClean="0"/>
              <a:t>другому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19387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Связность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0321" y="1710047"/>
            <a:ext cx="6219243" cy="422614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Связность </a:t>
            </a:r>
            <a:r>
              <a:rPr lang="ru-RU" b="1" dirty="0"/>
              <a:t>урока </a:t>
            </a:r>
            <a:r>
              <a:rPr lang="ru-RU" dirty="0"/>
              <a:t>включает в себя</a:t>
            </a:r>
          </a:p>
          <a:p>
            <a:pPr lvl="0"/>
            <a:r>
              <a:rPr lang="ru-RU" dirty="0"/>
              <a:t>общий речевой материал </a:t>
            </a:r>
            <a:endParaRPr lang="ru-RU" dirty="0" smtClean="0"/>
          </a:p>
          <a:p>
            <a:pPr lvl="0"/>
            <a:r>
              <a:rPr lang="ru-RU" dirty="0" smtClean="0"/>
              <a:t>общее </a:t>
            </a:r>
            <a:r>
              <a:rPr lang="ru-RU" dirty="0"/>
              <a:t>предметное содержание </a:t>
            </a:r>
            <a:r>
              <a:rPr lang="ru-RU" dirty="0" smtClean="0"/>
              <a:t>урока</a:t>
            </a:r>
          </a:p>
          <a:p>
            <a:pPr lvl="0"/>
            <a:r>
              <a:rPr lang="ru-RU" dirty="0" smtClean="0"/>
              <a:t>общий </a:t>
            </a:r>
            <a:r>
              <a:rPr lang="ru-RU" dirty="0"/>
              <a:t>смысловой </a:t>
            </a:r>
            <a:r>
              <a:rPr lang="ru-RU" dirty="0" smtClean="0"/>
              <a:t>замысел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0159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обучения английскому языку по ФГОС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0635" y="1959430"/>
            <a:ext cx="11424062" cy="467887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FFCCFF"/>
                </a:solidFill>
              </a:rPr>
              <a:t>Стандарты второго поколения определяют следующие </a:t>
            </a:r>
            <a:r>
              <a:rPr lang="ru-RU" b="1" u="sng" dirty="0">
                <a:solidFill>
                  <a:srgbClr val="FFCCFF"/>
                </a:solidFill>
              </a:rPr>
              <a:t>цели обучения</a:t>
            </a:r>
            <a:r>
              <a:rPr lang="ru-RU" b="1" dirty="0">
                <a:solidFill>
                  <a:srgbClr val="FFCCFF"/>
                </a:solidFill>
              </a:rPr>
              <a:t> английскому языку:</a:t>
            </a:r>
            <a:endParaRPr lang="ru-RU" dirty="0">
              <a:solidFill>
                <a:srgbClr val="FFCCFF"/>
              </a:solidFill>
            </a:endParaRPr>
          </a:p>
          <a:p>
            <a:pPr marL="514350" indent="-514350">
              <a:buAutoNum type="arabicPeriod"/>
            </a:pPr>
            <a:r>
              <a:rPr lang="ru-RU" sz="3200" b="1" dirty="0" smtClean="0"/>
              <a:t>Развитие </a:t>
            </a:r>
            <a:r>
              <a:rPr lang="ru-RU" sz="3200" b="1" dirty="0"/>
              <a:t>иноязычной коммуникативной компетенции </a:t>
            </a:r>
            <a:r>
              <a:rPr lang="ru-RU" b="1" dirty="0"/>
              <a:t>в совокупности ее составляющих: </a:t>
            </a:r>
            <a:endParaRPr lang="ru-RU" b="1" dirty="0" smtClean="0"/>
          </a:p>
          <a:p>
            <a:pPr marL="0" indent="0">
              <a:buNone/>
            </a:pPr>
            <a:r>
              <a:rPr lang="ru-RU" sz="1700" b="1" dirty="0" smtClean="0"/>
              <a:t>речевая</a:t>
            </a:r>
            <a:r>
              <a:rPr lang="ru-RU" sz="1700" b="1" dirty="0"/>
              <a:t>, </a:t>
            </a:r>
            <a:endParaRPr lang="ru-RU" sz="1700" b="1" dirty="0" smtClean="0"/>
          </a:p>
          <a:p>
            <a:pPr marL="0" indent="0">
              <a:buNone/>
            </a:pPr>
            <a:r>
              <a:rPr lang="ru-RU" sz="1700" b="1" dirty="0" smtClean="0"/>
              <a:t>языковая</a:t>
            </a:r>
            <a:r>
              <a:rPr lang="ru-RU" sz="1700" b="1" dirty="0"/>
              <a:t>, </a:t>
            </a:r>
            <a:endParaRPr lang="ru-RU" sz="1700" b="1" dirty="0" smtClean="0"/>
          </a:p>
          <a:p>
            <a:pPr marL="0" indent="0">
              <a:buNone/>
            </a:pPr>
            <a:r>
              <a:rPr lang="ru-RU" sz="1700" b="1" dirty="0" smtClean="0"/>
              <a:t>социокультурная/межкультурная,</a:t>
            </a:r>
          </a:p>
          <a:p>
            <a:pPr marL="0" indent="0">
              <a:buNone/>
            </a:pPr>
            <a:r>
              <a:rPr lang="ru-RU" sz="1700" b="1" dirty="0" smtClean="0"/>
              <a:t>компенсаторная</a:t>
            </a:r>
            <a:r>
              <a:rPr lang="ru-RU" sz="1700" b="1" dirty="0"/>
              <a:t>, </a:t>
            </a:r>
            <a:endParaRPr lang="ru-RU" sz="1700" b="1" dirty="0" smtClean="0"/>
          </a:p>
          <a:p>
            <a:pPr marL="0" indent="0">
              <a:buNone/>
            </a:pPr>
            <a:r>
              <a:rPr lang="ru-RU" sz="1700" b="1" dirty="0" smtClean="0"/>
              <a:t>учебно-познавательная </a:t>
            </a:r>
            <a:r>
              <a:rPr lang="ru-RU" sz="1700" b="1" dirty="0"/>
              <a:t>компетенции.</a:t>
            </a:r>
            <a:endParaRPr lang="ru-RU" sz="1700" dirty="0"/>
          </a:p>
          <a:p>
            <a:pPr marL="0" indent="0">
              <a:buNone/>
            </a:pPr>
            <a:r>
              <a:rPr lang="ru-RU" sz="3200" b="1" dirty="0"/>
              <a:t>2. Развитие личности учащихся.</a:t>
            </a:r>
            <a:endParaRPr lang="ru-RU" sz="3200" dirty="0"/>
          </a:p>
          <a:p>
            <a:pPr marL="0" indent="0">
              <a:buNone/>
            </a:pPr>
            <a:r>
              <a:rPr lang="ru-RU" sz="3200" b="1" dirty="0"/>
              <a:t>3. Формирование и развитие универсальных учебных действий (УУД).</a:t>
            </a:r>
            <a:endParaRPr lang="ru-RU" sz="3200" dirty="0"/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56298272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Начало урока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31917"/>
            <a:ext cx="10515600" cy="4645046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dirty="0" smtClean="0"/>
              <a:t>                                     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                                  </a:t>
            </a:r>
            <a:r>
              <a:rPr lang="ru-RU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Начало </a:t>
            </a:r>
            <a:r>
              <a:rPr lang="ru-RU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урока </a:t>
            </a:r>
            <a:r>
              <a:rPr lang="ru-RU" dirty="0"/>
              <a:t>(3 – 5 минут)  включает два момента:</a:t>
            </a:r>
          </a:p>
          <a:p>
            <a:r>
              <a:rPr lang="ru-RU" dirty="0"/>
              <a:t>1. Мотивирующее коммуникативное задание.</a:t>
            </a:r>
          </a:p>
          <a:p>
            <a:r>
              <a:rPr lang="ru-RU" dirty="0"/>
              <a:t>2. Ознакомление учащихся с тематикой и задачами урока.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                                  Речевая </a:t>
            </a:r>
            <a:r>
              <a:rPr lang="ru-RU" b="1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зарядка</a:t>
            </a:r>
            <a:r>
              <a:rPr lang="ru-RU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ru-RU" dirty="0"/>
              <a:t>– это такой вид деятельности в начале урока, который преследует две цели: помочь учащимся войти в языковую среду и ввести их в тему урока. </a:t>
            </a:r>
            <a:endParaRPr lang="ru-RU" dirty="0" smtClean="0"/>
          </a:p>
          <a:p>
            <a:pPr marL="0" indent="0">
              <a:buNone/>
            </a:pPr>
            <a:r>
              <a:rPr lang="ru-RU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  </a:t>
            </a:r>
            <a:r>
              <a:rPr lang="ru-RU" b="1" u="sng" dirty="0" smtClean="0"/>
              <a:t>Задачи </a:t>
            </a:r>
            <a:r>
              <a:rPr lang="ru-RU" b="1" u="sng" dirty="0"/>
              <a:t>речевой зарядки:</a:t>
            </a:r>
            <a:endParaRPr lang="ru-RU" u="sng" dirty="0"/>
          </a:p>
          <a:p>
            <a:r>
              <a:rPr lang="ru-RU" dirty="0"/>
              <a:t>· вызвать учащихся желание говорить на иностранном языке;</a:t>
            </a:r>
          </a:p>
          <a:p>
            <a:r>
              <a:rPr lang="ru-RU" dirty="0"/>
              <a:t>· настроить слуховой и речевой аппарат учащихся на иностранный язык;</a:t>
            </a:r>
          </a:p>
          <a:p>
            <a:r>
              <a:rPr lang="ru-RU" dirty="0"/>
              <a:t>· актуализировать в речи изученный на предыдущих уроках языковой материал;</a:t>
            </a:r>
          </a:p>
          <a:p>
            <a:r>
              <a:rPr lang="ru-RU" dirty="0"/>
              <a:t>· развивать спонтанную речь учащихся.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936006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Правила для определения содержания и выбора форм </a:t>
            </a:r>
            <a:r>
              <a:rPr lang="ru-RU" b="1" i="1" dirty="0" smtClean="0"/>
              <a:t>речевой зарядки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0321" y="1935678"/>
            <a:ext cx="9613861" cy="4465121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1</a:t>
            </a:r>
            <a:r>
              <a:rPr lang="ru-RU" dirty="0"/>
              <a:t>. Разработать такое начало урока, которое вызывает у учащихся желание говорить на иностранном языке.</a:t>
            </a:r>
          </a:p>
          <a:p>
            <a:r>
              <a:rPr lang="ru-RU" dirty="0"/>
              <a:t>2. Связать речевую зарядку с содержанием урока.</a:t>
            </a:r>
          </a:p>
          <a:p>
            <a:r>
              <a:rPr lang="ru-RU" dirty="0"/>
              <a:t>3. Связать речевую зарядку со всеми другими этапами урока; помнить, что речевая зарядка, не подкреплённая  последующим ходом урока,  теряет смысл (речевая зарядка должна быть введением в урок).</a:t>
            </a:r>
          </a:p>
          <a:p>
            <a:r>
              <a:rPr lang="ru-RU" dirty="0"/>
              <a:t>4. Подготовить (желательно, но не обязательно) несколько вариантов речевой зарядки; выбрать нужный вариант в зависимости от конкретной ситуации, атмосферы (ученики могут быть усталыми, пассивными или излишне возбуждёнными).</a:t>
            </a:r>
          </a:p>
          <a:p>
            <a:r>
              <a:rPr lang="ru-RU" dirty="0"/>
              <a:t>Содержание и форма речевой зарядки зависит от цели урока, ступени обучения, уровня знаний учащихся, учебного материала, особенностей физического и эмоционального состояния учащихся.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124505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Фонетическая зарядка</a:t>
            </a:r>
            <a:endParaRPr lang="ru-RU" dirty="0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6013862" cy="4670178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>
                <a:solidFill>
                  <a:srgbClr val="FFFF00"/>
                </a:solidFill>
              </a:rPr>
              <a:t>Фонетическая зарядка </a:t>
            </a:r>
            <a:r>
              <a:rPr lang="ru-RU" dirty="0"/>
              <a:t> - это не только тренировка произношения, это вид учебной деятельности, который даёт учителю возможность развивать </a:t>
            </a:r>
            <a:r>
              <a:rPr lang="ru-RU" dirty="0" smtClean="0"/>
              <a:t>у учащихся</a:t>
            </a:r>
            <a:r>
              <a:rPr lang="ru-RU" dirty="0"/>
              <a:t>  лексические и грамматические навыки. </a:t>
            </a:r>
            <a:endParaRPr lang="ru-RU" dirty="0" smtClean="0"/>
          </a:p>
          <a:p>
            <a:r>
              <a:rPr lang="ru-RU" b="1" u="sng" dirty="0" smtClean="0"/>
              <a:t>Задачи </a:t>
            </a:r>
            <a:r>
              <a:rPr lang="ru-RU" b="1" u="sng" dirty="0"/>
              <a:t>фонетической зарядки:</a:t>
            </a:r>
            <a:endParaRPr lang="ru-RU" u="sng" dirty="0"/>
          </a:p>
          <a:p>
            <a:r>
              <a:rPr lang="ru-RU" b="1" dirty="0"/>
              <a:t>1. </a:t>
            </a:r>
            <a:r>
              <a:rPr lang="ru-RU" dirty="0" smtClean="0"/>
              <a:t>Работа </a:t>
            </a:r>
            <a:r>
              <a:rPr lang="ru-RU" dirty="0"/>
              <a:t>с лексическим материалом – лексическая фонетическая  зарядка.</a:t>
            </a:r>
          </a:p>
          <a:p>
            <a:r>
              <a:rPr lang="ru-RU" b="1" dirty="0"/>
              <a:t>2.  </a:t>
            </a:r>
            <a:r>
              <a:rPr lang="ru-RU" dirty="0" smtClean="0"/>
              <a:t>Работа </a:t>
            </a:r>
            <a:r>
              <a:rPr lang="ru-RU" dirty="0"/>
              <a:t>над грамматическим материалом – грамматическая фонетическая </a:t>
            </a:r>
            <a:r>
              <a:rPr lang="ru-RU" dirty="0" smtClean="0"/>
              <a:t>зарядка. </a:t>
            </a:r>
          </a:p>
          <a:p>
            <a:r>
              <a:rPr lang="ru-RU" dirty="0" smtClean="0"/>
              <a:t>3. Снятие </a:t>
            </a:r>
            <a:r>
              <a:rPr lang="ru-RU" dirty="0"/>
              <a:t>напряжения и усталости – релаксационная фонетическая зарядка</a:t>
            </a:r>
            <a:r>
              <a:rPr lang="ru-RU" dirty="0" smtClean="0"/>
              <a:t>.</a:t>
            </a:r>
          </a:p>
          <a:p>
            <a:r>
              <a:rPr lang="ru-RU" b="1" dirty="0" smtClean="0"/>
              <a:t>4.</a:t>
            </a:r>
            <a:r>
              <a:rPr lang="ru-RU" b="1" dirty="0"/>
              <a:t> </a:t>
            </a:r>
            <a:r>
              <a:rPr lang="ru-RU" dirty="0" smtClean="0"/>
              <a:t>Общее </a:t>
            </a:r>
            <a:r>
              <a:rPr lang="ru-RU" dirty="0"/>
              <a:t>развитие – общеобразовательная фонетическая зарядка.</a:t>
            </a:r>
          </a:p>
          <a:p>
            <a:endParaRPr lang="ru-RU" dirty="0"/>
          </a:p>
        </p:txBody>
      </p:sp>
      <p:graphicFrame>
        <p:nvGraphicFramePr>
          <p:cNvPr id="12" name="Объект 11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624711799"/>
              </p:ext>
            </p:extLst>
          </p:nvPr>
        </p:nvGraphicFramePr>
        <p:xfrm>
          <a:off x="7092950" y="2232561"/>
          <a:ext cx="4260850" cy="305195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57928"/>
                <a:gridCol w="2102922"/>
              </a:tblGrid>
              <a:tr h="3051958">
                <a:tc>
                  <a:txBody>
                    <a:bodyPr/>
                    <a:lstStyle/>
                    <a:p>
                      <a:r>
                        <a:rPr lang="ru-RU" sz="2400" dirty="0">
                          <a:effectLst/>
                        </a:rPr>
                        <a:t>Аудирование</a:t>
                      </a:r>
                    </a:p>
                    <a:p>
                      <a:r>
                        <a:rPr lang="ru-RU" sz="2400" dirty="0">
                          <a:effectLst/>
                        </a:rPr>
                        <a:t>Говорение</a:t>
                      </a:r>
                    </a:p>
                    <a:p>
                      <a:r>
                        <a:rPr lang="ru-RU" sz="2400" dirty="0">
                          <a:effectLst/>
                        </a:rPr>
                        <a:t>Чтение</a:t>
                      </a:r>
                    </a:p>
                    <a:p>
                      <a:r>
                        <a:rPr lang="ru-RU" sz="2400" dirty="0">
                          <a:effectLst/>
                        </a:rPr>
                        <a:t>Письмо</a:t>
                      </a:r>
                    </a:p>
                    <a:p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 smtClean="0">
                        <a:effectLst/>
                      </a:endParaRPr>
                    </a:p>
                    <a:p>
                      <a:pPr algn="ctr"/>
                      <a:r>
                        <a:rPr lang="ru-RU" sz="1800" b="1" dirty="0" smtClean="0">
                          <a:effectLst/>
                        </a:rPr>
                        <a:t>Интегрированные </a:t>
                      </a:r>
                      <a:r>
                        <a:rPr lang="ru-RU" sz="1800" b="1" dirty="0">
                          <a:effectLst/>
                        </a:rPr>
                        <a:t>фонетические зарядки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3.       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417104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Начальная ступень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/>
              <a:t>З</a:t>
            </a:r>
            <a:r>
              <a:rPr lang="ru-RU" dirty="0" smtClean="0"/>
              <a:t>акладываются </a:t>
            </a:r>
            <a:r>
              <a:rPr lang="ru-RU" dirty="0"/>
              <a:t>основы владения иностранным языком: </a:t>
            </a:r>
            <a:endParaRPr lang="ru-RU" dirty="0" smtClean="0"/>
          </a:p>
          <a:p>
            <a:r>
              <a:rPr lang="ru-RU" dirty="0" smtClean="0"/>
              <a:t>формируются </a:t>
            </a:r>
            <a:r>
              <a:rPr lang="ru-RU" dirty="0"/>
              <a:t>фонетические навыки, </a:t>
            </a:r>
            <a:endParaRPr lang="ru-RU" dirty="0" smtClean="0"/>
          </a:p>
          <a:p>
            <a:r>
              <a:rPr lang="ru-RU" dirty="0" smtClean="0"/>
              <a:t>усваиваются </a:t>
            </a:r>
            <a:r>
              <a:rPr lang="ru-RU" dirty="0"/>
              <a:t>основной лексический, грамматический и речевой материал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/>
              <a:t>формируются навыки техники чтения, графики и орфографии, развиваются элементарные умения аудирования, говорения, чтения. </a:t>
            </a:r>
            <a:endParaRPr lang="ru-RU" dirty="0" smtClean="0"/>
          </a:p>
          <a:p>
            <a:r>
              <a:rPr lang="ru-RU" u="sng" dirty="0" smtClean="0"/>
              <a:t>важными </a:t>
            </a:r>
            <a:r>
              <a:rPr lang="ru-RU" u="sng" dirty="0"/>
              <a:t>являются </a:t>
            </a:r>
            <a:r>
              <a:rPr lang="ru-RU" dirty="0"/>
              <a:t>умения учителя  наглядно демонстрировать функционирование языковых средств с помощью изобразительной наглядности, действий,  организовывать тренировку с опорой на образец, создавать игровые ситуации, использовать стихи, рифмовки, песенки.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630448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Средняя ступень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Возрастает </a:t>
            </a:r>
            <a:r>
              <a:rPr lang="ru-RU" dirty="0"/>
              <a:t>образовательная и развивающая ценность предмета, </a:t>
            </a:r>
            <a:endParaRPr lang="ru-RU" dirty="0" smtClean="0"/>
          </a:p>
          <a:p>
            <a:r>
              <a:rPr lang="ru-RU" dirty="0" smtClean="0"/>
              <a:t>уравновешиваются </a:t>
            </a:r>
            <a:r>
              <a:rPr lang="ru-RU" dirty="0"/>
              <a:t>цели обучения устному общению и чтению про себя, </a:t>
            </a:r>
            <a:endParaRPr lang="ru-RU" dirty="0" smtClean="0"/>
          </a:p>
          <a:p>
            <a:r>
              <a:rPr lang="ru-RU" dirty="0" smtClean="0"/>
              <a:t>возрастает </a:t>
            </a:r>
            <a:r>
              <a:rPr lang="ru-RU" dirty="0"/>
              <a:t>осознанность изучения иностранного языка, увеличивается роль самостоятельной работы, </a:t>
            </a:r>
            <a:endParaRPr lang="ru-RU" dirty="0" smtClean="0"/>
          </a:p>
          <a:p>
            <a:r>
              <a:rPr lang="ru-RU" dirty="0" smtClean="0"/>
              <a:t>усложняется </a:t>
            </a:r>
            <a:r>
              <a:rPr lang="ru-RU" dirty="0"/>
              <a:t>содержание текстов для чтения и аудирования и речи учащихся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/>
              <a:t>начинается систематизация грамматических явлений.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170559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Старшая ступень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Основной </a:t>
            </a:r>
            <a:r>
              <a:rPr lang="ru-RU" dirty="0"/>
              <a:t>задачей становится обучение зрелому чтению аутентичных текстов разной типологии, </a:t>
            </a:r>
            <a:endParaRPr lang="ru-RU" dirty="0" smtClean="0"/>
          </a:p>
          <a:p>
            <a:r>
              <a:rPr lang="ru-RU" dirty="0" smtClean="0"/>
              <a:t>совершенствуются </a:t>
            </a:r>
            <a:r>
              <a:rPr lang="ru-RU" dirty="0"/>
              <a:t>умения аудирования, </a:t>
            </a:r>
            <a:endParaRPr lang="ru-RU" dirty="0" smtClean="0"/>
          </a:p>
          <a:p>
            <a:r>
              <a:rPr lang="ru-RU" dirty="0" smtClean="0"/>
              <a:t>расширяется </a:t>
            </a:r>
            <a:r>
              <a:rPr lang="ru-RU" dirty="0"/>
              <a:t>активный и </a:t>
            </a:r>
            <a:r>
              <a:rPr lang="ru-RU" dirty="0" err="1"/>
              <a:t>рецептиный</a:t>
            </a:r>
            <a:r>
              <a:rPr lang="ru-RU" dirty="0"/>
              <a:t> словарь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/>
              <a:t>обеспечивается регулярное повторение ранее изученного материала, </a:t>
            </a:r>
            <a:endParaRPr lang="ru-RU" dirty="0" smtClean="0"/>
          </a:p>
          <a:p>
            <a:r>
              <a:rPr lang="ru-RU" dirty="0" smtClean="0"/>
              <a:t>обобщается </a:t>
            </a:r>
            <a:r>
              <a:rPr lang="ru-RU" dirty="0"/>
              <a:t>и систематизируется грамматический материал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/>
              <a:t>содержание речи учащихся становится более аргументированным, проблемным, учитываются их профессиональные интересы</a:t>
            </a:r>
            <a:r>
              <a:rPr lang="ru-RU" dirty="0" smtClean="0"/>
              <a:t>,</a:t>
            </a:r>
          </a:p>
          <a:p>
            <a:r>
              <a:rPr lang="ru-RU" dirty="0" smtClean="0"/>
              <a:t> </a:t>
            </a:r>
            <a:r>
              <a:rPr lang="ru-RU" dirty="0"/>
              <a:t>большое место занимает самостоятельная работа.</a:t>
            </a:r>
          </a:p>
        </p:txBody>
      </p:sp>
    </p:spTree>
    <p:extLst>
      <p:ext uri="{BB962C8B-B14F-4D97-AF65-F5344CB8AC3E}">
        <p14:creationId xmlns:p14="http://schemas.microsoft.com/office/powerpoint/2010/main" val="376442349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Ключевые отличительные характеристики урока 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0321" y="2090058"/>
            <a:ext cx="9613861" cy="431074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1</a:t>
            </a:r>
            <a:r>
              <a:rPr lang="ru-RU" dirty="0"/>
              <a:t>. На уроке иностранного языка формируются и развиваются  речевые навыки и умения 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2. На уроке должна быть одна главная цель, которая обеспечивает логику урока (до 30 минут). </a:t>
            </a:r>
            <a:endParaRPr lang="ru-RU" dirty="0" smtClean="0"/>
          </a:p>
          <a:p>
            <a:r>
              <a:rPr lang="ru-RU" dirty="0" smtClean="0"/>
              <a:t>3</a:t>
            </a:r>
            <a:r>
              <a:rPr lang="ru-RU" dirty="0"/>
              <a:t>. Все задания должны быть адекватны главной цели.</a:t>
            </a:r>
          </a:p>
          <a:p>
            <a:r>
              <a:rPr lang="ru-RU" dirty="0"/>
              <a:t>4. Необходима строгая последовательность выполняемых упражнений.</a:t>
            </a:r>
          </a:p>
          <a:p>
            <a:r>
              <a:rPr lang="ru-RU" dirty="0"/>
              <a:t>5. Создание  атмосферы общения – важнейшее условие эффективности урока.</a:t>
            </a:r>
          </a:p>
          <a:p>
            <a:r>
              <a:rPr lang="ru-RU" dirty="0"/>
              <a:t>6. Создание условий для  достижения успеха каждому ученику </a:t>
            </a:r>
            <a:r>
              <a:rPr lang="ru-RU" dirty="0" smtClean="0"/>
              <a:t>обеспечивает </a:t>
            </a:r>
            <a:r>
              <a:rPr lang="ru-RU" dirty="0"/>
              <a:t>результативность урока.</a:t>
            </a:r>
          </a:p>
          <a:p>
            <a:r>
              <a:rPr lang="ru-RU" dirty="0"/>
              <a:t>7. Контроль усвоения материала, рефлексия результатов, оценка проведённого урока и постановка целей на будущее  -  необходимое условие для поддержания уровня мотивации учащихся.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63055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Логические шаги для составления тематического плана серии уроков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0321" y="1971304"/>
            <a:ext cx="9613861" cy="465512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u="sng" dirty="0" smtClean="0"/>
              <a:t>Проанализировать </a:t>
            </a:r>
            <a:r>
              <a:rPr lang="ru-RU" u="sng" dirty="0"/>
              <a:t>и определить:</a:t>
            </a:r>
          </a:p>
          <a:p>
            <a:pPr marL="0" indent="0">
              <a:buNone/>
            </a:pPr>
            <a:r>
              <a:rPr lang="ru-RU" dirty="0" smtClean="0"/>
              <a:t>1 </a:t>
            </a:r>
            <a:r>
              <a:rPr lang="ru-RU" dirty="0"/>
              <a:t> Сложность темы: да / нет.</a:t>
            </a:r>
          </a:p>
          <a:p>
            <a:pPr marL="0" indent="0">
              <a:buNone/>
            </a:pPr>
            <a:r>
              <a:rPr lang="ru-RU" dirty="0" smtClean="0"/>
              <a:t>2. </a:t>
            </a:r>
            <a:r>
              <a:rPr lang="ru-RU" dirty="0"/>
              <a:t>Необходимость разбить тему на </a:t>
            </a:r>
            <a:r>
              <a:rPr lang="ru-RU" dirty="0" err="1"/>
              <a:t>подтемы</a:t>
            </a:r>
            <a:r>
              <a:rPr lang="ru-RU" dirty="0"/>
              <a:t>: да / нет.</a:t>
            </a:r>
          </a:p>
          <a:p>
            <a:pPr marL="0" indent="0">
              <a:buNone/>
            </a:pPr>
            <a:r>
              <a:rPr lang="ru-RU" dirty="0" smtClean="0"/>
              <a:t>3. </a:t>
            </a:r>
            <a:r>
              <a:rPr lang="ru-RU" dirty="0"/>
              <a:t>Объём учебного материала: оставить / сократить / дополнить.</a:t>
            </a:r>
          </a:p>
          <a:p>
            <a:pPr marL="0" indent="0">
              <a:buNone/>
            </a:pPr>
            <a:r>
              <a:rPr lang="ru-RU" dirty="0" smtClean="0"/>
              <a:t>4. </a:t>
            </a:r>
            <a:r>
              <a:rPr lang="ru-RU" dirty="0"/>
              <a:t>Размещение упражнений в логической последовательности.</a:t>
            </a:r>
          </a:p>
          <a:p>
            <a:pPr marL="0" indent="0">
              <a:buNone/>
            </a:pPr>
            <a:r>
              <a:rPr lang="ru-RU" dirty="0" smtClean="0"/>
              <a:t>5. </a:t>
            </a:r>
            <a:r>
              <a:rPr lang="ru-RU" dirty="0"/>
              <a:t> Количество упражнений в зависимости от условий обучения: добавить/ исключить.</a:t>
            </a:r>
          </a:p>
          <a:p>
            <a:pPr marL="0" indent="0">
              <a:buNone/>
            </a:pPr>
            <a:r>
              <a:rPr lang="ru-RU" dirty="0" smtClean="0"/>
              <a:t>6. </a:t>
            </a:r>
            <a:r>
              <a:rPr lang="ru-RU" dirty="0"/>
              <a:t>Взаимосвязь различных видов речевой деятельности: аудирование / говорение / чтение / письмо.</a:t>
            </a:r>
          </a:p>
          <a:p>
            <a:pPr marL="0" indent="0">
              <a:buNone/>
            </a:pPr>
            <a:r>
              <a:rPr lang="ru-RU" dirty="0" smtClean="0"/>
              <a:t>7.Включение </a:t>
            </a:r>
            <a:r>
              <a:rPr lang="ru-RU" dirty="0"/>
              <a:t>учебного материала для повторения в зависимости от успешности его усвоения в данном классе: включить / нет необходимости.</a:t>
            </a:r>
          </a:p>
          <a:p>
            <a:pPr marL="0" indent="0">
              <a:buNone/>
            </a:pPr>
            <a:r>
              <a:rPr lang="ru-RU" dirty="0" smtClean="0"/>
              <a:t>8. </a:t>
            </a:r>
            <a:r>
              <a:rPr lang="ru-RU" dirty="0"/>
              <a:t>Объём домашнего задания: наличие дифференцированных и индивидуальных заданий.</a:t>
            </a:r>
          </a:p>
          <a:p>
            <a:pPr marL="0" indent="0">
              <a:buNone/>
            </a:pPr>
            <a:r>
              <a:rPr lang="ru-RU" dirty="0" smtClean="0"/>
              <a:t>9. </a:t>
            </a:r>
            <a:r>
              <a:rPr lang="ru-RU" dirty="0"/>
              <a:t>Оснащение урока: необходимо / нет.</a:t>
            </a:r>
          </a:p>
          <a:p>
            <a:pPr marL="0" indent="0">
              <a:buNone/>
            </a:pPr>
            <a:r>
              <a:rPr lang="ru-RU" dirty="0" smtClean="0"/>
              <a:t>10. </a:t>
            </a:r>
            <a:r>
              <a:rPr lang="ru-RU" dirty="0"/>
              <a:t>Объекты учёта и контроля: контроль домашнего задания / устный контроль / письменный контроль…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301289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Лист самооценки урока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75657"/>
            <a:ext cx="10515600" cy="5001306"/>
          </a:xfrm>
        </p:spPr>
        <p:txBody>
          <a:bodyPr>
            <a:normAutofit fontScale="62500" lnSpcReduction="20000"/>
          </a:bodyPr>
          <a:lstStyle/>
          <a:p>
            <a:endParaRPr lang="ru-RU" b="1" dirty="0" smtClean="0"/>
          </a:p>
          <a:p>
            <a:endParaRPr lang="ru-RU" b="1" dirty="0"/>
          </a:p>
          <a:p>
            <a:pPr marL="0" indent="0">
              <a:buNone/>
            </a:pPr>
            <a:r>
              <a:rPr lang="ru-RU" b="1" dirty="0" smtClean="0"/>
              <a:t>Тема </a:t>
            </a:r>
            <a:r>
              <a:rPr lang="ru-RU" b="1" dirty="0"/>
              <a:t>урока _____________</a:t>
            </a:r>
          </a:p>
          <a:p>
            <a:pPr marL="0" indent="0">
              <a:buNone/>
            </a:pPr>
            <a:r>
              <a:rPr lang="ru-RU" b="1" dirty="0"/>
              <a:t>Цель ___________________</a:t>
            </a:r>
          </a:p>
          <a:p>
            <a:pPr marL="0" indent="0">
              <a:buNone/>
            </a:pPr>
            <a:r>
              <a:rPr lang="ru-RU" b="1" dirty="0"/>
              <a:t>1. Все ли этапы и компоненты урока работали на главную цель:</a:t>
            </a:r>
          </a:p>
          <a:p>
            <a:pPr marL="0" indent="0">
              <a:buNone/>
            </a:pPr>
            <a:r>
              <a:rPr lang="ru-RU" b="1" i="1" dirty="0"/>
              <a:t>да / в большей степени / нет</a:t>
            </a:r>
            <a:endParaRPr lang="ru-RU" b="1" dirty="0"/>
          </a:p>
          <a:p>
            <a:pPr marL="0" indent="0">
              <a:buNone/>
            </a:pPr>
            <a:r>
              <a:rPr lang="ru-RU" b="1" i="1" dirty="0"/>
              <a:t>2. </a:t>
            </a:r>
            <a:r>
              <a:rPr lang="ru-RU" b="1" dirty="0"/>
              <a:t>Насколько то, что Вы делали на уроке, соответствовало Вашим намерениям? </a:t>
            </a:r>
            <a:r>
              <a:rPr lang="ru-RU" b="1" i="1" dirty="0"/>
              <a:t>полностью / в большей степени / не соответствовало</a:t>
            </a:r>
            <a:endParaRPr lang="ru-RU" b="1" dirty="0"/>
          </a:p>
          <a:p>
            <a:pPr marL="0" indent="0">
              <a:buNone/>
            </a:pPr>
            <a:r>
              <a:rPr lang="ru-RU" b="1" dirty="0"/>
              <a:t>3. Соблюдались ли логичность и последовательность этапов урока и упражнений? </a:t>
            </a:r>
          </a:p>
          <a:p>
            <a:pPr marL="0" indent="0">
              <a:buNone/>
            </a:pPr>
            <a:r>
              <a:rPr lang="ru-RU" b="1" i="1" dirty="0"/>
              <a:t>да / в большей степени   / нет</a:t>
            </a:r>
            <a:endParaRPr lang="ru-RU" b="1" dirty="0"/>
          </a:p>
          <a:p>
            <a:pPr marL="0" indent="0">
              <a:buNone/>
            </a:pPr>
            <a:r>
              <a:rPr lang="ru-RU" b="1" dirty="0"/>
              <a:t>4. Как уровень мотивации отразился на ходе урока? </a:t>
            </a:r>
          </a:p>
          <a:p>
            <a:pPr marL="0" indent="0">
              <a:buNone/>
            </a:pPr>
            <a:r>
              <a:rPr lang="ru-RU" b="1" i="1" dirty="0"/>
              <a:t>урок пролетел незаметно / прошёл в большей степени динамично /   тянулся</a:t>
            </a:r>
            <a:endParaRPr lang="ru-RU" b="1" dirty="0"/>
          </a:p>
          <a:p>
            <a:pPr marL="0" indent="0">
              <a:buNone/>
            </a:pPr>
            <a:r>
              <a:rPr lang="ru-RU" b="1" dirty="0"/>
              <a:t>5. Насколько, на Ваш взгляд, планирование обеспечило результативность урока?  </a:t>
            </a:r>
            <a:r>
              <a:rPr lang="ru-RU" b="1" i="1" dirty="0"/>
              <a:t>время было распределено правильно / задания соответствовали уровню подготовки учащихся / были учтены возрастные  и индивидуальные особенности учащихся</a:t>
            </a:r>
            <a:endParaRPr lang="ru-RU" b="1" dirty="0"/>
          </a:p>
          <a:p>
            <a:pPr marL="0" indent="0">
              <a:buNone/>
            </a:pPr>
            <a:r>
              <a:rPr lang="ru-RU" b="1" dirty="0"/>
              <a:t>6.  В какой степени ученики оправдали Ваши ожидания от урока? </a:t>
            </a:r>
          </a:p>
          <a:p>
            <a:pPr marL="0" indent="0">
              <a:buNone/>
            </a:pPr>
            <a:r>
              <a:rPr lang="ru-RU" b="1" i="1" dirty="0"/>
              <a:t>все ученики справились с заданиями /  урок закончился на позитивной ноте/    учащиеся были внимательны и активны</a:t>
            </a:r>
            <a:endParaRPr lang="ru-RU" b="1" dirty="0"/>
          </a:p>
          <a:p>
            <a:pPr marL="0" indent="0">
              <a:buNone/>
            </a:pPr>
            <a:r>
              <a:rPr lang="ru-RU" b="1" dirty="0"/>
              <a:t>7.   В чём заключались причины затруднений?  Что необходимо изменить? Каким образом?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191391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Таким образом, современный урок будет результативным, если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0321" y="2042556"/>
            <a:ext cx="9613861" cy="4512623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b="1" dirty="0" smtClean="0"/>
              <a:t>На </a:t>
            </a:r>
            <a:r>
              <a:rPr lang="ru-RU" b="1" dirty="0"/>
              <a:t>этапе целеполагания активную позицию занимает </a:t>
            </a:r>
            <a:r>
              <a:rPr lang="ru-RU" b="1" u="sng" dirty="0"/>
              <a:t>ученик.</a:t>
            </a:r>
          </a:p>
          <a:p>
            <a:pPr lvl="0"/>
            <a:r>
              <a:rPr lang="ru-RU" b="1" dirty="0"/>
              <a:t>Используются разнообразные формы, методы и приемы обучения, повышающие </a:t>
            </a:r>
            <a:r>
              <a:rPr lang="ru-RU" b="1" u="sng" dirty="0"/>
              <a:t>степень активности </a:t>
            </a:r>
            <a:r>
              <a:rPr lang="ru-RU" b="1" dirty="0"/>
              <a:t>учащихся и </a:t>
            </a:r>
            <a:r>
              <a:rPr lang="ru-RU" b="1" u="sng" dirty="0"/>
              <a:t>их мотивацию </a:t>
            </a:r>
            <a:r>
              <a:rPr lang="ru-RU" b="1" dirty="0"/>
              <a:t>к учебной деятельности.</a:t>
            </a:r>
          </a:p>
          <a:p>
            <a:pPr lvl="0"/>
            <a:r>
              <a:rPr lang="ru-RU" b="1" dirty="0"/>
              <a:t>Учитель эффективно сочетает репродуктивную и </a:t>
            </a:r>
            <a:r>
              <a:rPr lang="ru-RU" b="1" u="sng" dirty="0"/>
              <a:t>проблемную </a:t>
            </a:r>
            <a:r>
              <a:rPr lang="ru-RU" b="1" dirty="0"/>
              <a:t>формы обучения, учит детей работать по правилу и творчески.</a:t>
            </a:r>
          </a:p>
          <a:p>
            <a:pPr lvl="0"/>
            <a:r>
              <a:rPr lang="ru-RU" b="1" dirty="0"/>
              <a:t>Учитель добивается осмысления учебного материала всеми учащимися.</a:t>
            </a:r>
          </a:p>
          <a:p>
            <a:pPr lvl="0"/>
            <a:r>
              <a:rPr lang="ru-RU" b="1" dirty="0"/>
              <a:t>Учитель применяет дифференцированный подход в обучении.</a:t>
            </a:r>
          </a:p>
          <a:p>
            <a:pPr lvl="0"/>
            <a:r>
              <a:rPr lang="ru-RU" b="1" dirty="0"/>
              <a:t>Учитель обучает детей осуществлять рефлексию своей деятельности.</a:t>
            </a:r>
          </a:p>
          <a:p>
            <a:pPr lvl="0"/>
            <a:r>
              <a:rPr lang="ru-RU" b="1" dirty="0"/>
              <a:t>Учитель стремится оценивать результаты каждого ученика, поощряет и поддерживает даже маленькие успехи.</a:t>
            </a:r>
          </a:p>
          <a:p>
            <a:pPr lvl="0"/>
            <a:r>
              <a:rPr lang="ru-RU" b="1" dirty="0"/>
              <a:t>На уроке преобладает атмосфера сотрудничества между учителем и учениками.</a:t>
            </a:r>
          </a:p>
          <a:p>
            <a:r>
              <a:rPr lang="ru-RU" b="1" dirty="0"/>
              <a:t>«Высшим пилотажем» в проведении урока и идеальным воплощением новых стандартов на практике будет урок, на котором учитель, лишь направляя детей, дает рекомендации в течение урока. Поэтому дети ощущают, что ведут урок сами.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2145709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0632" y="382519"/>
            <a:ext cx="997923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4000" dirty="0" smtClean="0">
                <a:latin typeface="Arial Black" panose="020B0A04020102020204" pitchFamily="34" charset="0"/>
                <a:ea typeface="Calibri" panose="020F0502020204030204" pitchFamily="34" charset="0"/>
              </a:rPr>
              <a:t>УУД - виды</a:t>
            </a:r>
          </a:p>
          <a:p>
            <a:pPr algn="ctr"/>
            <a:endParaRPr lang="ru-RU" sz="4000" dirty="0" smtClean="0">
              <a:latin typeface="Arial Black" panose="020B0A04020102020204" pitchFamily="34" charset="0"/>
              <a:ea typeface="Calibri" panose="020F0502020204030204" pitchFamily="34" charset="0"/>
            </a:endParaRPr>
          </a:p>
          <a:p>
            <a:r>
              <a:rPr lang="ru-RU" sz="2000" b="1" u="sng" dirty="0" smtClean="0">
                <a:solidFill>
                  <a:srgbClr val="FFCCFF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Личностные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действия формируют у учащегося нравственную, моральную, ценностно-смысловую и социальную ориентацию. Личностные учебные действия обеспечивают формирование норм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</a:rPr>
              <a:t>внутренней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позиции школьника и межличностных отношений. </a:t>
            </a: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6675" y="2755132"/>
            <a:ext cx="971797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u="sng" dirty="0">
                <a:solidFill>
                  <a:srgbClr val="FFCC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Регулятивные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действия обеспечивают учащемуся организацию его учебной деятельности.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16675" y="3566947"/>
            <a:ext cx="9872353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u="sng" dirty="0">
                <a:solidFill>
                  <a:srgbClr val="FFCC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Познавательные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действия представляют собой самый обширный блок УУД, поскольку включают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  </a:t>
            </a: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общеучебные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действия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логические действия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действия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постановке и решению проблемы.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0633" y="4989598"/>
            <a:ext cx="997922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u="sng" dirty="0">
                <a:solidFill>
                  <a:srgbClr val="FFCC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Коммуникативные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действия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рамках любой предметной деятельности обеспечивают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социальное взаимодействие партнеров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общению или деятельности.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04472372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74906"/>
          </a:xfrm>
        </p:spPr>
        <p:txBody>
          <a:bodyPr/>
          <a:lstStyle/>
          <a:p>
            <a:r>
              <a:rPr lang="ru-RU" dirty="0" smtClean="0"/>
              <a:t>Технологическая карта урока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3531851"/>
              </p:ext>
            </p:extLst>
          </p:nvPr>
        </p:nvGraphicFramePr>
        <p:xfrm>
          <a:off x="605642" y="2232562"/>
          <a:ext cx="10748159" cy="3194461"/>
        </p:xfrm>
        <a:graphic>
          <a:graphicData uri="http://schemas.openxmlformats.org/drawingml/2006/table">
            <a:tbl>
              <a:tblPr firstRow="1" firstCol="1" bandRow="1">
                <a:tableStyleId>{616DA210-FB5B-4158-B5E0-FEB733F419BA}</a:tableStyleId>
              </a:tblPr>
              <a:tblGrid>
                <a:gridCol w="1791360"/>
                <a:gridCol w="1791360"/>
                <a:gridCol w="1791360"/>
                <a:gridCol w="1791360"/>
                <a:gridCol w="1773153"/>
                <a:gridCol w="1809566"/>
              </a:tblGrid>
              <a:tr h="695567"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Этап</a:t>
                      </a:r>
                      <a:r>
                        <a:rPr lang="ru-RU" sz="1600" baseline="0" dirty="0" smtClean="0">
                          <a:effectLst/>
                        </a:rPr>
                        <a:t> </a:t>
                      </a:r>
                      <a:r>
                        <a:rPr lang="ru-RU" sz="1600" dirty="0" smtClean="0">
                          <a:effectLst/>
                        </a:rPr>
                        <a:t>урока 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effectLst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(время)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0" marR="95250" marT="95250" marB="9525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Виды работы, </a:t>
                      </a:r>
                      <a:endParaRPr lang="ru-RU" sz="1600" dirty="0" smtClean="0">
                        <a:effectLst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effectLst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формы</a:t>
                      </a:r>
                      <a:r>
                        <a:rPr lang="ru-RU" sz="1600" dirty="0">
                          <a:effectLst/>
                        </a:rPr>
                        <a:t>, </a:t>
                      </a:r>
                      <a:endParaRPr lang="ru-RU" sz="1600" dirty="0" smtClean="0">
                        <a:effectLst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effectLst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методы</a:t>
                      </a:r>
                      <a:r>
                        <a:rPr lang="ru-RU" sz="1600" dirty="0">
                          <a:effectLst/>
                        </a:rPr>
                        <a:t>, </a:t>
                      </a:r>
                      <a:endParaRPr lang="ru-RU" sz="1600" dirty="0" smtClean="0">
                        <a:effectLst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effectLst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приемы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0" marR="95250" marT="95250" marB="9525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Содержание педагогического взаимодействия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0" marR="95250" marT="95250" marB="9525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Формируемые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effectLst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 </a:t>
                      </a:r>
                      <a:r>
                        <a:rPr lang="ru-RU" sz="1600" dirty="0">
                          <a:effectLst/>
                        </a:rPr>
                        <a:t>УУД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0" marR="95250" marT="95250" marB="9525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Планируемые </a:t>
                      </a:r>
                      <a:endParaRPr lang="ru-RU" sz="1600" dirty="0" smtClean="0">
                        <a:effectLst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effectLst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результаты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0" marR="95250" marT="95250" marB="95250" anchor="ctr"/>
                </a:tc>
              </a:tr>
              <a:tr h="10298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Деятельность учителя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Деятельность обучающихся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0" marR="95250" marT="95250" marB="9525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69013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0" marR="95250" marT="95250" marB="9525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0" marR="95250" marT="95250" marB="9525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252612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383020"/>
          </a:xfrm>
        </p:spPr>
        <p:txBody>
          <a:bodyPr>
            <a:normAutofit fontScale="90000"/>
          </a:bodyPr>
          <a:lstStyle/>
          <a:p>
            <a:r>
              <a:rPr lang="ru-RU" dirty="0"/>
              <a:t>Технологическая карта урока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4376858"/>
              </p:ext>
            </p:extLst>
          </p:nvPr>
        </p:nvGraphicFramePr>
        <p:xfrm>
          <a:off x="380011" y="771896"/>
          <a:ext cx="11091554" cy="6063321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743200"/>
                <a:gridCol w="1246909"/>
                <a:gridCol w="1246910"/>
                <a:gridCol w="1769423"/>
                <a:gridCol w="1508166"/>
                <a:gridCol w="1508166"/>
                <a:gridCol w="1068780"/>
              </a:tblGrid>
              <a:tr h="15866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Этап урока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>
                    <a:solidFill>
                      <a:schemeClr val="tx1">
                        <a:lumMod val="6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Планируемые результаты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Деятельность учителя</a:t>
                      </a:r>
                      <a:endParaRPr lang="ru-RU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>
                    <a:solidFill>
                      <a:schemeClr val="tx1">
                        <a:lumMod val="6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Деятельность учащихся</a:t>
                      </a:r>
                      <a:endParaRPr lang="ru-RU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>
                    <a:solidFill>
                      <a:schemeClr val="tx1">
                        <a:lumMod val="6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Время</a:t>
                      </a:r>
                      <a:endParaRPr lang="ru-RU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>
                    <a:solidFill>
                      <a:schemeClr val="tx1">
                        <a:lumMod val="65000"/>
                      </a:schemeClr>
                    </a:solidFill>
                  </a:tcPr>
                </a:tc>
              </a:tr>
              <a:tr h="3648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Предметные </a:t>
                      </a:r>
                      <a:endParaRPr lang="ru-RU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>
                    <a:solidFill>
                      <a:schemeClr val="tx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Личностные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 </a:t>
                      </a:r>
                      <a:endParaRPr lang="ru-RU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>
                    <a:solidFill>
                      <a:schemeClr val="tx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effectLst/>
                        </a:rPr>
                        <a:t>Метапредметные</a:t>
                      </a:r>
                      <a:endParaRPr lang="ru-RU" sz="1400" b="1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 </a:t>
                      </a:r>
                      <a:endParaRPr lang="ru-RU" sz="14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>
                    <a:solidFill>
                      <a:schemeClr val="tx1">
                        <a:lumMod val="6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91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1.Организационный.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Введение в тему урока. </a:t>
                      </a:r>
                      <a:endParaRPr lang="ru-RU" sz="1400" b="1" dirty="0" smtClean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</a:rPr>
                        <a:t>Фонетическая зарядка/ речевая</a:t>
                      </a:r>
                      <a:r>
                        <a:rPr lang="ru-RU" sz="1400" b="1" baseline="0" dirty="0" smtClean="0">
                          <a:effectLst/>
                        </a:rPr>
                        <a:t> зарядка</a:t>
                      </a:r>
                      <a:r>
                        <a:rPr lang="ru-RU" sz="1400" b="1" dirty="0" smtClean="0">
                          <a:effectLst/>
                        </a:rPr>
                        <a:t> 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/>
                </a:tc>
              </a:tr>
              <a:tr h="4494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2. Постановка цели и задач урока. 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/>
                </a:tc>
              </a:tr>
              <a:tr h="3648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3. Актуализация знаний.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/>
                </a:tc>
              </a:tr>
              <a:tr h="4494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4. Первичное усвоение новых знаний.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/>
                </a:tc>
              </a:tr>
              <a:tr h="4494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5. Первичная проверка понимания.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/>
                </a:tc>
              </a:tr>
              <a:tr h="5472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6. Первичное закрепление. Работа в парах.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/>
                </a:tc>
              </a:tr>
              <a:tr h="7296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7. Контроль усвоения, обсуждение допущенных ошибок и их коррекция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/>
                </a:tc>
              </a:tr>
              <a:tr h="7296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8. Информация о домашнем задании, инструктаж по его выполнению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/>
                </a:tc>
              </a:tr>
              <a:tr h="5472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9. Рефлексия. Подведение итогов урока.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>
                    <a:solidFill>
                      <a:schemeClr val="bg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77" marR="4767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364906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257" y="753228"/>
            <a:ext cx="10367160" cy="1080938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>Выводы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 smtClean="0"/>
              <a:t>Что же </a:t>
            </a:r>
            <a:r>
              <a:rPr lang="ru-RU" sz="2800" b="1" i="1" dirty="0" smtClean="0">
                <a:solidFill>
                  <a:srgbClr val="FF0000"/>
                </a:solidFill>
              </a:rPr>
              <a:t>нового</a:t>
            </a:r>
            <a:r>
              <a:rPr lang="ru-RU" sz="2800" b="1" dirty="0" smtClean="0"/>
              <a:t> появляется в уроке при реализации ФГОС? </a:t>
            </a:r>
            <a:br>
              <a:rPr lang="ru-RU" sz="2800" b="1" dirty="0" smtClean="0"/>
            </a:br>
            <a:r>
              <a:rPr lang="ru-RU" sz="2800" b="1" dirty="0" smtClean="0"/>
              <a:t>В чем </a:t>
            </a:r>
            <a:r>
              <a:rPr lang="ru-RU" sz="2800" b="1" i="1" dirty="0" smtClean="0">
                <a:solidFill>
                  <a:srgbClr val="FF0000"/>
                </a:solidFill>
              </a:rPr>
              <a:t>плюсы</a:t>
            </a:r>
            <a:r>
              <a:rPr lang="ru-RU" sz="2800" b="1" dirty="0" smtClean="0"/>
              <a:t> современного урока?</a:t>
            </a:r>
            <a:br>
              <a:rPr lang="ru-RU" sz="2800" b="1" dirty="0" smtClean="0"/>
            </a:b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2196935"/>
            <a:ext cx="5181600" cy="4488873"/>
          </a:xfrm>
        </p:spPr>
        <p:txBody>
          <a:bodyPr>
            <a:noAutofit/>
          </a:bodyPr>
          <a:lstStyle/>
          <a:p>
            <a:pPr lvl="0"/>
            <a:r>
              <a:rPr lang="ru-RU" sz="1800" b="1" dirty="0" smtClean="0"/>
              <a:t>Планирование </a:t>
            </a:r>
            <a:r>
              <a:rPr lang="ru-RU" sz="1800" b="1" dirty="0"/>
              <a:t>воспитательной функции урока.</a:t>
            </a:r>
          </a:p>
          <a:p>
            <a:pPr lvl="0"/>
            <a:r>
              <a:rPr lang="ru-RU" sz="1800" b="1" dirty="0"/>
              <a:t>Комплексное планирование задач урока</a:t>
            </a:r>
          </a:p>
          <a:p>
            <a:pPr lvl="0"/>
            <a:r>
              <a:rPr lang="ru-RU" sz="1800" b="1" dirty="0"/>
              <a:t>Помощь детям в раскрытии личностного смысла изучаемого материала.</a:t>
            </a:r>
          </a:p>
          <a:p>
            <a:pPr lvl="0"/>
            <a:r>
              <a:rPr lang="ru-RU" sz="1800" b="1" dirty="0"/>
              <a:t>Опора на </a:t>
            </a:r>
            <a:r>
              <a:rPr lang="ru-RU" sz="1800" b="1" dirty="0" err="1"/>
              <a:t>межпредметные</a:t>
            </a:r>
            <a:r>
              <a:rPr lang="ru-RU" sz="1800" b="1" dirty="0"/>
              <a:t> связи с целью их использования для формирования у учащихся целостного представления о системе знаний.</a:t>
            </a:r>
          </a:p>
          <a:p>
            <a:pPr lvl="0"/>
            <a:r>
              <a:rPr lang="ru-RU" sz="1800" b="1" dirty="0"/>
              <a:t>Практическая направленность учебного процесса.</a:t>
            </a:r>
          </a:p>
          <a:p>
            <a:pPr lvl="0"/>
            <a:r>
              <a:rPr lang="ru-RU" sz="1800" b="1" dirty="0"/>
              <a:t>Включение в содержание урока упражнений творческого характера.</a:t>
            </a:r>
          </a:p>
          <a:p>
            <a:pPr lvl="0"/>
            <a:r>
              <a:rPr lang="ru-RU" sz="1800" b="1" dirty="0"/>
              <a:t>Выбор оптимального сочетания и соотношения методов обучения</a:t>
            </a:r>
            <a:r>
              <a:rPr lang="ru-RU" sz="1800" b="1" dirty="0" smtClean="0"/>
              <a:t>.</a:t>
            </a:r>
            <a:endParaRPr lang="ru-RU" sz="1800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2196935"/>
            <a:ext cx="5181600" cy="4298868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sz="2600" b="1" dirty="0" smtClean="0"/>
              <a:t>Сочетание </a:t>
            </a:r>
            <a:r>
              <a:rPr lang="ru-RU" sz="2600" b="1" dirty="0" err="1" smtClean="0"/>
              <a:t>общеклассных</a:t>
            </a:r>
            <a:r>
              <a:rPr lang="ru-RU" sz="2600" b="1" dirty="0" smtClean="0"/>
              <a:t> форм работы с групповыми и индивидуальными.</a:t>
            </a:r>
          </a:p>
          <a:p>
            <a:pPr lvl="0"/>
            <a:r>
              <a:rPr lang="ru-RU" sz="2600" b="1" dirty="0" smtClean="0"/>
              <a:t>Осуществление дифференцированного подхода к учащимся.</a:t>
            </a:r>
          </a:p>
          <a:p>
            <a:pPr lvl="0"/>
            <a:r>
              <a:rPr lang="ru-RU" sz="2600" b="1" dirty="0" smtClean="0"/>
              <a:t>Создание условий для проявления самостоятельности учащихся</a:t>
            </a:r>
          </a:p>
          <a:p>
            <a:pPr lvl="0"/>
            <a:r>
              <a:rPr lang="ru-RU" sz="2600" b="1" dirty="0" smtClean="0"/>
              <a:t>Рациональное использование средств обучения (учебников, пособий, ТСО)</a:t>
            </a:r>
          </a:p>
          <a:p>
            <a:pPr lvl="0"/>
            <a:r>
              <a:rPr lang="ru-RU" sz="2600" b="1" dirty="0" smtClean="0"/>
              <a:t>Дифференциация домашних заданий.</a:t>
            </a:r>
          </a:p>
          <a:p>
            <a:pPr lvl="0"/>
            <a:r>
              <a:rPr lang="ru-RU" sz="2600" b="1" dirty="0" smtClean="0"/>
              <a:t>Знание и применение </a:t>
            </a:r>
            <a:r>
              <a:rPr lang="ru-RU" sz="2600" b="1" dirty="0" err="1" smtClean="0"/>
              <a:t>здоровьесберегающих</a:t>
            </a:r>
            <a:r>
              <a:rPr lang="ru-RU" sz="2600" b="1" dirty="0" smtClean="0"/>
              <a:t> и </a:t>
            </a:r>
            <a:r>
              <a:rPr lang="ru-RU" sz="2600" b="1" dirty="0" err="1" smtClean="0"/>
              <a:t>здоровьеразвивающих</a:t>
            </a:r>
            <a:r>
              <a:rPr lang="ru-RU" sz="2600" b="1" dirty="0" smtClean="0"/>
              <a:t> технологий.</a:t>
            </a:r>
          </a:p>
          <a:p>
            <a:pPr lvl="0"/>
            <a:r>
              <a:rPr lang="ru-RU" sz="2600" b="1" dirty="0" smtClean="0"/>
              <a:t>Общение - сочетание требовательности и уважения к личности учащегося.</a:t>
            </a:r>
          </a:p>
          <a:p>
            <a:pPr lvl="0"/>
            <a:r>
              <a:rPr lang="ru-RU" sz="2600" b="1" dirty="0" smtClean="0"/>
              <a:t>Соотношение рационального и эмоционального в работе с детьми.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34225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g.pilyasova.MC\Desktop\УУД нач ИЯ\таб 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505" y="147637"/>
            <a:ext cx="11958452" cy="65627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183716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273132" y="296884"/>
            <a:ext cx="11055927" cy="6377048"/>
          </a:xfrm>
        </p:spPr>
        <p:txBody>
          <a:bodyPr>
            <a:normAutofit fontScale="55000" lnSpcReduction="20000"/>
          </a:bodyPr>
          <a:lstStyle/>
          <a:p>
            <a:r>
              <a:rPr lang="ru-RU" sz="5800" dirty="0"/>
              <a:t>В качестве предполагаемых </a:t>
            </a:r>
            <a:r>
              <a:rPr lang="ru-RU" sz="5800" u="sng" dirty="0"/>
              <a:t>результатов </a:t>
            </a:r>
            <a:r>
              <a:rPr lang="ru-RU" sz="5800" dirty="0"/>
              <a:t>обучения выделяют:</a:t>
            </a:r>
          </a:p>
          <a:p>
            <a:pPr marL="0" indent="0">
              <a:buNone/>
            </a:pPr>
            <a:r>
              <a:rPr lang="ru-RU" sz="4400" b="1" dirty="0">
                <a:solidFill>
                  <a:srgbClr val="FFCCFF"/>
                </a:solidFill>
              </a:rPr>
              <a:t>1. Предметные результаты.</a:t>
            </a:r>
            <a:endParaRPr lang="ru-RU" sz="4400" dirty="0">
              <a:solidFill>
                <a:srgbClr val="FFCCFF"/>
              </a:solidFill>
            </a:endParaRPr>
          </a:p>
          <a:p>
            <a:pPr marL="0" indent="0">
              <a:buNone/>
            </a:pPr>
            <a:r>
              <a:rPr lang="ru-RU" sz="4400" b="1" dirty="0">
                <a:solidFill>
                  <a:srgbClr val="FFCCFF"/>
                </a:solidFill>
              </a:rPr>
              <a:t>2. Личностные результаты, </a:t>
            </a:r>
            <a:r>
              <a:rPr lang="ru-RU" sz="4400" b="1" dirty="0"/>
              <a:t>такие как:</a:t>
            </a:r>
            <a:endParaRPr lang="ru-RU" sz="4400" dirty="0"/>
          </a:p>
          <a:p>
            <a:pPr marL="0" indent="0">
              <a:buNone/>
            </a:pPr>
            <a:r>
              <a:rPr lang="ru-RU" sz="3400" dirty="0"/>
              <a:t>- формирование мотивации изучения языка; формирование коммуникативной компетенции и общекультурной и этнической идентичности;</a:t>
            </a:r>
          </a:p>
          <a:p>
            <a:pPr marL="0" indent="0">
              <a:buNone/>
            </a:pPr>
            <a:r>
              <a:rPr lang="ru-RU" sz="3400" dirty="0"/>
              <a:t>- осознание возможностей самореализации средствами иностранного языка и стремление к совершенствованию собственной речевой культуры в целом;</a:t>
            </a:r>
          </a:p>
          <a:p>
            <a:pPr marL="0" indent="0">
              <a:buNone/>
            </a:pPr>
            <a:r>
              <a:rPr lang="ru-RU" sz="3400" dirty="0"/>
              <a:t>- стремление к лучшему сознанию культуры своего народа и готовность содействовать ознакомлению с ней представителей других стран;</a:t>
            </a:r>
          </a:p>
          <a:p>
            <a:pPr marL="0" indent="0">
              <a:buNone/>
            </a:pPr>
            <a:r>
              <a:rPr lang="ru-RU" sz="3400" dirty="0"/>
              <a:t>- толерантное отношение к проявлениям иной культуры и готовность отстаивать национальные и общечеловеческие ценности, свою гражданскую позицию.</a:t>
            </a:r>
          </a:p>
          <a:p>
            <a:pPr marL="0" indent="0">
              <a:buNone/>
            </a:pPr>
            <a:r>
              <a:rPr lang="ru-RU" sz="5100" b="1" dirty="0">
                <a:solidFill>
                  <a:srgbClr val="FFCCFF"/>
                </a:solidFill>
              </a:rPr>
              <a:t>3. </a:t>
            </a:r>
            <a:r>
              <a:rPr lang="ru-RU" sz="5100" b="1" dirty="0" err="1">
                <a:solidFill>
                  <a:srgbClr val="FFCCFF"/>
                </a:solidFill>
              </a:rPr>
              <a:t>Метапредметные</a:t>
            </a:r>
            <a:r>
              <a:rPr lang="ru-RU" sz="5100" b="1" dirty="0">
                <a:solidFill>
                  <a:srgbClr val="FFCCFF"/>
                </a:solidFill>
              </a:rPr>
              <a:t> результаты включают в себя</a:t>
            </a:r>
            <a:r>
              <a:rPr lang="ru-RU" sz="5100" b="1" dirty="0" smtClean="0">
                <a:solidFill>
                  <a:srgbClr val="FFCCFF"/>
                </a:solidFill>
              </a:rPr>
              <a:t>:</a:t>
            </a:r>
            <a:endParaRPr lang="ru-RU" sz="5100" dirty="0">
              <a:solidFill>
                <a:srgbClr val="FFCCFF"/>
              </a:solidFill>
            </a:endParaRPr>
          </a:p>
          <a:p>
            <a:pPr marL="0" indent="0">
              <a:buNone/>
            </a:pPr>
            <a:r>
              <a:rPr lang="ru-RU" sz="3500" dirty="0"/>
              <a:t>- развитие коммуникативной компетенции и исследовательских учебных действий;</a:t>
            </a:r>
          </a:p>
          <a:p>
            <a:pPr marL="0" indent="0">
              <a:buNone/>
            </a:pPr>
            <a:r>
              <a:rPr lang="ru-RU" sz="3500" dirty="0"/>
              <a:t>- умение четко определять области знаемого и незнаемого;</a:t>
            </a:r>
          </a:p>
          <a:p>
            <a:pPr marL="0" indent="0">
              <a:buNone/>
            </a:pPr>
            <a:r>
              <a:rPr lang="ru-RU" sz="3500" dirty="0"/>
              <a:t>- умение определять задачи, решение которых необходимо для достижения поставленных целей, планировать действия, прогнозировать результаты, анализировать итоги деятельности, делать выводы, вносить коррективы, определять новые цели и задачи на основе результатов работы;</a:t>
            </a:r>
          </a:p>
          <a:p>
            <a:pPr marL="0" indent="0">
              <a:buNone/>
            </a:pPr>
            <a:r>
              <a:rPr lang="ru-RU" sz="3500" dirty="0"/>
              <a:t>- осуществление самонаблюдения, самоконтроля, самооценки в процессе коммуникативной деятельности на английском языке</a:t>
            </a:r>
            <a:r>
              <a:rPr lang="ru-RU" sz="3500" dirty="0" smtClean="0"/>
              <a:t>.</a:t>
            </a:r>
            <a:endParaRPr lang="ru-RU" sz="3500" dirty="0"/>
          </a:p>
        </p:txBody>
      </p:sp>
    </p:spTree>
    <p:extLst>
      <p:ext uri="{BB962C8B-B14F-4D97-AF65-F5344CB8AC3E}">
        <p14:creationId xmlns:p14="http://schemas.microsoft.com/office/powerpoint/2010/main" val="14304010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6270" y="760022"/>
            <a:ext cx="1023653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u="sng" dirty="0"/>
              <a:t>ФГОС второго поколения наряду с результатами учебного процесса предполагают также</a:t>
            </a:r>
            <a:r>
              <a:rPr lang="ru-RU" sz="3200" b="1" dirty="0" smtClean="0"/>
              <a:t>:</a:t>
            </a:r>
          </a:p>
          <a:p>
            <a:endParaRPr lang="ru-RU" sz="2400" b="1" dirty="0"/>
          </a:p>
          <a:p>
            <a:pPr marL="342900" indent="-342900">
              <a:buFontTx/>
              <a:buChar char="-"/>
            </a:pPr>
            <a:r>
              <a:rPr lang="ru-RU" sz="2400" dirty="0" smtClean="0"/>
              <a:t>социализацию;</a:t>
            </a:r>
          </a:p>
          <a:p>
            <a:pPr marL="342900" indent="-342900">
              <a:buFontTx/>
              <a:buChar char="-"/>
            </a:pPr>
            <a:endParaRPr lang="ru-RU" sz="2400" b="1" dirty="0"/>
          </a:p>
          <a:p>
            <a:pPr marL="342900" indent="-342900">
              <a:buFontTx/>
              <a:buChar char="-"/>
            </a:pPr>
            <a:r>
              <a:rPr lang="ru-RU" sz="2400" dirty="0" smtClean="0"/>
              <a:t>расширение </a:t>
            </a:r>
            <a:r>
              <a:rPr lang="ru-RU" sz="2400" dirty="0"/>
              <a:t>общего лингвистического кругозора, развитие познавательной, эмоциональной и волевой сфер</a:t>
            </a:r>
            <a:r>
              <a:rPr lang="ru-RU" sz="2400" dirty="0" smtClean="0"/>
              <a:t>;</a:t>
            </a:r>
          </a:p>
          <a:p>
            <a:pPr marL="342900" indent="-342900">
              <a:buFontTx/>
              <a:buChar char="-"/>
            </a:pPr>
            <a:endParaRPr lang="ru-RU" sz="2400" dirty="0"/>
          </a:p>
          <a:p>
            <a:r>
              <a:rPr lang="ru-RU" sz="2400" dirty="0"/>
              <a:t>- освоение правил речевого поведения и лингвистических представлений, необходимых для овладения устной речью на иностранном языке, расширение лингвистического кругозора</a:t>
            </a:r>
            <a:r>
              <a:rPr lang="ru-RU" sz="2400" dirty="0" smtClean="0"/>
              <a:t>;</a:t>
            </a:r>
          </a:p>
          <a:p>
            <a:endParaRPr lang="ru-RU" sz="2400" dirty="0"/>
          </a:p>
          <a:p>
            <a:r>
              <a:rPr lang="ru-RU" sz="2400" dirty="0"/>
              <a:t>- формирование дружелюбного отношения и толерантности к носителям другого языка на основе знакомства с жизнью своих сверстников в других странах, с детским фольклором.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04409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14592"/>
              </p:ext>
            </p:extLst>
          </p:nvPr>
        </p:nvGraphicFramePr>
        <p:xfrm>
          <a:off x="344384" y="332509"/>
          <a:ext cx="11198432" cy="61039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89776"/>
                <a:gridCol w="2606567"/>
                <a:gridCol w="7802089"/>
              </a:tblGrid>
              <a:tr h="86055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</a:rPr>
                        <a:t>№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  <a:t>Вид </a:t>
                      </a: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личностных </a:t>
                      </a: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  <a:t>действий</a:t>
                      </a:r>
                      <a:endParaRPr lang="ru-RU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Что указывает на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 err="1" smtClean="0">
                          <a:effectLst/>
                        </a:rPr>
                        <a:t>Ссформированность</a:t>
                      </a:r>
                      <a:r>
                        <a:rPr lang="ru-RU" sz="1600" dirty="0" smtClean="0">
                          <a:effectLst/>
                        </a:rPr>
                        <a:t> </a:t>
                      </a:r>
                      <a:r>
                        <a:rPr lang="ru-RU" sz="1600" dirty="0">
                          <a:effectLst/>
                        </a:rPr>
                        <a:t>данного вида личностных УУД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605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</a:rPr>
                        <a:t>1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</a:rPr>
                        <a:t>Действия личностного самоопределения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0" dirty="0">
                          <a:effectLst/>
                        </a:rPr>
                        <a:t>Формирования Я-концепции (внутренняя позиция)</a:t>
                      </a:r>
                      <a:endParaRPr lang="ru-RU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3281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</a:rPr>
                        <a:t>2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</a:rPr>
                        <a:t>Действия </a:t>
                      </a:r>
                      <a:r>
                        <a:rPr lang="ru-RU" sz="1600" b="1" dirty="0" err="1">
                          <a:effectLst/>
                        </a:rPr>
                        <a:t>смыслообразования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0" dirty="0">
                          <a:effectLst/>
                        </a:rPr>
                        <a:t>Установление связи между результатом учебной деятельности по овладению ИЯ и тем, ради чего она осуществляется («Какой смысл имеет для меня…?», «Ради чего я слушаю, читаю, говорю, пишу на ИЯ»).</a:t>
                      </a:r>
                      <a:endParaRPr lang="ru-RU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3050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</a:rPr>
                        <a:t>3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</a:rPr>
                        <a:t>Действия нравственно-эстетической ориентации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0" dirty="0">
                          <a:effectLst/>
                        </a:rPr>
                        <a:t>Оценка того, что ученик слышит, читает на ИЯ, что говорит и пишет сам (осваиваемое содержание).</a:t>
                      </a:r>
                      <a:endParaRPr lang="ru-RU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7495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</a:rPr>
                        <a:t>4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</a:rPr>
                        <a:t>Действия самооценки на основе критерия успешности учебной деятельности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0" dirty="0">
                          <a:effectLst/>
                        </a:rPr>
                        <a:t>Адекватное понимание причин успешности/</a:t>
                      </a:r>
                      <a:r>
                        <a:rPr lang="ru-RU" sz="1600" b="0" dirty="0" err="1">
                          <a:effectLst/>
                        </a:rPr>
                        <a:t>неуспешности</a:t>
                      </a:r>
                      <a:r>
                        <a:rPr lang="ru-RU" sz="1600" b="0" dirty="0">
                          <a:effectLst/>
                        </a:rPr>
                        <a:t> учебной деятельности.</a:t>
                      </a:r>
                      <a:endParaRPr lang="ru-RU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17158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2313375"/>
              </p:ext>
            </p:extLst>
          </p:nvPr>
        </p:nvGraphicFramePr>
        <p:xfrm>
          <a:off x="249382" y="142507"/>
          <a:ext cx="11352810" cy="66302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86888"/>
                <a:gridCol w="1757548"/>
                <a:gridCol w="9108374"/>
              </a:tblGrid>
              <a:tr h="8075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№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23" marR="2862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  <a:t>Вид </a:t>
                      </a: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  <a:latin typeface="Arial Black" panose="020B0A04020102020204" pitchFamily="34" charset="0"/>
                        </a:rPr>
                        <a:t>регулятивных </a:t>
                      </a: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  <a:t>действий</a:t>
                      </a:r>
                      <a:endParaRPr lang="ru-RU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23" marR="28623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</a:rPr>
                        <a:t>Сформированность данного вида регулятивных УУД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23" marR="28623" marT="0" marB="0"/>
                </a:tc>
              </a:tr>
              <a:tr h="7661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1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23" marR="2862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Действия целеполагания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23" marR="2862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>
                          <a:effectLst/>
                        </a:rPr>
                        <a:t>Постановка учебной (коммуникативной, познавательной, игровой) задачи на основе соотнесения того, что уже известно и того, что предстоит освоить; понимание учеником того, что он будет делать в классе и дома, и зачем он это будет делать.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23" marR="28623" marT="0" marB="0"/>
                </a:tc>
              </a:tr>
              <a:tr h="10242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23" marR="2862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Действия планирования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23" marR="2862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>
                          <a:effectLst/>
                        </a:rPr>
                        <a:t>Определение последовательности промежуточных целей овладения речевой деятельностью на чужом языке с учетом конечного результата – способности использовать ИЯ как новое средство общения; умение действовать по предложенному плану/правилу/образцу и самостоятельно планировать свою учебную и речевую деятельность.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23" marR="28623" marT="0" marB="0"/>
                </a:tc>
              </a:tr>
              <a:tr h="6968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23" marR="2862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Действия прогнозирования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23" marR="2862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>
                          <a:effectLst/>
                        </a:rPr>
                        <a:t>Вероятностное прогнозирование при восприятии текстов при аудировании и чтении; предвосхищение результатов своей деятельности по овладению ИЯ и уровня своих умений.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23" marR="28623" marT="0" marB="0"/>
                </a:tc>
              </a:tr>
              <a:tr h="10242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4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23" marR="2862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Действия контроля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23" marR="2862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>
                          <a:effectLst/>
                        </a:rPr>
                        <a:t>Сравнение результатов своих пошаговых действий и деятельности в целом с заданным эталоном-образцом с целью выявления отклонений от образца – умение контролировать ситуацию, процесс и результат своей деятельности в сотрудничестве с педагогом и сверстниками; адекватное восприятие оценки учителя и сверстников.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23" marR="28623" marT="0" marB="0"/>
                </a:tc>
              </a:tr>
              <a:tr h="5171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5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23" marR="2862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Действия коррекции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23" marR="2862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>
                          <a:effectLst/>
                        </a:rPr>
                        <a:t>Умение вносить необходимые коррективы в свои речевые действия на основе их оценки – умение видеть ошибку и умение исправить ее как с помощью, так и без помощи взрослого.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23" marR="28623" marT="0" marB="0"/>
                </a:tc>
              </a:tr>
              <a:tr h="7066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6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23" marR="2862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Действия оценки/самооценки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23" marR="2862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>
                          <a:effectLst/>
                        </a:rPr>
                        <a:t>Осознание учеником того, что хорошо он научился говорить, понимать иноязычную речь на слух, читать и писать на ИЯ, каков его уровень в освоении ИЯ, чем еще предстоит овладеть, чтобы свободно использовать ИЯ.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23" marR="28623" marT="0" marB="0"/>
                </a:tc>
              </a:tr>
              <a:tr h="10242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</a:rPr>
                        <a:t>7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23" marR="2862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effectLst/>
                        </a:rPr>
                        <a:t>Действия </a:t>
                      </a:r>
                      <a:r>
                        <a:rPr lang="ru-RU" sz="1400" b="1" dirty="0" err="1">
                          <a:effectLst/>
                        </a:rPr>
                        <a:t>саморегуляции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23" marR="2862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0" dirty="0">
                          <a:effectLst/>
                        </a:rPr>
                        <a:t>Умение сосредоточиться на выполнении речевых действий, умение проявить настойчивость и усилие для достижения поставленной цели, для преодоления неудач, когда что-то не удается с первого раза при устном и письменном общении на ИЯ (продуктивные виды речевой деятельности), умение преодолевать импульсивность и непроизвольность.</a:t>
                      </a:r>
                      <a:endParaRPr lang="ru-RU" sz="1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623" marR="28623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6423742"/>
      </p:ext>
    </p:extLst>
  </p:cSld>
  <p:clrMapOvr>
    <a:masterClrMapping/>
  </p:clrMapOvr>
</p:sld>
</file>

<file path=ppt/theme/theme1.xml><?xml version="1.0" encoding="utf-8"?>
<a:theme xmlns:a="http://schemas.openxmlformats.org/drawingml/2006/main" name="Берлин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ерлин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106000"/>
                <a:satMod val="220000"/>
                <a:lumMod val="140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69000"/>
                <a:hueMod val="88000"/>
                <a:satMod val="16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7D30EEFE-7128-4DE5-8A0D-8D4EF32CB0A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413</TotalTime>
  <Words>2689</Words>
  <Application>Microsoft Office PowerPoint</Application>
  <PresentationFormat>Широкоэкранный</PresentationFormat>
  <Paragraphs>516</Paragraphs>
  <Slides>42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9" baseType="lpstr">
      <vt:lpstr>Arial</vt:lpstr>
      <vt:lpstr>Arial Black</vt:lpstr>
      <vt:lpstr>Calibri</vt:lpstr>
      <vt:lpstr>Symbol</vt:lpstr>
      <vt:lpstr>Times New Roman</vt:lpstr>
      <vt:lpstr>Trebuchet MS</vt:lpstr>
      <vt:lpstr>Берлин</vt:lpstr>
      <vt:lpstr>Современный урок иностранного языка   в условиях реализации  ФГОС</vt:lpstr>
      <vt:lpstr>Презентация PowerPoint</vt:lpstr>
      <vt:lpstr>Цели обучения английскому языку по ФГОС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Как подготовить современный урок</vt:lpstr>
      <vt:lpstr>Типы уроков до введения ФГОС</vt:lpstr>
      <vt:lpstr>Примерная структура уроков иностранного языка по ФГОС</vt:lpstr>
      <vt:lpstr>1. Структура урока усвоения новых знаний:</vt:lpstr>
      <vt:lpstr>2. Структура урока актуализации знаний и умений (урок повторения) </vt:lpstr>
      <vt:lpstr> 3 Структура урока комплексного применения знаний и умений (урок закрепления) </vt:lpstr>
      <vt:lpstr> 4. Структура урока систематизации и обобщения знаний и умений </vt:lpstr>
      <vt:lpstr>5. Структура урока контроля знаний и умений </vt:lpstr>
      <vt:lpstr>6. Структура урока коррекции знаний, умений и навыков. </vt:lpstr>
      <vt:lpstr>7. Структура комбинированного урока. </vt:lpstr>
      <vt:lpstr>Правила моделирования урока</vt:lpstr>
      <vt:lpstr>Общие требования к современному уроку</vt:lpstr>
      <vt:lpstr>  Специфика урока иностранного языка  </vt:lpstr>
      <vt:lpstr>Структура урока</vt:lpstr>
      <vt:lpstr>Логика урока</vt:lpstr>
      <vt:lpstr>Целостность урока</vt:lpstr>
      <vt:lpstr>Динамика урока</vt:lpstr>
      <vt:lpstr>Связность урока</vt:lpstr>
      <vt:lpstr>Начало урока</vt:lpstr>
      <vt:lpstr>Правила для определения содержания и выбора форм речевой зарядки</vt:lpstr>
      <vt:lpstr>Фонетическая зарядка</vt:lpstr>
      <vt:lpstr>Начальная ступень</vt:lpstr>
      <vt:lpstr>Средняя ступень</vt:lpstr>
      <vt:lpstr>Старшая ступень</vt:lpstr>
      <vt:lpstr>Ключевые отличительные характеристики урока ИЯ:</vt:lpstr>
      <vt:lpstr>Логические шаги для составления тематического плана серии уроков</vt:lpstr>
      <vt:lpstr>Лист самооценки урока </vt:lpstr>
      <vt:lpstr>Таким образом, современный урок будет результативным, если</vt:lpstr>
      <vt:lpstr>Технологическая карта урока</vt:lpstr>
      <vt:lpstr>Технологическая карта урока</vt:lpstr>
      <vt:lpstr> Выводы Что же нового появляется в уроке при реализации ФГОС?  В чем плюсы современного урока? 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Галина И. Пилясова</dc:creator>
  <cp:lastModifiedBy>Галина И. Пилясова</cp:lastModifiedBy>
  <cp:revision>116</cp:revision>
  <dcterms:created xsi:type="dcterms:W3CDTF">2018-10-31T11:49:53Z</dcterms:created>
  <dcterms:modified xsi:type="dcterms:W3CDTF">2018-12-07T11:02:12Z</dcterms:modified>
</cp:coreProperties>
</file>