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7" r:id="rId2"/>
    <p:sldId id="265" r:id="rId3"/>
    <p:sldId id="258" r:id="rId4"/>
    <p:sldId id="259" r:id="rId5"/>
    <p:sldId id="260" r:id="rId6"/>
    <p:sldId id="261" r:id="rId7"/>
    <p:sldId id="262" r:id="rId8"/>
    <p:sldId id="288" r:id="rId9"/>
    <p:sldId id="289" r:id="rId10"/>
    <p:sldId id="263" r:id="rId11"/>
    <p:sldId id="267" r:id="rId12"/>
    <p:sldId id="268" r:id="rId13"/>
    <p:sldId id="269" r:id="rId14"/>
    <p:sldId id="271" r:id="rId15"/>
    <p:sldId id="29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90" r:id="rId32"/>
    <p:sldId id="287" r:id="rId33"/>
    <p:sldId id="264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66FF66"/>
    <a:srgbClr val="00CC00"/>
    <a:srgbClr val="FFFFCC"/>
    <a:srgbClr val="CC99FF"/>
    <a:srgbClr val="FF5050"/>
    <a:srgbClr val="9933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0960D11-45E1-4B68-B222-42FAF9FA8F7A}" type="datetimeFigureOut">
              <a:rPr lang="ru-RU"/>
              <a:pPr>
                <a:defRPr/>
              </a:pPr>
              <a:t>25.04.2011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AB3EB61-C17B-4AD0-89FA-046AB1066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7A79BB-64FD-44EC-AEE5-6FA73BD22CC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0A6420-3738-46CC-97A0-9CD7BDA8F9E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13C2B-7326-431C-8D16-B304D73FF75E}" type="datetimeFigureOut">
              <a:rPr lang="ru-RU"/>
              <a:pPr>
                <a:defRPr/>
              </a:pPr>
              <a:t>25.04.2011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A2335-64BF-41C2-8713-0018BD69D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626AB-66C9-47EB-9858-33B79521722E}" type="datetimeFigureOut">
              <a:rPr lang="ru-RU"/>
              <a:pPr>
                <a:defRPr/>
              </a:pPr>
              <a:t>25.04.2011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2BF6C-1D2D-4B51-AE10-1CE1EC6E2C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B805C-036D-4563-AA3E-9B03F8F9ABBE}" type="datetimeFigureOut">
              <a:rPr lang="ru-RU"/>
              <a:pPr>
                <a:defRPr/>
              </a:pPr>
              <a:t>25.04.2011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60E43-6779-4569-AFC7-A446C0FFE0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64CA7-92BB-4987-B02F-91C4C74FEC8B}" type="datetimeFigureOut">
              <a:rPr lang="ru-RU"/>
              <a:pPr>
                <a:defRPr/>
              </a:pPr>
              <a:t>25.04.2011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A887A-3EEC-4253-A2B8-214FC6271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43DF1-9D99-4158-8048-C50DF4C8997B}" type="datetimeFigureOut">
              <a:rPr lang="ru-RU"/>
              <a:pPr>
                <a:defRPr/>
              </a:pPr>
              <a:t>25.04.2011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7E8EB-CB51-427E-9F17-A00CE726D7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58179-C386-460A-8682-357D603C884A}" type="datetimeFigureOut">
              <a:rPr lang="ru-RU"/>
              <a:pPr>
                <a:defRPr/>
              </a:pPr>
              <a:t>25.04.2011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5E698-8B5F-46FA-B534-66A479F2AE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A3F6C-BE57-4840-9333-4484E582A67B}" type="datetimeFigureOut">
              <a:rPr lang="ru-RU"/>
              <a:pPr>
                <a:defRPr/>
              </a:pPr>
              <a:t>25.04.2011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5CB53-98FD-45A3-A47F-0FAF8C29DF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30176-8E0B-45A4-A630-78764D6555F6}" type="datetimeFigureOut">
              <a:rPr lang="ru-RU"/>
              <a:pPr>
                <a:defRPr/>
              </a:pPr>
              <a:t>25.04.2011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31C03-CB5D-4877-9613-6726B896AB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81FC4-A084-4EE8-9490-7C695A20794F}" type="datetimeFigureOut">
              <a:rPr lang="ru-RU"/>
              <a:pPr>
                <a:defRPr/>
              </a:pPr>
              <a:t>25.04.2011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4CBD-7167-4664-A24F-B377EAA112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0C759-6DEB-4259-B441-6283B8802329}" type="datetimeFigureOut">
              <a:rPr lang="ru-RU"/>
              <a:pPr>
                <a:defRPr/>
              </a:pPr>
              <a:t>25.04.2011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1E093-6E8A-4AB0-A50C-D69198C89B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486E7-CD1C-4B60-952A-0F596A62CE51}" type="datetimeFigureOut">
              <a:rPr lang="ru-RU"/>
              <a:pPr>
                <a:defRPr/>
              </a:pPr>
              <a:t>25.04.2011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C2CBB-8185-426E-89D2-91AFC1C0B0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527CA63-E082-4639-B881-64194F764841}" type="datetimeFigureOut">
              <a:rPr lang="ru-RU"/>
              <a:pPr>
                <a:defRPr/>
              </a:pPr>
              <a:t>25.04.2011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806D1B-DC1F-4E4D-A6DE-C8A034D3DF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sostav.ru/articles/rus/2006/29.05/news/images/1danone2.jpg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1500174"/>
            <a:ext cx="7500990" cy="2554545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accent4">
                    <a:lumMod val="40000"/>
                    <a:lumOff val="60000"/>
                  </a:schemeClr>
                </a:solidFill>
                <a:latin typeface="Book Antiqua" pitchFamily="18" charset="0"/>
              </a:rPr>
              <a:t>«                  </a:t>
            </a:r>
            <a:r>
              <a:rPr lang="ru-RU" sz="4000" dirty="0">
                <a:solidFill>
                  <a:schemeClr val="accent4">
                    <a:lumMod val="40000"/>
                    <a:lumOff val="60000"/>
                  </a:schemeClr>
                </a:solidFill>
                <a:latin typeface="Book Antiqua" pitchFamily="18" charset="0"/>
              </a:rPr>
              <a:t>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4">
                    <a:lumMod val="40000"/>
                    <a:lumOff val="60000"/>
                  </a:schemeClr>
                </a:solidFill>
                <a:latin typeface="Book Antiqua" pitchFamily="18" charset="0"/>
              </a:rPr>
              <a:t> </a:t>
            </a:r>
            <a:r>
              <a:rPr lang="ru-RU" sz="4000" b="1" i="1" dirty="0">
                <a:solidFill>
                  <a:schemeClr val="accent4">
                    <a:lumMod val="40000"/>
                    <a:lumOff val="60000"/>
                  </a:schemeClr>
                </a:solidFill>
                <a:latin typeface="Book Antiqua" pitchFamily="18" charset="0"/>
              </a:rPr>
              <a:t>океан информации, втиснутой  в одну каплю, ударной строкой »</a:t>
            </a:r>
            <a:endParaRPr lang="ru-RU" sz="4000" dirty="0">
              <a:solidFill>
                <a:schemeClr val="accent4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571875" y="1500188"/>
            <a:ext cx="21097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FFC000"/>
                </a:solidFill>
                <a:latin typeface="Bookman Old Style" pitchFamily="18" charset="0"/>
              </a:rPr>
              <a:t>Слоган</a:t>
            </a:r>
            <a:endParaRPr lang="ru-RU" sz="4000">
              <a:latin typeface="Constantia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571625" y="1071563"/>
            <a:ext cx="63134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i="1">
                <a:solidFill>
                  <a:srgbClr val="FFC000"/>
                </a:solidFill>
                <a:latin typeface="Book Antiqua" pitchFamily="18" charset="0"/>
              </a:rPr>
              <a:t>Основная часть.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28625" y="2214563"/>
            <a:ext cx="8229600" cy="3994150"/>
          </a:xfrm>
          <a:prstGeom prst="rect">
            <a:avLst/>
          </a:prstGeom>
        </p:spPr>
        <p:txBody>
          <a:bodyPr/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ü"/>
              <a:defRPr/>
            </a:pPr>
            <a:r>
              <a:rPr lang="ru-RU" sz="2600" dirty="0">
                <a:solidFill>
                  <a:srgbClr val="CCCCFF"/>
                </a:solidFill>
                <a:latin typeface="+mn-lt"/>
              </a:rPr>
              <a:t>Языковые особенности рекламных </a:t>
            </a:r>
            <a:r>
              <a:rPr lang="ru-RU" sz="2600" dirty="0" err="1">
                <a:solidFill>
                  <a:srgbClr val="CCCCFF"/>
                </a:solidFill>
                <a:latin typeface="+mn-lt"/>
              </a:rPr>
              <a:t>слоганов</a:t>
            </a:r>
            <a:r>
              <a:rPr lang="ru-RU" sz="2600" dirty="0">
                <a:solidFill>
                  <a:srgbClr val="CCCCFF"/>
                </a:solidFill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86058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600" b="1" i="1" dirty="0" smtClean="0">
                <a:solidFill>
                  <a:srgbClr val="7030A0"/>
                </a:solidFill>
                <a:latin typeface="Constantia" pitchFamily="18" charset="0"/>
              </a:rPr>
              <a:t>Фонетические приёмы.</a:t>
            </a:r>
            <a:endParaRPr lang="ru-RU" sz="6600" dirty="0">
              <a:solidFill>
                <a:srgbClr val="7030A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786322"/>
            <a:ext cx="83058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900" i="1" dirty="0" smtClean="0"/>
              <a:t>  </a:t>
            </a:r>
            <a:r>
              <a:rPr lang="ru-RU" sz="4400" i="1" dirty="0" smtClean="0">
                <a:solidFill>
                  <a:srgbClr val="CCCCFF"/>
                </a:solidFill>
                <a:latin typeface="Constantia" pitchFamily="18" charset="0"/>
              </a:rPr>
              <a:t>«Ваша киска купила бы </a:t>
            </a:r>
            <a:r>
              <a:rPr lang="ru-RU" sz="4400" i="1" dirty="0" err="1" smtClean="0">
                <a:solidFill>
                  <a:srgbClr val="CCCCFF"/>
                </a:solidFill>
                <a:latin typeface="Constantia" pitchFamily="18" charset="0"/>
              </a:rPr>
              <a:t>Вискас</a:t>
            </a:r>
            <a:r>
              <a:rPr lang="ru-RU" sz="4400" i="1" dirty="0" smtClean="0">
                <a:solidFill>
                  <a:srgbClr val="CCCCFF"/>
                </a:solidFill>
                <a:latin typeface="Constantia" pitchFamily="18" charset="0"/>
              </a:rPr>
              <a:t>?» </a:t>
            </a:r>
            <a:r>
              <a:rPr lang="ru-RU" sz="4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Особенность </a:t>
            </a:r>
            <a:r>
              <a:rPr lang="ru-RU" sz="4400" dirty="0" err="1" smtClean="0">
                <a:solidFill>
                  <a:schemeClr val="accent4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слогана</a:t>
            </a:r>
            <a:r>
              <a:rPr lang="ru-RU" sz="4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 в  рифмовке слов </a:t>
            </a:r>
            <a:r>
              <a:rPr lang="ru-RU" sz="4400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«киска – </a:t>
            </a:r>
            <a:r>
              <a:rPr lang="ru-RU" sz="4400" u="sng" dirty="0" err="1" smtClean="0">
                <a:solidFill>
                  <a:schemeClr val="accent4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Вискас</a:t>
            </a:r>
            <a:r>
              <a:rPr lang="ru-RU" sz="4400" u="sng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»</a:t>
            </a:r>
            <a:r>
              <a:rPr lang="ru-RU" sz="4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 и в наличии</a:t>
            </a:r>
            <a:br>
              <a:rPr lang="ru-RU" sz="4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Bookman Old Style" pitchFamily="18" charset="0"/>
              </a:rPr>
            </a:br>
            <a:r>
              <a:rPr lang="ru-RU" sz="4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звуков </a:t>
            </a:r>
            <a:r>
              <a:rPr lang="ru-RU" sz="4400" dirty="0" smtClean="0">
                <a:solidFill>
                  <a:srgbClr val="FF5050"/>
                </a:solidFill>
                <a:latin typeface="Bookman Old Style" pitchFamily="18" charset="0"/>
              </a:rPr>
              <a:t>[кс]</a:t>
            </a:r>
            <a:r>
              <a:rPr lang="ru-RU" sz="4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, которые ассоциируются</a:t>
            </a:r>
            <a:br>
              <a:rPr lang="ru-RU" sz="4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Bookman Old Style" pitchFamily="18" charset="0"/>
              </a:rPr>
            </a:br>
            <a:r>
              <a:rPr lang="ru-RU" sz="44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 с кошками. </a:t>
            </a:r>
            <a:r>
              <a:rPr lang="ru-RU" sz="49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/>
            </a:r>
            <a:br>
              <a:rPr lang="ru-RU" sz="49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Bookman Old Style" pitchFamily="18" charset="0"/>
              </a:rPr>
            </a:br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3" name="i-main-pic" descr="Картинка 9 из 4313"/>
          <p:cNvPicPr>
            <a:picLocks noChangeAspect="1" noChangeArrowheads="1"/>
          </p:cNvPicPr>
          <p:nvPr/>
        </p:nvPicPr>
        <p:blipFill>
          <a:blip r:embed="rId2"/>
          <a:srcRect b="21173"/>
          <a:stretch>
            <a:fillRect/>
          </a:stretch>
        </p:blipFill>
        <p:spPr bwMode="auto">
          <a:xfrm>
            <a:off x="6072188" y="3643313"/>
            <a:ext cx="277177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i="1" dirty="0" smtClean="0">
                <a:solidFill>
                  <a:srgbClr val="FFCC99"/>
                </a:solidFill>
                <a:latin typeface="Constantia" pitchFamily="18" charset="0"/>
              </a:rPr>
              <a:t>Молоко вдвойне вкусней, если это – </a:t>
            </a:r>
            <a:r>
              <a:rPr lang="ru-RU" sz="5400" b="1" i="1" dirty="0" err="1" smtClean="0">
                <a:solidFill>
                  <a:srgbClr val="FFCC99"/>
                </a:solidFill>
                <a:latin typeface="Constantia" pitchFamily="18" charset="0"/>
              </a:rPr>
              <a:t>Milky</a:t>
            </a:r>
            <a:r>
              <a:rPr lang="ru-RU" sz="5400" b="1" i="1" dirty="0" smtClean="0">
                <a:solidFill>
                  <a:srgbClr val="FFCC99"/>
                </a:solidFill>
                <a:latin typeface="Constantia" pitchFamily="18" charset="0"/>
              </a:rPr>
              <a:t> </a:t>
            </a:r>
            <a:r>
              <a:rPr lang="ru-RU" sz="5400" b="1" i="1" dirty="0" err="1" smtClean="0">
                <a:solidFill>
                  <a:srgbClr val="FFCC99"/>
                </a:solidFill>
                <a:latin typeface="Constantia" pitchFamily="18" charset="0"/>
              </a:rPr>
              <a:t>Way</a:t>
            </a:r>
            <a:r>
              <a:rPr lang="ru-RU" sz="5400" b="1" i="1" dirty="0" smtClean="0">
                <a:solidFill>
                  <a:srgbClr val="FFCC99"/>
                </a:solidFill>
                <a:latin typeface="Constantia" pitchFamily="18" charset="0"/>
              </a:rPr>
              <a:t>.</a:t>
            </a:r>
            <a:endParaRPr lang="ru-RU" dirty="0">
              <a:solidFill>
                <a:srgbClr val="FFCC99"/>
              </a:solidFill>
              <a:latin typeface="Constantia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00063" y="2571750"/>
            <a:ext cx="45720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i="1">
                <a:solidFill>
                  <a:srgbClr val="66FF66"/>
                </a:solidFill>
                <a:latin typeface="Book Antiqua" pitchFamily="18" charset="0"/>
              </a:rPr>
              <a:t>Ещё один характерный фонетический прием – </a:t>
            </a:r>
            <a:r>
              <a:rPr lang="ru-RU" sz="4000" i="1" u="sng">
                <a:solidFill>
                  <a:srgbClr val="FF5050"/>
                </a:solidFill>
                <a:latin typeface="Book Antiqua" pitchFamily="18" charset="0"/>
              </a:rPr>
              <a:t>это</a:t>
            </a:r>
            <a:r>
              <a:rPr lang="ru-RU" sz="4000" i="1">
                <a:latin typeface="Book Antiqua" pitchFamily="18" charset="0"/>
              </a:rPr>
              <a:t> </a:t>
            </a:r>
            <a:r>
              <a:rPr lang="ru-RU" sz="4000" i="1" u="sng">
                <a:solidFill>
                  <a:srgbClr val="FF5050"/>
                </a:solidFill>
                <a:latin typeface="Book Antiqua" pitchFamily="18" charset="0"/>
              </a:rPr>
              <a:t>рифма. </a:t>
            </a:r>
          </a:p>
        </p:txBody>
      </p:sp>
      <p:pic>
        <p:nvPicPr>
          <p:cNvPr id="4" name="i-tmb-0x" descr="i?id=15119115-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3" y="2786063"/>
            <a:ext cx="32004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071563" y="2143125"/>
            <a:ext cx="7572375" cy="3571875"/>
          </a:xfrm>
          <a:prstGeom prst="rect">
            <a:avLst/>
          </a:prstGeom>
        </p:spPr>
        <p:txBody>
          <a:bodyPr/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r>
              <a:rPr lang="ru-RU" sz="3600" i="1" dirty="0">
                <a:solidFill>
                  <a:srgbClr val="FF0000"/>
                </a:solidFill>
                <a:latin typeface="+mn-lt"/>
              </a:rPr>
              <a:t>(</a:t>
            </a:r>
            <a:r>
              <a:rPr lang="ru-RU" sz="3600" i="1" dirty="0" err="1">
                <a:solidFill>
                  <a:srgbClr val="FF0000"/>
                </a:solidFill>
                <a:latin typeface="+mn-lt"/>
              </a:rPr>
              <a:t>Coca-Cola</a:t>
            </a:r>
            <a:r>
              <a:rPr lang="ru-RU" sz="3600" i="1" dirty="0">
                <a:solidFill>
                  <a:srgbClr val="FF0000"/>
                </a:solidFill>
                <a:latin typeface="+mn-lt"/>
              </a:rPr>
              <a:t>)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r>
              <a:rPr lang="ru-RU" sz="3600" i="1" dirty="0">
                <a:solidFill>
                  <a:srgbClr val="FFC000"/>
                </a:solidFill>
                <a:latin typeface="+mn-lt"/>
              </a:rPr>
              <a:t>(</a:t>
            </a:r>
            <a:r>
              <a:rPr lang="ru-RU" sz="3600" i="1" dirty="0" err="1">
                <a:solidFill>
                  <a:srgbClr val="FFC000"/>
                </a:solidFill>
                <a:latin typeface="+mn-lt"/>
              </a:rPr>
              <a:t>Lipton</a:t>
            </a:r>
            <a:r>
              <a:rPr lang="ru-RU" sz="3600" i="1" dirty="0">
                <a:solidFill>
                  <a:srgbClr val="FFC000"/>
                </a:solidFill>
                <a:latin typeface="+mn-lt"/>
              </a:rPr>
              <a:t>)</a:t>
            </a:r>
            <a:endParaRPr lang="ru-RU" sz="3600" dirty="0">
              <a:solidFill>
                <a:srgbClr val="FFC000"/>
              </a:solidFill>
              <a:latin typeface="+mn-lt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r>
              <a:rPr lang="ru-RU" sz="3600" i="1" dirty="0">
                <a:solidFill>
                  <a:srgbClr val="FFFF00"/>
                </a:solidFill>
                <a:latin typeface="+mn-lt"/>
              </a:rPr>
              <a:t>(</a:t>
            </a:r>
            <a:r>
              <a:rPr lang="ru-RU" sz="3600" i="1" dirty="0" err="1">
                <a:solidFill>
                  <a:srgbClr val="FFFF00"/>
                </a:solidFill>
                <a:latin typeface="+mn-lt"/>
              </a:rPr>
              <a:t>Эрмигут</a:t>
            </a:r>
            <a:r>
              <a:rPr lang="ru-RU" sz="3600" i="1" dirty="0">
                <a:solidFill>
                  <a:srgbClr val="FFFF00"/>
                </a:solidFill>
                <a:latin typeface="+mn-lt"/>
              </a:rPr>
              <a:t>)</a:t>
            </a:r>
            <a:endParaRPr lang="ru-RU" sz="3600" dirty="0">
              <a:solidFill>
                <a:srgbClr val="FFFF00"/>
              </a:solidFill>
              <a:latin typeface="+mn-lt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r>
              <a:rPr lang="ru-RU" sz="3600" i="1" dirty="0">
                <a:solidFill>
                  <a:srgbClr val="66FF66"/>
                </a:solidFill>
                <a:latin typeface="+mn-lt"/>
              </a:rPr>
              <a:t>(J7)</a:t>
            </a:r>
            <a:endParaRPr lang="ru-RU" sz="3600" dirty="0">
              <a:solidFill>
                <a:srgbClr val="66FF66"/>
              </a:solidFill>
              <a:latin typeface="+mn-lt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r>
              <a:rPr lang="ru-RU" sz="3600" i="1" dirty="0">
                <a:solidFill>
                  <a:srgbClr val="0033CC"/>
                </a:solidFill>
                <a:latin typeface="+mn-lt"/>
              </a:rPr>
              <a:t>(пиво «Сибирская корона»)</a:t>
            </a:r>
            <a:endParaRPr lang="ru-RU" sz="3600" dirty="0">
              <a:solidFill>
                <a:srgbClr val="0033CC"/>
              </a:solidFill>
              <a:latin typeface="+mn-lt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r>
              <a:rPr lang="ru-RU" sz="3600" i="1" dirty="0">
                <a:solidFill>
                  <a:srgbClr val="7030A0"/>
                </a:solidFill>
                <a:latin typeface="+mn-lt"/>
              </a:rPr>
              <a:t>(</a:t>
            </a:r>
            <a:r>
              <a:rPr lang="ru-RU" sz="3600" i="1" dirty="0" err="1">
                <a:solidFill>
                  <a:srgbClr val="7030A0"/>
                </a:solidFill>
                <a:latin typeface="+mn-lt"/>
              </a:rPr>
              <a:t>Вискас</a:t>
            </a:r>
            <a:r>
              <a:rPr lang="ru-RU" sz="3600" i="1" dirty="0">
                <a:solidFill>
                  <a:srgbClr val="7030A0"/>
                </a:solidFill>
                <a:latin typeface="+mn-lt"/>
              </a:rPr>
              <a:t>)</a:t>
            </a:r>
            <a:endParaRPr lang="ru-RU" sz="3600" dirty="0">
              <a:solidFill>
                <a:srgbClr val="7030A0"/>
              </a:solidFill>
              <a:latin typeface="+mn-lt"/>
            </a:endParaRP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ru-RU" sz="2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928688" y="357188"/>
            <a:ext cx="714375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FFCC"/>
                </a:solidFill>
                <a:latin typeface="Bookman Old Style" pitchFamily="18" charset="0"/>
              </a:rPr>
              <a:t>Использование звуков</a:t>
            </a:r>
            <a:r>
              <a:rPr lang="ru-RU" sz="2400">
                <a:solidFill>
                  <a:srgbClr val="FFFFCC"/>
                </a:solidFill>
                <a:latin typeface="Bookman Old Style" pitchFamily="18" charset="0"/>
              </a:rPr>
              <a:t> </a:t>
            </a:r>
            <a:r>
              <a:rPr lang="ru-RU" sz="2400" b="1">
                <a:solidFill>
                  <a:srgbClr val="FFFFCC"/>
                </a:solidFill>
                <a:latin typeface="Bookman Old Style" pitchFamily="18" charset="0"/>
              </a:rPr>
              <a:t>знакомит не только с названием фирмы, но и подчёркивает</a:t>
            </a:r>
            <a:r>
              <a:rPr lang="ru-RU" sz="2400" b="1">
                <a:solidFill>
                  <a:srgbClr val="FFFFCC"/>
                </a:solidFill>
                <a:latin typeface="Constantia" pitchFamily="18" charset="0"/>
              </a:rPr>
              <a:t> </a:t>
            </a:r>
            <a:r>
              <a:rPr lang="ru-RU" sz="2400" b="1">
                <a:solidFill>
                  <a:srgbClr val="FFFFCC"/>
                </a:solidFill>
                <a:latin typeface="Bookman Old Style" pitchFamily="18" charset="0"/>
              </a:rPr>
              <a:t>вкус</a:t>
            </a:r>
            <a:r>
              <a:rPr lang="ru-RU" sz="2400">
                <a:latin typeface="Constantia" pitchFamily="18" charset="0"/>
              </a:rPr>
              <a:t> </a:t>
            </a:r>
            <a:r>
              <a:rPr lang="ru-RU" sz="2400" b="1">
                <a:solidFill>
                  <a:srgbClr val="FFFFCC"/>
                </a:solidFill>
                <a:latin typeface="Bookman Old Style" pitchFamily="18" charset="0"/>
              </a:rPr>
              <a:t>выпускаемого продукта.</a:t>
            </a:r>
            <a:r>
              <a:rPr lang="ru-RU" sz="3200">
                <a:solidFill>
                  <a:srgbClr val="FFFFCC"/>
                </a:solidFill>
                <a:latin typeface="Bookman Old Style" pitchFamily="18" charset="0"/>
              </a:rPr>
              <a:t> </a:t>
            </a:r>
            <a:endParaRPr lang="ru-RU" sz="2400">
              <a:latin typeface="Constantia" pitchFamily="18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7158" y="1785926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700" b="1" dirty="0" smtClean="0">
                <a:solidFill>
                  <a:srgbClr val="00CC00"/>
                </a:solidFill>
                <a:latin typeface="Bookman Old Style" pitchFamily="18" charset="0"/>
              </a:rPr>
              <a:t>Как видно из примеров, даже самые сильные бренды не смогли виртуозно решить эту проблему, только используя слова. Поэтому добавили к своим названиям: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2286000" y="2928938"/>
            <a:ext cx="2397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  <a:p>
            <a:pPr eaLnBrk="0" hangingPunct="0">
              <a:buFontTx/>
              <a:buChar char="•"/>
            </a:pPr>
            <a:endParaRPr lang="ru-RU" sz="1200" i="1">
              <a:solidFill>
                <a:srgbClr val="2401F5"/>
              </a:solidFill>
              <a:cs typeface="Times New Roman" pitchFamily="18" charset="0"/>
            </a:endParaRPr>
          </a:p>
          <a:p>
            <a:pPr eaLnBrk="0" hangingPunct="0"/>
            <a:endParaRPr lang="ru-RU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0063" y="2714625"/>
            <a:ext cx="821531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i="1">
                <a:solidFill>
                  <a:srgbClr val="FF0000"/>
                </a:solidFill>
                <a:latin typeface="Bookman Old Style" pitchFamily="18" charset="0"/>
              </a:rPr>
              <a:t>(Coca-Cola) Вкус к жизни </a:t>
            </a:r>
            <a:endParaRPr lang="ru-RU" sz="3200">
              <a:solidFill>
                <a:srgbClr val="FF0000"/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200" i="1">
                <a:solidFill>
                  <a:srgbClr val="FFC000"/>
                </a:solidFill>
                <a:latin typeface="Bookman Old Style" pitchFamily="18" charset="0"/>
              </a:rPr>
              <a:t>(Lipton) Знак хорошего вкуса </a:t>
            </a:r>
            <a:endParaRPr lang="ru-RU" sz="3200">
              <a:solidFill>
                <a:srgbClr val="FFC000"/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200" i="1">
                <a:solidFill>
                  <a:srgbClr val="FFFF00"/>
                </a:solidFill>
                <a:latin typeface="Bookman Old Style" pitchFamily="18" charset="0"/>
              </a:rPr>
              <a:t>(Эрмигут) Вкус с отличием </a:t>
            </a:r>
            <a:endParaRPr lang="ru-RU" sz="3200">
              <a:solidFill>
                <a:srgbClr val="FFFF00"/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200" i="1">
                <a:solidFill>
                  <a:srgbClr val="66FF66"/>
                </a:solidFill>
                <a:latin typeface="Bookman Old Style" pitchFamily="18" charset="0"/>
              </a:rPr>
              <a:t>(J7) Вкус радости </a:t>
            </a:r>
            <a:endParaRPr lang="ru-RU" sz="3200">
              <a:solidFill>
                <a:srgbClr val="66FF66"/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200" i="1">
                <a:solidFill>
                  <a:srgbClr val="0033CC"/>
                </a:solidFill>
                <a:latin typeface="Bookman Old Style" pitchFamily="18" charset="0"/>
              </a:rPr>
              <a:t>(пиво «Сибирская корона») Богатый                                                                           </a:t>
            </a:r>
          </a:p>
          <a:p>
            <a:r>
              <a:rPr lang="ru-RU" sz="3200" i="1">
                <a:solidFill>
                  <a:srgbClr val="0033CC"/>
                </a:solidFill>
                <a:latin typeface="Bookman Old Style" pitchFamily="18" charset="0"/>
              </a:rPr>
              <a:t>   вкус. Точный рассчет </a:t>
            </a:r>
            <a:endParaRPr lang="ru-RU" sz="3200">
              <a:solidFill>
                <a:srgbClr val="0033CC"/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200" i="1">
                <a:solidFill>
                  <a:srgbClr val="7030A0"/>
                </a:solidFill>
                <a:latin typeface="Bookman Old Style" pitchFamily="18" charset="0"/>
              </a:rPr>
              <a:t>(Вискас) Слоеная вкуснятина </a:t>
            </a:r>
            <a:endParaRPr lang="ru-RU" sz="3200">
              <a:solidFill>
                <a:srgbClr val="7030A0"/>
              </a:solidFill>
              <a:latin typeface="Bookman Old Style" pitchFamily="18" charset="0"/>
            </a:endParaRPr>
          </a:p>
          <a:p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i="1" dirty="0" smtClean="0">
                <a:solidFill>
                  <a:srgbClr val="FFFF00"/>
                </a:solidFill>
                <a:latin typeface="Constantia" pitchFamily="18" charset="0"/>
              </a:rPr>
              <a:t>М-м-м, </a:t>
            </a:r>
            <a:r>
              <a:rPr lang="ru-RU" sz="6000" i="1" dirty="0" err="1" smtClean="0">
                <a:solidFill>
                  <a:srgbClr val="FFFF00"/>
                </a:solidFill>
                <a:latin typeface="Constantia" pitchFamily="18" charset="0"/>
              </a:rPr>
              <a:t>Данон</a:t>
            </a:r>
            <a:r>
              <a:rPr lang="ru-RU" sz="6000" i="1" dirty="0" smtClean="0">
                <a:solidFill>
                  <a:srgbClr val="FFFF00"/>
                </a:solidFill>
                <a:latin typeface="Constantia" pitchFamily="18" charset="0"/>
              </a:rPr>
              <a:t>...</a:t>
            </a:r>
            <a:endParaRPr lang="ru-RU" sz="5400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14313" y="2143125"/>
            <a:ext cx="5500687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CCCCFF"/>
                </a:solidFill>
                <a:latin typeface="Bookman Old Style" pitchFamily="18" charset="0"/>
              </a:rPr>
              <a:t>В этом слогане Бегбедеру удалось не только оригинально раскрыть тему вкуса, но и создать образ аппетитно поедающего йогурт человека, у которого рот занят, и поэтому он может только мычать от удовольствия:</a:t>
            </a:r>
          </a:p>
          <a:p>
            <a:r>
              <a:rPr lang="ru-RU" sz="2800">
                <a:latin typeface="Bookman Old Style" pitchFamily="18" charset="0"/>
              </a:rPr>
              <a:t> </a:t>
            </a:r>
            <a:r>
              <a:rPr lang="ru-RU" sz="3200" i="1">
                <a:solidFill>
                  <a:srgbClr val="FF5050"/>
                </a:solidFill>
                <a:latin typeface="Bookman Old Style" pitchFamily="18" charset="0"/>
              </a:rPr>
              <a:t>«М-м-м...»</a:t>
            </a:r>
          </a:p>
        </p:txBody>
      </p:sp>
      <p:pic>
        <p:nvPicPr>
          <p:cNvPr id="5" name="i-main-pic" descr="Картинка 4 из 130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2357438"/>
            <a:ext cx="3214687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643063" y="1285875"/>
            <a:ext cx="5786437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FFFF00"/>
                </a:solidFill>
                <a:latin typeface="Bookman Old Style" pitchFamily="18" charset="0"/>
              </a:rPr>
              <a:t>Таким образом, основными фонетическими особенностями слоганов являются:</a:t>
            </a:r>
            <a:br>
              <a:rPr lang="ru-RU" sz="400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4000">
                <a:solidFill>
                  <a:srgbClr val="FF3300"/>
                </a:solidFill>
                <a:latin typeface="Bookman Old Style" pitchFamily="18" charset="0"/>
              </a:rPr>
              <a:t>- звукопись;</a:t>
            </a:r>
          </a:p>
          <a:p>
            <a:pPr algn="ctr"/>
            <a:r>
              <a:rPr lang="ru-RU" sz="4000">
                <a:solidFill>
                  <a:srgbClr val="9933FF"/>
                </a:solidFill>
                <a:latin typeface="Bookman Old Style" pitchFamily="18" charset="0"/>
              </a:rPr>
              <a:t>- рифма.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000372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b="1" i="1" dirty="0" smtClean="0">
                <a:solidFill>
                  <a:srgbClr val="FF66FF"/>
                </a:solidFill>
                <a:latin typeface="Book Antiqua" pitchFamily="18" charset="0"/>
              </a:rPr>
              <a:t>Лексические приёмы.</a:t>
            </a:r>
            <a:endParaRPr lang="ru-RU" sz="7200" dirty="0">
              <a:solidFill>
                <a:srgbClr val="FF66FF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latin typeface="Bookman Old Style" pitchFamily="18" charset="0"/>
              </a:rPr>
              <a:t> </a:t>
            </a:r>
            <a:r>
              <a:rPr lang="ru-RU" sz="5400" i="1" dirty="0" smtClean="0">
                <a:solidFill>
                  <a:srgbClr val="66FF66"/>
                </a:solidFill>
                <a:latin typeface="Bookman Old Style" pitchFamily="18" charset="0"/>
              </a:rPr>
              <a:t>«В нашем деле нет мелочей. Есть детали»</a:t>
            </a:r>
            <a:r>
              <a:rPr lang="ru-RU" sz="5400" dirty="0" smtClean="0">
                <a:solidFill>
                  <a:srgbClr val="66FF66"/>
                </a:solidFill>
                <a:latin typeface="Bookman Old Style" pitchFamily="18" charset="0"/>
              </a:rPr>
              <a:t>. </a:t>
            </a:r>
            <a:endParaRPr lang="ru-RU" dirty="0">
              <a:solidFill>
                <a:srgbClr val="66FF66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2500313"/>
            <a:ext cx="45720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F2F2F2"/>
                </a:solidFill>
                <a:latin typeface="Bookman Old Style" pitchFamily="18" charset="0"/>
              </a:rPr>
              <a:t>Слоган для официального сервиса </a:t>
            </a:r>
          </a:p>
          <a:p>
            <a:r>
              <a:rPr lang="ru-RU" sz="3600">
                <a:solidFill>
                  <a:srgbClr val="F2F2F2"/>
                </a:solidFill>
                <a:latin typeface="Bookman Old Style" pitchFamily="18" charset="0"/>
              </a:rPr>
              <a:t>Mercedes-Benz. Противопоставле</a:t>
            </a:r>
            <a:r>
              <a:rPr lang="ru-RU" sz="3600">
                <a:solidFill>
                  <a:srgbClr val="F2F2F2"/>
                </a:solidFill>
              </a:rPr>
              <a:t>-</a:t>
            </a:r>
          </a:p>
          <a:p>
            <a:r>
              <a:rPr lang="ru-RU" sz="3600">
                <a:solidFill>
                  <a:srgbClr val="F2F2F2"/>
                </a:solidFill>
                <a:latin typeface="Bookman Old Style" pitchFamily="18" charset="0"/>
              </a:rPr>
              <a:t>ние усиливают слова «нет – есть».</a:t>
            </a:r>
          </a:p>
        </p:txBody>
      </p:sp>
      <p:pic>
        <p:nvPicPr>
          <p:cNvPr id="4" name="Picture 4" descr="220_1233319917_48067x438077_s180x1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3" y="3000375"/>
            <a:ext cx="352266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300" b="1" dirty="0" smtClean="0">
                <a:solidFill>
                  <a:srgbClr val="7030A0"/>
                </a:solidFill>
                <a:latin typeface="Book Antiqua" pitchFamily="18" charset="0"/>
              </a:rPr>
              <a:t>«</a:t>
            </a:r>
            <a:r>
              <a:rPr lang="ru-RU" sz="6000" b="1" i="1" dirty="0" smtClean="0">
                <a:solidFill>
                  <a:srgbClr val="7030A0"/>
                </a:solidFill>
                <a:latin typeface="Book Antiqua" pitchFamily="18" charset="0"/>
              </a:rPr>
              <a:t>Языковые особенности рекламных </a:t>
            </a:r>
            <a:r>
              <a:rPr lang="ru-RU" sz="6000" b="1" i="1" dirty="0" err="1" smtClean="0">
                <a:solidFill>
                  <a:srgbClr val="7030A0"/>
                </a:solidFill>
                <a:latin typeface="Book Antiqua" pitchFamily="18" charset="0"/>
              </a:rPr>
              <a:t>слоганов</a:t>
            </a:r>
            <a:r>
              <a:rPr lang="ru-RU" sz="6000" b="1" i="1" dirty="0" smtClean="0">
                <a:solidFill>
                  <a:srgbClr val="7030A0"/>
                </a:solidFill>
                <a:latin typeface="Book Antiqua" pitchFamily="18" charset="0"/>
              </a:rPr>
              <a:t>»</a:t>
            </a:r>
            <a:r>
              <a:rPr lang="ru-RU" sz="5400" b="1" i="1" dirty="0" smtClean="0"/>
              <a:t/>
            </a:r>
            <a:br>
              <a:rPr lang="ru-RU" sz="5400" b="1" i="1" dirty="0" smtClean="0"/>
            </a:b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FFC000"/>
                </a:solidFill>
                <a:latin typeface="Bookman Old Style" pitchFamily="18" charset="0"/>
              </a:rPr>
              <a:t>Время есть. Есть </a:t>
            </a:r>
            <a:r>
              <a:rPr lang="ru-RU" i="1" dirty="0" err="1" smtClean="0">
                <a:solidFill>
                  <a:srgbClr val="FFC000"/>
                </a:solidFill>
                <a:latin typeface="Bookman Old Style" pitchFamily="18" charset="0"/>
              </a:rPr>
              <a:t>Meller</a:t>
            </a:r>
            <a:r>
              <a:rPr lang="ru-RU" i="1" dirty="0" smtClean="0">
                <a:solidFill>
                  <a:srgbClr val="FFC000"/>
                </a:solidFill>
                <a:latin typeface="Bookman Old Style" pitchFamily="18" charset="0"/>
              </a:rPr>
              <a:t>.</a:t>
            </a:r>
            <a:endParaRPr lang="ru-RU" dirty="0">
              <a:solidFill>
                <a:srgbClr val="FFC000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625" y="2071688"/>
            <a:ext cx="592931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FFFF99"/>
                </a:solidFill>
                <a:latin typeface="Bookman Old Style" pitchFamily="18" charset="0"/>
              </a:rPr>
              <a:t>Многозначность слогана сообщает покупателю мысль, что есть «Meller» также необходимо, как пить чай, чистить зубы, принимать душ и т.д., что потребителю легко найти в жизни время на употребление ириски «Meller».</a:t>
            </a:r>
          </a:p>
          <a:p>
            <a:pPr algn="ctr"/>
            <a:r>
              <a:rPr lang="ru-RU" sz="2400">
                <a:solidFill>
                  <a:srgbClr val="FFFF99"/>
                </a:solidFill>
                <a:latin typeface="Bookman Old Style" pitchFamily="18" charset="0"/>
              </a:rPr>
              <a:t>	Слоган внушает позитивное эмоциональное состояние. </a:t>
            </a:r>
          </a:p>
        </p:txBody>
      </p:sp>
      <p:pic>
        <p:nvPicPr>
          <p:cNvPr id="4" name="Picture 4" descr="Mell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5" y="4786313"/>
            <a:ext cx="3240088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rgbClr val="FF0000"/>
                </a:solidFill>
                <a:latin typeface="Bookman Old Style" pitchFamily="18" charset="0"/>
              </a:rPr>
              <a:t>Мам, мам, мам, мам, мам.... </a:t>
            </a:r>
            <a:r>
              <a:rPr lang="ru-RU" sz="3600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3600" i="1" dirty="0" smtClean="0">
                <a:solidFill>
                  <a:srgbClr val="FF0000"/>
                </a:solidFill>
                <a:latin typeface="Bookman Old Style" pitchFamily="18" charset="0"/>
              </a:rPr>
              <a:t>Доброе утро, мамочка, Соки и нектары " Моя семья"</a:t>
            </a:r>
            <a:r>
              <a:rPr lang="ru-RU" sz="3600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endParaRPr lang="ru-RU" sz="32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857250" y="5143500"/>
            <a:ext cx="75009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FFFF00"/>
                </a:solidFill>
                <a:latin typeface="Bookman Old Style" pitchFamily="18" charset="0"/>
              </a:rPr>
              <a:t>В основе слогана – многократный лексический  повтор, который не может не привлечь внимания.</a:t>
            </a:r>
          </a:p>
        </p:txBody>
      </p:sp>
      <p:pic>
        <p:nvPicPr>
          <p:cNvPr id="4" name="i-main-pic" descr="Картинка 1 из 13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2428875"/>
            <a:ext cx="3786187" cy="27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i="1" dirty="0" smtClean="0">
                <a:solidFill>
                  <a:srgbClr val="FFC000"/>
                </a:solidFill>
                <a:latin typeface="Bookman Old Style" pitchFamily="18" charset="0"/>
              </a:rPr>
              <a:t>"Холодный лимонад в жаркий день"</a:t>
            </a:r>
            <a:r>
              <a:rPr lang="ru-RU" sz="5400" dirty="0" smtClean="0">
                <a:solidFill>
                  <a:srgbClr val="FFC000"/>
                </a:solidFill>
                <a:latin typeface="Bookman Old Style" pitchFamily="18" charset="0"/>
              </a:rPr>
              <a:t> </a:t>
            </a:r>
            <a:endParaRPr lang="ru-RU" dirty="0">
              <a:solidFill>
                <a:srgbClr val="FFC000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85750" y="2071688"/>
            <a:ext cx="471487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rgbClr val="FFFF00"/>
                </a:solidFill>
                <a:latin typeface="Bookman Old Style" pitchFamily="18" charset="0"/>
              </a:rPr>
              <a:t>Антонимы позволяют подчеркивать положительные качества товара. </a:t>
            </a:r>
          </a:p>
        </p:txBody>
      </p:sp>
      <p:pic>
        <p:nvPicPr>
          <p:cNvPr id="4" name="i-main-pic" descr="Картинка 5 из 4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38" y="2786063"/>
            <a:ext cx="31845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714375" y="857250"/>
            <a:ext cx="7386638" cy="4497388"/>
          </a:xfrm>
          <a:prstGeom prst="rect">
            <a:avLst/>
          </a:prstGeom>
        </p:spPr>
        <p:txBody>
          <a:bodyPr/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ru-RU" sz="3200" dirty="0">
                <a:solidFill>
                  <a:srgbClr val="FF0000"/>
                </a:solidFill>
                <a:latin typeface="Bookman Old Style" pitchFamily="18" charset="0"/>
              </a:rPr>
              <a:t>  Таким образом, основными лексическими особенностями рекламных текстов являются: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ü"/>
              <a:defRPr/>
            </a:pPr>
            <a:r>
              <a:rPr lang="ru-RU" sz="3200" dirty="0">
                <a:solidFill>
                  <a:srgbClr val="FFC000"/>
                </a:solidFill>
                <a:latin typeface="Bookman Old Style" pitchFamily="18" charset="0"/>
              </a:rPr>
              <a:t>- антонимы;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ü"/>
              <a:defRPr/>
            </a:pPr>
            <a:r>
              <a:rPr lang="ru-RU" sz="3200" dirty="0">
                <a:solidFill>
                  <a:srgbClr val="FFFF00"/>
                </a:solidFill>
                <a:latin typeface="Bookman Old Style" pitchFamily="18" charset="0"/>
              </a:rPr>
              <a:t>- синонимы;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ü"/>
              <a:defRPr/>
            </a:pPr>
            <a:r>
              <a:rPr lang="ru-RU" sz="3200" dirty="0">
                <a:solidFill>
                  <a:srgbClr val="66FF66"/>
                </a:solidFill>
                <a:latin typeface="Bookman Old Style" pitchFamily="18" charset="0"/>
              </a:rPr>
              <a:t>- явление многозначности слова;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ü"/>
              <a:defRPr/>
            </a:pPr>
            <a:r>
              <a:rPr lang="ru-RU" sz="3200" dirty="0">
                <a:solidFill>
                  <a:srgbClr val="0033CC"/>
                </a:solidFill>
                <a:latin typeface="Bookman Old Style" pitchFamily="18" charset="0"/>
              </a:rPr>
              <a:t>- лексический повтор.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ü"/>
              <a:defRPr/>
            </a:pPr>
            <a:r>
              <a:rPr lang="ru-RU" sz="3200" dirty="0">
                <a:solidFill>
                  <a:srgbClr val="7030A0"/>
                </a:solidFill>
                <a:latin typeface="Bookman Old Style" pitchFamily="18" charset="0"/>
              </a:rPr>
              <a:t>- использование тропов: эпитетов, метафор, сравнений.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496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i="1" dirty="0" smtClean="0">
                <a:solidFill>
                  <a:srgbClr val="66FF66"/>
                </a:solidFill>
                <a:latin typeface="Bookman Old Style" pitchFamily="18" charset="0"/>
              </a:rPr>
              <a:t>Синтаксические приёмы.</a:t>
            </a:r>
            <a:endParaRPr lang="ru-RU" sz="7200" i="1" dirty="0">
              <a:solidFill>
                <a:srgbClr val="66FF66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rgbClr val="FF66FF"/>
                </a:solidFill>
                <a:latin typeface="Bookman Old Style" pitchFamily="18" charset="0"/>
              </a:rPr>
              <a:t>Вода замерзает при 0 С. Доказано Цельсием.</a:t>
            </a:r>
            <a:br>
              <a:rPr lang="ru-RU" sz="2800" i="1" dirty="0" smtClean="0">
                <a:solidFill>
                  <a:srgbClr val="FF66FF"/>
                </a:solidFill>
                <a:latin typeface="Bookman Old Style" pitchFamily="18" charset="0"/>
              </a:rPr>
            </a:br>
            <a:r>
              <a:rPr lang="ru-RU" sz="2800" i="1" dirty="0" smtClean="0">
                <a:solidFill>
                  <a:srgbClr val="FF66FF"/>
                </a:solidFill>
                <a:latin typeface="Bookman Old Style" pitchFamily="18" charset="0"/>
              </a:rPr>
              <a:t>Надежная бытовая техника существует.</a:t>
            </a:r>
            <a:br>
              <a:rPr lang="ru-RU" sz="2800" i="1" dirty="0" smtClean="0">
                <a:solidFill>
                  <a:srgbClr val="FF66FF"/>
                </a:solidFill>
                <a:latin typeface="Bookman Old Style" pitchFamily="18" charset="0"/>
              </a:rPr>
            </a:br>
            <a:r>
              <a:rPr lang="ru-RU" sz="2800" i="1" dirty="0" smtClean="0">
                <a:solidFill>
                  <a:srgbClr val="FF66FF"/>
                </a:solidFill>
                <a:latin typeface="Bookman Old Style" pitchFamily="18" charset="0"/>
              </a:rPr>
              <a:t>Доказано </a:t>
            </a:r>
            <a:r>
              <a:rPr lang="ru-RU" sz="2800" i="1" dirty="0" err="1" smtClean="0">
                <a:solidFill>
                  <a:srgbClr val="FF66FF"/>
                </a:solidFill>
                <a:latin typeface="Bookman Old Style" pitchFamily="18" charset="0"/>
              </a:rPr>
              <a:t>Zanussi</a:t>
            </a:r>
            <a:r>
              <a:rPr lang="ru-RU" sz="2800" i="1" dirty="0" smtClean="0">
                <a:solidFill>
                  <a:srgbClr val="FF66FF"/>
                </a:solidFill>
                <a:latin typeface="Bookman Old Style" pitchFamily="18" charset="0"/>
              </a:rPr>
              <a:t>.</a:t>
            </a:r>
            <a:endParaRPr lang="ru-RU" sz="2400" dirty="0">
              <a:solidFill>
                <a:srgbClr val="FF66FF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14313" y="2071688"/>
            <a:ext cx="4572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CCCCFF"/>
                </a:solidFill>
                <a:latin typeface="Bookman Old Style" pitchFamily="18" charset="0"/>
              </a:rPr>
              <a:t>Cлоган состоит из двух частей, построенных с использованием принципа синтаксического параллелизма. Порядок слов в предложениях, даже намеренный лексический повтор (слово доказано), внушает потребителю мысль о существовании только одной фирмы, достойной доверия.</a:t>
            </a:r>
          </a:p>
        </p:txBody>
      </p:sp>
      <p:pic>
        <p:nvPicPr>
          <p:cNvPr id="4" name="Picture 4" descr="oven-glasses-small-858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3" y="2857500"/>
            <a:ext cx="392906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лок-схема: узел 5"/>
          <p:cNvSpPr/>
          <p:nvPr/>
        </p:nvSpPr>
        <p:spPr>
          <a:xfrm>
            <a:off x="4572000" y="571500"/>
            <a:ext cx="71438" cy="71438"/>
          </a:xfrm>
          <a:prstGeom prst="flowChartConnector">
            <a:avLst/>
          </a:prstGeom>
          <a:solidFill>
            <a:srgbClr val="00B0F0"/>
          </a:solidFill>
          <a:ln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FFCC99"/>
                </a:solidFill>
                <a:latin typeface="Bookman Old Style" pitchFamily="18" charset="0"/>
              </a:rPr>
              <a:t>Чистота – чисто </a:t>
            </a:r>
            <a:r>
              <a:rPr lang="ru-RU" i="1" dirty="0" err="1" smtClean="0">
                <a:solidFill>
                  <a:srgbClr val="FFCC99"/>
                </a:solidFill>
                <a:latin typeface="Bookman Old Style" pitchFamily="18" charset="0"/>
              </a:rPr>
              <a:t>Tide</a:t>
            </a:r>
            <a:r>
              <a:rPr lang="ru-RU" i="1" dirty="0" smtClean="0">
                <a:solidFill>
                  <a:srgbClr val="FFCC99"/>
                </a:solidFill>
              </a:rPr>
              <a:t>.</a:t>
            </a:r>
            <a:endParaRPr lang="ru-RU" dirty="0">
              <a:solidFill>
                <a:srgbClr val="FFCC99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43375" y="2143125"/>
            <a:ext cx="4572000" cy="4524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4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Использование приема каламбура становится основой построения рекламы стирального порошка.</a:t>
            </a:r>
          </a:p>
        </p:txBody>
      </p:sp>
      <p:pic>
        <p:nvPicPr>
          <p:cNvPr id="4" name="Picture 4" descr="3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2500313"/>
            <a:ext cx="3389313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305800" cy="148992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i="1" dirty="0" smtClean="0">
                <a:solidFill>
                  <a:srgbClr val="FFFF99"/>
                </a:solidFill>
                <a:latin typeface="Bookman Old Style" pitchFamily="18" charset="0"/>
              </a:rPr>
              <a:t>Есть вещи, которые нельзя купить.</a:t>
            </a:r>
            <a:br>
              <a:rPr lang="ru-RU" sz="3200" i="1" dirty="0" smtClean="0">
                <a:solidFill>
                  <a:srgbClr val="FFFF99"/>
                </a:solidFill>
                <a:latin typeface="Bookman Old Style" pitchFamily="18" charset="0"/>
              </a:rPr>
            </a:br>
            <a:r>
              <a:rPr lang="ru-RU" sz="3200" i="1" dirty="0" smtClean="0">
                <a:solidFill>
                  <a:srgbClr val="FFFF99"/>
                </a:solidFill>
                <a:latin typeface="Bookman Old Style" pitchFamily="18" charset="0"/>
              </a:rPr>
              <a:t>Для всего остального есть </a:t>
            </a:r>
            <a:br>
              <a:rPr lang="ru-RU" sz="3200" i="1" dirty="0" smtClean="0">
                <a:solidFill>
                  <a:srgbClr val="FFFF99"/>
                </a:solidFill>
                <a:latin typeface="Bookman Old Style" pitchFamily="18" charset="0"/>
              </a:rPr>
            </a:br>
            <a:r>
              <a:rPr lang="ru-RU" sz="3200" i="1" dirty="0" err="1" smtClean="0">
                <a:solidFill>
                  <a:srgbClr val="FFFF99"/>
                </a:solidFill>
                <a:latin typeface="Bookman Old Style" pitchFamily="18" charset="0"/>
              </a:rPr>
              <a:t>Mastercard</a:t>
            </a:r>
            <a:r>
              <a:rPr lang="ru-RU" sz="3200" i="1" dirty="0" smtClean="0">
                <a:solidFill>
                  <a:srgbClr val="FFFF99"/>
                </a:solidFill>
                <a:latin typeface="Bookman Old Style" pitchFamily="18" charset="0"/>
              </a:rPr>
              <a:t>.</a:t>
            </a:r>
            <a:endParaRPr lang="ru-RU" sz="2800" dirty="0">
              <a:solidFill>
                <a:srgbClr val="FFFF99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428750" y="2571750"/>
            <a:ext cx="6143625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66FF66"/>
                </a:solidFill>
                <a:latin typeface="Bookman Old Style" pitchFamily="18" charset="0"/>
              </a:rPr>
              <a:t>В основе слогана – антитеза, выраженная описательно: ряд вещей нельзя купить (перечисляются ценности материального плана) – все остальное купить можно, и в этом поможет Mastercard.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rgbClr val="FF0000"/>
                </a:solidFill>
                <a:latin typeface="Bookman Old Style" pitchFamily="18" charset="0"/>
              </a:rPr>
              <a:t>Мы работаем – Вы отдыхаете</a:t>
            </a:r>
            <a:br>
              <a:rPr lang="ru-RU" sz="4000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i="1" dirty="0" smtClean="0">
                <a:solidFill>
                  <a:srgbClr val="FF0000"/>
                </a:solidFill>
                <a:latin typeface="Bookman Old Style" pitchFamily="18" charset="0"/>
              </a:rPr>
              <a:t>Чистота – чисто </a:t>
            </a:r>
            <a:r>
              <a:rPr lang="ru-RU" sz="4000" i="1" dirty="0" err="1" smtClean="0">
                <a:solidFill>
                  <a:srgbClr val="FF0000"/>
                </a:solidFill>
                <a:latin typeface="Bookman Old Style" pitchFamily="18" charset="0"/>
              </a:rPr>
              <a:t>Тайд</a:t>
            </a:r>
            <a:r>
              <a:rPr lang="ru-RU" sz="4000" i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sz="4000" i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4000" i="1" dirty="0" smtClean="0">
                <a:solidFill>
                  <a:srgbClr val="FF0000"/>
                </a:solidFill>
                <a:latin typeface="Bookman Old Style" pitchFamily="18" charset="0"/>
              </a:rPr>
              <a:t>Твой аромат, твои правила</a:t>
            </a:r>
            <a:endParaRPr lang="ru-RU" sz="3600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636713" y="2928938"/>
            <a:ext cx="5643562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FFCC99"/>
                </a:solidFill>
                <a:latin typeface="Bookman Old Style" pitchFamily="18" charset="0"/>
              </a:rPr>
              <a:t>Это  языковая симметрия, при которой в слогане есть одинаковые повторяющиеся грамматические части. Благодаря этому приему </a:t>
            </a:r>
          </a:p>
          <a:p>
            <a:pPr algn="ctr"/>
            <a:r>
              <a:rPr lang="ru-RU" sz="2800">
                <a:solidFill>
                  <a:srgbClr val="FFCC99"/>
                </a:solidFill>
                <a:latin typeface="Bookman Old Style" pitchFamily="18" charset="0"/>
              </a:rPr>
              <a:t>(за счет повторения) происходит усиление смысла.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i="1" dirty="0" smtClean="0">
                <a:solidFill>
                  <a:srgbClr val="CCCCFF"/>
                </a:solidFill>
                <a:latin typeface="Bookman Old Style" pitchFamily="18" charset="0"/>
              </a:rPr>
              <a:t>Однажды... (</a:t>
            </a:r>
            <a:r>
              <a:rPr lang="ru-RU" sz="4800" i="1" dirty="0" err="1" smtClean="0">
                <a:solidFill>
                  <a:srgbClr val="CCCCFF"/>
                </a:solidFill>
                <a:latin typeface="Bookman Old Style" pitchFamily="18" charset="0"/>
              </a:rPr>
              <a:t>Grolch</a:t>
            </a:r>
            <a:r>
              <a:rPr lang="ru-RU" sz="4800" i="1" dirty="0" smtClean="0">
                <a:solidFill>
                  <a:srgbClr val="CCCCFF"/>
                </a:solidFill>
                <a:latin typeface="Bookman Old Style" pitchFamily="18" charset="0"/>
              </a:rPr>
              <a:t>)</a:t>
            </a:r>
            <a:br>
              <a:rPr lang="ru-RU" sz="4800" i="1" dirty="0" smtClean="0">
                <a:solidFill>
                  <a:srgbClr val="CCCCFF"/>
                </a:solidFill>
                <a:latin typeface="Bookman Old Style" pitchFamily="18" charset="0"/>
              </a:rPr>
            </a:br>
            <a:r>
              <a:rPr lang="ru-RU" sz="4800" i="1" dirty="0" smtClean="0">
                <a:solidFill>
                  <a:srgbClr val="CCCCFF"/>
                </a:solidFill>
                <a:latin typeface="Bookman Old Style" pitchFamily="18" charset="0"/>
              </a:rPr>
              <a:t>... для себя любимой (</a:t>
            </a:r>
            <a:r>
              <a:rPr lang="ru-RU" sz="4800" i="1" dirty="0" err="1" smtClean="0">
                <a:solidFill>
                  <a:srgbClr val="CCCCFF"/>
                </a:solidFill>
                <a:latin typeface="Bookman Old Style" pitchFamily="18" charset="0"/>
              </a:rPr>
              <a:t>Redd’s</a:t>
            </a:r>
            <a:r>
              <a:rPr lang="ru-RU" sz="4800" i="1" dirty="0" smtClean="0">
                <a:solidFill>
                  <a:srgbClr val="CCCCFF"/>
                </a:solidFill>
                <a:latin typeface="Bookman Old Style" pitchFamily="18" charset="0"/>
              </a:rPr>
              <a:t>)</a:t>
            </a:r>
            <a:endParaRPr lang="ru-RU" sz="4400" i="1" dirty="0">
              <a:solidFill>
                <a:srgbClr val="CCCCFF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000125" y="3357563"/>
            <a:ext cx="7215188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FFFF00"/>
                </a:solidFill>
                <a:latin typeface="Bookman Old Style" pitchFamily="18" charset="0"/>
              </a:rPr>
              <a:t>Ещё один прием – это открытые конструкции.  При использовании этого приема слоган начинается или завершается многоточием. Любой текст, благодаря такой конструкции, становится «родным» и легко «лепится» к слогану.</a:t>
            </a: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14313" y="214313"/>
            <a:ext cx="466248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i="1">
                <a:solidFill>
                  <a:srgbClr val="66FF66"/>
                </a:solidFill>
                <a:latin typeface="Bookman Old Style" pitchFamily="18" charset="0"/>
              </a:rPr>
              <a:t>Актуальность: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571625" y="1857375"/>
            <a:ext cx="75723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3200" b="1">
                <a:solidFill>
                  <a:srgbClr val="FFFF00"/>
                </a:solidFill>
                <a:latin typeface="Bookman Old Style" pitchFamily="18" charset="0"/>
              </a:rPr>
              <a:t>Актуальность</a:t>
            </a:r>
            <a:r>
              <a:rPr lang="ru-RU" sz="3200">
                <a:solidFill>
                  <a:srgbClr val="F6F67E"/>
                </a:solidFill>
                <a:latin typeface="Bookman Old Style" pitchFamily="18" charset="0"/>
              </a:rPr>
              <a:t> темы выполненной работы обусловлена возросшим интересом к стремительно развивающемуся  языку рекламы. Также мне показалась интересна эта тема в связи со знакомством с новой профессией копирайтера (от англ, copyright) –  составителя рекламных текстов, слоганов.</a:t>
            </a:r>
            <a:r>
              <a:rPr lang="ru-RU" sz="3200">
                <a:solidFill>
                  <a:srgbClr val="F6F67E"/>
                </a:solidFill>
                <a:latin typeface="Constantia" pitchFamily="18" charset="0"/>
              </a:rPr>
              <a:t> 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928688" y="785813"/>
            <a:ext cx="7386637" cy="4497387"/>
          </a:xfrm>
          <a:prstGeom prst="rect">
            <a:avLst/>
          </a:prstGeom>
        </p:spPr>
        <p:txBody>
          <a:bodyPr/>
          <a:lstStyle/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ru-RU" sz="2800" dirty="0">
                <a:solidFill>
                  <a:srgbClr val="FF0000"/>
                </a:solidFill>
                <a:latin typeface="Bookman Old Style" pitchFamily="18" charset="0"/>
              </a:rPr>
              <a:t>  Таким образом, основными синтаксическими особенностями рекламных текстов являются:</a:t>
            </a:r>
          </a:p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rgbClr val="FFC000"/>
                </a:solidFill>
                <a:latin typeface="Bookman Old Style" pitchFamily="18" charset="0"/>
              </a:rPr>
              <a:t>- тип предложения по цели высказывания;</a:t>
            </a:r>
          </a:p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rgbClr val="FFFF00"/>
                </a:solidFill>
                <a:latin typeface="Bookman Old Style" pitchFamily="18" charset="0"/>
              </a:rPr>
              <a:t>- синтаксический параллелизм;</a:t>
            </a:r>
          </a:p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rgbClr val="66FF66"/>
                </a:solidFill>
                <a:latin typeface="Bookman Old Style" pitchFamily="18" charset="0"/>
              </a:rPr>
              <a:t>- антитеза;</a:t>
            </a:r>
          </a:p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rgbClr val="FF66FF"/>
                </a:solidFill>
                <a:latin typeface="Bookman Old Style" pitchFamily="18" charset="0"/>
              </a:rPr>
              <a:t>- риторический вопрос;</a:t>
            </a:r>
          </a:p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rgbClr val="CCCCFF"/>
                </a:solidFill>
                <a:latin typeface="Bookman Old Style" pitchFamily="18" charset="0"/>
              </a:rPr>
              <a:t>- вопросно-ответная форма высказывания;</a:t>
            </a:r>
          </a:p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rgbClr val="7030A0"/>
                </a:solidFill>
                <a:latin typeface="Bookman Old Style" pitchFamily="18" charset="0"/>
              </a:rPr>
              <a:t>- повторение грамматических частей предложений;</a:t>
            </a:r>
          </a:p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rgbClr val="0033CC"/>
                </a:solidFill>
                <a:latin typeface="Bookman Old Style" pitchFamily="18" charset="0"/>
              </a:rPr>
              <a:t>- открытые конструкции.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1341438"/>
            <a:ext cx="8501062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000">
                <a:solidFill>
                  <a:srgbClr val="FF5050"/>
                </a:solidFill>
                <a:latin typeface="Bookman Old Style" pitchFamily="18" charset="0"/>
              </a:rPr>
              <a:t>Для кадета нет преград! Быть кадетом каждый рад: дисциплина, выдержка, сноровка, утром построенье, тренировка! Приходи – не пожалеешь! Защитить ты слабого сумеешь! (Арабов В.)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>
                <a:solidFill>
                  <a:srgbClr val="FFC000"/>
                </a:solidFill>
                <a:latin typeface="Bookman Old Style" pitchFamily="18" charset="0"/>
              </a:rPr>
              <a:t>В третьей школе физмат расчётами богат,  а соцгум формирует литературный ум (Рубцова А.)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>
                <a:solidFill>
                  <a:srgbClr val="FFFF00"/>
                </a:solidFill>
                <a:latin typeface="Bookman Old Style" pitchFamily="18" charset="0"/>
              </a:rPr>
              <a:t>Если хочешь ты в физмат – думай лучше всех ребят! (Нигматуллина Р.)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>
                <a:solidFill>
                  <a:srgbClr val="66FF66"/>
                </a:solidFill>
                <a:latin typeface="Bookman Old Style" pitchFamily="18" charset="0"/>
              </a:rPr>
              <a:t>Сдавай ГИА без помех и поступай в инфтех (Михеев Е.)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>
                <a:solidFill>
                  <a:srgbClr val="CC99FF"/>
                </a:solidFill>
                <a:latin typeface="Bookman Old Style" pitchFamily="18" charset="0"/>
              </a:rPr>
              <a:t>Коль пойдёшь, дружок, в инфтех на уроках забудешь про смех! (Мемех Д.)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>
                <a:solidFill>
                  <a:srgbClr val="7030A0"/>
                </a:solidFill>
                <a:latin typeface="Bookman Old Style" pitchFamily="18" charset="0"/>
              </a:rPr>
              <a:t>Если хочешь ты в соцгум – приходи! Проверь свой ум! (Шадрин А.)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>
                <a:solidFill>
                  <a:srgbClr val="0033CC"/>
                </a:solidFill>
                <a:latin typeface="Bookman Old Style" pitchFamily="18" charset="0"/>
              </a:rPr>
              <a:t>Если хочешь в Политех -  приходи!  Учись в инфтех. </a:t>
            </a:r>
            <a:endParaRPr lang="ru-RU" sz="2000">
              <a:solidFill>
                <a:srgbClr val="0033CC"/>
              </a:solidFill>
            </a:endParaRPr>
          </a:p>
          <a:p>
            <a:pPr marL="342900" indent="-342900">
              <a:buFont typeface="Wingdings" pitchFamily="2" charset="2"/>
              <a:buNone/>
            </a:pPr>
            <a:r>
              <a:rPr lang="ru-RU" sz="2000">
                <a:solidFill>
                  <a:srgbClr val="0033CC"/>
                </a:solidFill>
              </a:rPr>
              <a:t>     </a:t>
            </a:r>
            <a:r>
              <a:rPr lang="ru-RU" sz="2000">
                <a:solidFill>
                  <a:srgbClr val="0033CC"/>
                </a:solidFill>
                <a:latin typeface="Bookman Old Style" pitchFamily="18" charset="0"/>
              </a:rPr>
              <a:t>(Гутырь К.)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b="1" i="1" dirty="0" smtClean="0">
                <a:solidFill>
                  <a:srgbClr val="00CC00"/>
                </a:solidFill>
                <a:latin typeface="Bookman Old Style" pitchFamily="18" charset="0"/>
              </a:rPr>
              <a:t>Вывод.</a:t>
            </a:r>
            <a:endParaRPr lang="ru-RU" sz="6000" b="1" i="1" dirty="0">
              <a:solidFill>
                <a:srgbClr val="00CC00"/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169988" y="1928813"/>
            <a:ext cx="678656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CCCCFF"/>
                </a:solidFill>
                <a:latin typeface="Bookman Old Style" pitchFamily="18" charset="0"/>
              </a:rPr>
              <a:t>Таким образом, в результате исследования мною была подтверждена гипотеза о том, что языковые приемы,  с помощью которых создаются рекламные тексты, наряду с музыкой, изображением  целенаправленно  воздействуют  на потребителя.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143000" y="1928813"/>
            <a:ext cx="7031038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8000" i="1">
                <a:solidFill>
                  <a:srgbClr val="CC99FF"/>
                </a:solidFill>
                <a:latin typeface="Bookman Old Style" pitchFamily="18" charset="0"/>
              </a:rPr>
              <a:t>Спасибо </a:t>
            </a:r>
          </a:p>
          <a:p>
            <a:pPr algn="ctr"/>
            <a:r>
              <a:rPr lang="ru-RU" sz="8000" i="1">
                <a:solidFill>
                  <a:srgbClr val="CC99FF"/>
                </a:solidFill>
                <a:latin typeface="Bookman Old Style" pitchFamily="18" charset="0"/>
              </a:rPr>
              <a:t>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571625" y="3000375"/>
            <a:ext cx="7286625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sz="3200">
                <a:solidFill>
                  <a:srgbClr val="FFCC99"/>
                </a:solidFill>
                <a:latin typeface="Bookman Old Style" pitchFamily="18" charset="0"/>
              </a:rPr>
              <a:t>Рекламные слоганы имеют особые языковые законы построения, которые позволяют выразить всю информацию о данном товаре, и потребитель воспринимает и запоминает лишь главные слова и выражения, которые как бы записываются в подсознании.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1428750"/>
            <a:ext cx="3503612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ru-RU" sz="6000" i="1">
                <a:solidFill>
                  <a:srgbClr val="FF66FF"/>
                </a:solidFill>
                <a:latin typeface="Book Antiqua" pitchFamily="18" charset="0"/>
              </a:rPr>
              <a:t>Гипотеза: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642938" y="1214438"/>
            <a:ext cx="46386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i="1" u="sng">
                <a:solidFill>
                  <a:srgbClr val="FF0000"/>
                </a:solidFill>
                <a:latin typeface="Book Antiqua" pitchFamily="18" charset="0"/>
              </a:rPr>
              <a:t>Цель работы: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286000" y="3429000"/>
            <a:ext cx="6643688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3200">
                <a:solidFill>
                  <a:srgbClr val="66FF66"/>
                </a:solidFill>
                <a:latin typeface="Bookman Old Style" pitchFamily="18" charset="0"/>
              </a:rPr>
              <a:t>Определить тот круг языковых приемов, с помощью которых создаются рекламные тексты и, следовательно, организуется целенаправленное воздействие на потребителя.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88" y="1000125"/>
            <a:ext cx="6486525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Book Antiqua" pitchFamily="18" charset="0"/>
              </a:rPr>
              <a:t>Задачи исследования: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28625" y="2286000"/>
            <a:ext cx="8229600" cy="4389438"/>
          </a:xfrm>
          <a:prstGeom prst="rect">
            <a:avLst/>
          </a:prstGeom>
        </p:spPr>
        <p:txBody>
          <a:bodyPr/>
          <a:lstStyle/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rgbClr val="CCCCFF"/>
                </a:solidFill>
                <a:latin typeface="Bookman Old Style" pitchFamily="18" charset="0"/>
              </a:rPr>
              <a:t>Выявить и классифицировать языковые приемы рекламных текстов;</a:t>
            </a:r>
          </a:p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rgbClr val="CCCCFF"/>
                </a:solidFill>
                <a:latin typeface="Bookman Old Style" pitchFamily="18" charset="0"/>
              </a:rPr>
              <a:t>Установить возможность использования выразительных средств языка при составлении рекламных </a:t>
            </a:r>
            <a:r>
              <a:rPr lang="ru-RU" sz="2800" dirty="0" err="1">
                <a:solidFill>
                  <a:srgbClr val="CCCCFF"/>
                </a:solidFill>
                <a:latin typeface="Bookman Old Style" pitchFamily="18" charset="0"/>
              </a:rPr>
              <a:t>слоганов</a:t>
            </a:r>
            <a:r>
              <a:rPr lang="ru-RU" sz="2800" dirty="0">
                <a:solidFill>
                  <a:srgbClr val="CCCCFF"/>
                </a:solidFill>
                <a:latin typeface="Bookman Old Style" pitchFamily="18" charset="0"/>
              </a:rPr>
              <a:t>;</a:t>
            </a:r>
          </a:p>
          <a:p>
            <a:pPr marL="274320" indent="-27432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rgbClr val="CCCCFF"/>
                </a:solidFill>
                <a:latin typeface="Bookman Old Style" pitchFamily="18" charset="0"/>
              </a:rPr>
              <a:t>Рассмотреть связь  языковых приемов, с помощью которых создаются рекламные тексты,  с целенаправленным  воздействием на психологию потребителя.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214438" y="500063"/>
            <a:ext cx="70008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i="1">
                <a:solidFill>
                  <a:srgbClr val="FFFF00"/>
                </a:solidFill>
                <a:latin typeface="Book Antiqua" pitchFamily="18" charset="0"/>
              </a:rPr>
              <a:t>Теоретическая и практическая значимость.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500063" y="3071813"/>
            <a:ext cx="8229600" cy="342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ü"/>
            </a:pPr>
            <a:r>
              <a:rPr lang="ru-RU" sz="2400">
                <a:solidFill>
                  <a:srgbClr val="66FF66"/>
                </a:solidFill>
                <a:latin typeface="Bookman Old Style" pitchFamily="18" charset="0"/>
              </a:rPr>
              <a:t>Теоретическая значимость исследования состоит в том,  что его предполагаемые результаты будут способствовать пониманию  языка рекламы.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ü"/>
            </a:pPr>
            <a:r>
              <a:rPr lang="ru-RU" sz="2400">
                <a:solidFill>
                  <a:srgbClr val="0033CC"/>
                </a:solidFill>
                <a:latin typeface="Bookman Old Style" pitchFamily="18" charset="0"/>
              </a:rPr>
              <a:t>Практическая значимость исследования состоит в том, что представленные в работе материалы могут быть использованы как на уроках развития речи</a:t>
            </a:r>
            <a:r>
              <a:rPr lang="ru-RU" sz="2400">
                <a:solidFill>
                  <a:srgbClr val="0033CC"/>
                </a:solidFill>
              </a:rPr>
              <a:t>,</a:t>
            </a:r>
            <a:r>
              <a:rPr lang="ru-RU" sz="2400">
                <a:solidFill>
                  <a:srgbClr val="0033CC"/>
                </a:solidFill>
                <a:latin typeface="Bookman Old Style" pitchFamily="18" charset="0"/>
              </a:rPr>
              <a:t> так и в повседневной жизни помогут разобраться в многообразии рекламных предложений. Ведь не всегда бывает качественно то, что умело рекламируется.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39750" y="1628775"/>
            <a:ext cx="8278813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6000">
                <a:solidFill>
                  <a:srgbClr val="FF0000"/>
                </a:solidFill>
                <a:latin typeface="Constantia" pitchFamily="18" charset="0"/>
              </a:rPr>
              <a:t>наблюдение;</a:t>
            </a:r>
          </a:p>
          <a:p>
            <a:pPr>
              <a:buFont typeface="Wingdings" pitchFamily="2" charset="2"/>
              <a:buChar char="ü"/>
            </a:pPr>
            <a:r>
              <a:rPr lang="ru-RU" sz="6000">
                <a:solidFill>
                  <a:srgbClr val="FFC000"/>
                </a:solidFill>
                <a:latin typeface="Constantia" pitchFamily="18" charset="0"/>
              </a:rPr>
              <a:t>анализ;</a:t>
            </a:r>
          </a:p>
          <a:p>
            <a:pPr>
              <a:buFont typeface="Wingdings" pitchFamily="2" charset="2"/>
              <a:buChar char="ü"/>
            </a:pPr>
            <a:r>
              <a:rPr lang="ru-RU" sz="6000">
                <a:solidFill>
                  <a:srgbClr val="FFFF00"/>
                </a:solidFill>
                <a:latin typeface="Constantia" pitchFamily="18" charset="0"/>
              </a:rPr>
              <a:t>сопоставление;</a:t>
            </a:r>
          </a:p>
          <a:p>
            <a:pPr>
              <a:buFont typeface="Wingdings" pitchFamily="2" charset="2"/>
              <a:buChar char="ü"/>
            </a:pPr>
            <a:r>
              <a:rPr lang="ru-RU" sz="6000">
                <a:solidFill>
                  <a:srgbClr val="66FF66"/>
                </a:solidFill>
                <a:latin typeface="Constantia" pitchFamily="18" charset="0"/>
              </a:rPr>
              <a:t>языковой анализ</a:t>
            </a:r>
            <a:r>
              <a:rPr lang="ru-RU" sz="4400">
                <a:solidFill>
                  <a:srgbClr val="66FF66"/>
                </a:solidFill>
                <a:latin typeface="Constantia" pitchFamily="18" charset="0"/>
              </a:rPr>
              <a:t>.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000" i="1" dirty="0" smtClean="0">
                <a:solidFill>
                  <a:srgbClr val="7030A0"/>
                </a:solidFill>
                <a:latin typeface="Bookman Old Style" pitchFamily="18" charset="0"/>
              </a:rPr>
              <a:t>Новизна </a:t>
            </a:r>
            <a:endParaRPr lang="ru-RU" sz="8000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100138" y="2071688"/>
            <a:ext cx="7072312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FFFFCC"/>
                </a:solidFill>
                <a:latin typeface="Bookman Old Style" pitchFamily="18" charset="0"/>
              </a:rPr>
              <a:t>Работа определяется значительно малой степенью изучения. В своей работе я постаралась сгруппировать языковые примеры, с помощью которых создаються наиболее популярные рекламные слоганы. Я также использую материал рекламных текстов, созданными ребятами 9г класса «Профильные направления в нашей школе».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275</TotalTime>
  <Words>668</Words>
  <Application>Microsoft Office PowerPoint</Application>
  <PresentationFormat>Экран (4:3)</PresentationFormat>
  <Paragraphs>81</Paragraphs>
  <Slides>33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33</vt:i4>
      </vt:variant>
    </vt:vector>
  </HeadingPairs>
  <TitlesOfParts>
    <vt:vector size="43" baseType="lpstr">
      <vt:lpstr>Arial</vt:lpstr>
      <vt:lpstr>Calibri</vt:lpstr>
      <vt:lpstr>Constantia</vt:lpstr>
      <vt:lpstr>Wingdings 2</vt:lpstr>
      <vt:lpstr>Bookman Old Style</vt:lpstr>
      <vt:lpstr>Book Antiqua</vt:lpstr>
      <vt:lpstr>Wingdings</vt:lpstr>
      <vt:lpstr>Times New Roman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Валерия</dc:creator>
  <cp:lastModifiedBy>Кабинет309</cp:lastModifiedBy>
  <cp:revision>28</cp:revision>
  <dcterms:created xsi:type="dcterms:W3CDTF">2011-03-12T17:03:11Z</dcterms:created>
  <dcterms:modified xsi:type="dcterms:W3CDTF">2011-04-25T07:46:22Z</dcterms:modified>
</cp:coreProperties>
</file>