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3" r:id="rId2"/>
    <p:sldId id="257" r:id="rId3"/>
    <p:sldId id="258" r:id="rId4"/>
    <p:sldId id="259" r:id="rId5"/>
    <p:sldId id="260" r:id="rId6"/>
    <p:sldId id="261" r:id="rId7"/>
    <p:sldId id="262" r:id="rId8"/>
    <p:sldId id="264"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07.12.2018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B19B0651-EE4F-4900-A07F-96A6BFA9D0F0}" type="slidenum">
              <a:rPr lang="ru-RU" smtClean="0"/>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
        <p:nvSpPr>
          <p:cNvPr id="8" name="Объект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07.12.2018</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07.12.2018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B4C71EC6-210F-42DE-9C53-41977AD35B3D}" type="datetimeFigureOut">
              <a:rPr lang="ru-RU" smtClean="0"/>
              <a:t>07.12.2018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07.12.2018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07.12.2018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07.12.2018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07.12.2018</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B19B0651-EE4F-4900-A07F-96A6BFA9D0F0}" type="slidenum">
              <a:rPr lang="ru-RU" smtClean="0"/>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4C71EC6-210F-42DE-9C53-41977AD35B3D}" type="datetimeFigureOut">
              <a:rPr lang="ru-RU" smtClean="0"/>
              <a:t>07.12.2018</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Как организовать виртуальное общение с </a:t>
            </a:r>
            <a:r>
              <a:rPr lang="ru-RU" b="1" dirty="0" smtClean="0"/>
              <a:t>родителями</a:t>
            </a:r>
            <a:endParaRPr lang="ru-RU" dirty="0"/>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1094148207"/>
              </p:ext>
            </p:extLst>
          </p:nvPr>
        </p:nvGraphicFramePr>
        <p:xfrm>
          <a:off x="827584" y="2852936"/>
          <a:ext cx="7772400" cy="3505200"/>
        </p:xfrm>
        <a:graphic>
          <a:graphicData uri="http://schemas.openxmlformats.org/drawingml/2006/table">
            <a:tbl>
              <a:tblPr firstRow="1" firstCol="1" bandRow="1">
                <a:tableStyleId>{5C22544A-7EE6-4342-B048-85BDC9FD1C3A}</a:tableStyleId>
              </a:tblPr>
              <a:tblGrid>
                <a:gridCol w="7772400"/>
              </a:tblGrid>
              <a:tr h="302260">
                <a:tc>
                  <a:txBody>
                    <a:bodyPr/>
                    <a:lstStyle/>
                    <a:p>
                      <a:pPr>
                        <a:lnSpc>
                          <a:spcPts val="1500"/>
                        </a:lnSpc>
                        <a:spcAft>
                          <a:spcPts val="600"/>
                        </a:spcAft>
                      </a:pPr>
                      <a:r>
                        <a:rPr lang="ru-RU" sz="1100" dirty="0">
                          <a:effectLst/>
                        </a:rPr>
                        <a:t>95% родителей предпочитают общаться через интернет</a:t>
                      </a:r>
                    </a:p>
                    <a:p>
                      <a:pPr>
                        <a:lnSpc>
                          <a:spcPts val="1500"/>
                        </a:lnSpc>
                        <a:spcAft>
                          <a:spcPts val="600"/>
                        </a:spcAft>
                      </a:pPr>
                      <a:r>
                        <a:rPr lang="ru-RU" sz="1100" dirty="0">
                          <a:effectLst/>
                        </a:rPr>
                        <a:t>Педагоги дошкольного отделения ГБОУ «Школа г. Москвы № 113» провели опрос, в котором приняли участие 145 человек. Опрос показал, что: </a:t>
                      </a:r>
                    </a:p>
                    <a:p>
                      <a:pPr>
                        <a:lnSpc>
                          <a:spcPts val="1500"/>
                        </a:lnSpc>
                        <a:spcAft>
                          <a:spcPts val="600"/>
                        </a:spcAft>
                      </a:pPr>
                      <a:r>
                        <a:rPr lang="ru-RU" sz="1100" dirty="0">
                          <a:effectLst/>
                        </a:rPr>
                        <a:t>родители предпочитают общаться по электронной почте и с помощью </a:t>
                      </a:r>
                      <a:r>
                        <a:rPr lang="ru-RU" sz="1100" dirty="0" err="1">
                          <a:effectLst/>
                        </a:rPr>
                        <a:t>мессенджера</a:t>
                      </a:r>
                      <a:r>
                        <a:rPr lang="ru-RU" sz="1100" dirty="0">
                          <a:effectLst/>
                        </a:rPr>
                        <a:t> </a:t>
                      </a:r>
                      <a:r>
                        <a:rPr lang="ru-RU" sz="1100" dirty="0" err="1">
                          <a:effectLst/>
                        </a:rPr>
                        <a:t>WhatsApp</a:t>
                      </a:r>
                      <a:r>
                        <a:rPr lang="ru-RU" sz="1100" dirty="0">
                          <a:effectLst/>
                        </a:rPr>
                        <a:t>;</a:t>
                      </a:r>
                    </a:p>
                    <a:p>
                      <a:pPr>
                        <a:lnSpc>
                          <a:spcPts val="1500"/>
                        </a:lnSpc>
                        <a:spcAft>
                          <a:spcPts val="600"/>
                        </a:spcAft>
                      </a:pPr>
                      <a:r>
                        <a:rPr lang="ru-RU" sz="1100" dirty="0">
                          <a:effectLst/>
                        </a:rPr>
                        <a:t>им нравится получать информацию о предстоящих мероприятиях в электронном виде;</a:t>
                      </a:r>
                    </a:p>
                    <a:p>
                      <a:pPr>
                        <a:lnSpc>
                          <a:spcPts val="1500"/>
                        </a:lnSpc>
                        <a:spcAft>
                          <a:spcPts val="600"/>
                        </a:spcAft>
                      </a:pPr>
                      <a:r>
                        <a:rPr lang="ru-RU" sz="1100" dirty="0">
                          <a:effectLst/>
                        </a:rPr>
                        <a:t>родители с удовольствием участвуют в опросах на форуме и отправляют темы, которые их интересуют, по электронной почте и СМС-сообщением; </a:t>
                      </a:r>
                    </a:p>
                    <a:p>
                      <a:pPr>
                        <a:lnSpc>
                          <a:spcPts val="1500"/>
                        </a:lnSpc>
                        <a:spcAft>
                          <a:spcPts val="600"/>
                        </a:spcAft>
                      </a:pPr>
                      <a:r>
                        <a:rPr lang="ru-RU" sz="1100" dirty="0">
                          <a:effectLst/>
                        </a:rPr>
                        <a:t>их привлекает информация на страницах педагогов: памятки об особенностях детского развития, методах общения с детьми дошкольного возраста; </a:t>
                      </a:r>
                    </a:p>
                    <a:p>
                      <a:pPr>
                        <a:lnSpc>
                          <a:spcPts val="1500"/>
                        </a:lnSpc>
                        <a:spcAft>
                          <a:spcPts val="600"/>
                        </a:spcAft>
                      </a:pPr>
                      <a:r>
                        <a:rPr lang="ru-RU" sz="1100" dirty="0">
                          <a:effectLst/>
                        </a:rPr>
                        <a:t>родители изучают информацию на сайте ДОО и на ее основе формулируют новые запросы на темы родительских собраний; </a:t>
                      </a:r>
                    </a:p>
                    <a:p>
                      <a:pPr>
                        <a:lnSpc>
                          <a:spcPts val="1500"/>
                        </a:lnSpc>
                        <a:spcAft>
                          <a:spcPts val="600"/>
                        </a:spcAft>
                      </a:pPr>
                      <a:r>
                        <a:rPr lang="ru-RU" sz="1100" dirty="0">
                          <a:effectLst/>
                        </a:rPr>
                        <a:t>они в курсе событий в ДОО, процесс образования детей стал для них более понятным и значимым благодаря онлайн-информированию; </a:t>
                      </a:r>
                    </a:p>
                    <a:p>
                      <a:pPr>
                        <a:lnSpc>
                          <a:spcPts val="1500"/>
                        </a:lnSpc>
                        <a:spcAft>
                          <a:spcPts val="600"/>
                        </a:spcAft>
                      </a:pPr>
                      <a:r>
                        <a:rPr lang="ru-RU" sz="1100" dirty="0">
                          <a:effectLst/>
                        </a:rPr>
                        <a:t>практически все родители (138 из 145 человек) высказываются за то, чтобы продолжать и расширять виртуальное общение с педагогами </a:t>
                      </a:r>
                      <a:endParaRPr lang="ru-RU" sz="1100" dirty="0">
                        <a:effectLst/>
                        <a:latin typeface="Times New Roman"/>
                        <a:ea typeface="Times New Roman"/>
                      </a:endParaRPr>
                    </a:p>
                  </a:txBody>
                  <a:tcPr marL="19050" marR="19050" marT="19050" marB="19050" anchor="ctr"/>
                </a:tc>
              </a:tr>
            </a:tbl>
          </a:graphicData>
        </a:graphic>
      </p:graphicFrame>
      <p:graphicFrame>
        <p:nvGraphicFramePr>
          <p:cNvPr id="5" name="Объект 3"/>
          <p:cNvGraphicFramePr>
            <a:graphicFrameLocks/>
          </p:cNvGraphicFramePr>
          <p:nvPr>
            <p:extLst>
              <p:ext uri="{D42A27DB-BD31-4B8C-83A1-F6EECF244321}">
                <p14:modId xmlns:p14="http://schemas.microsoft.com/office/powerpoint/2010/main" val="2283544435"/>
              </p:ext>
            </p:extLst>
          </p:nvPr>
        </p:nvGraphicFramePr>
        <p:xfrm>
          <a:off x="827584" y="1628800"/>
          <a:ext cx="7772400" cy="1181100"/>
        </p:xfrm>
        <a:graphic>
          <a:graphicData uri="http://schemas.openxmlformats.org/drawingml/2006/table">
            <a:tbl>
              <a:tblPr firstRow="1" firstCol="1" bandRow="1">
                <a:tableStyleId>{5C22544A-7EE6-4342-B048-85BDC9FD1C3A}</a:tableStyleId>
              </a:tblPr>
              <a:tblGrid>
                <a:gridCol w="7772400"/>
              </a:tblGrid>
              <a:tr h="0">
                <a:tc>
                  <a:txBody>
                    <a:bodyPr/>
                    <a:lstStyle/>
                    <a:p>
                      <a:pPr>
                        <a:lnSpc>
                          <a:spcPts val="1500"/>
                        </a:lnSpc>
                        <a:spcAft>
                          <a:spcPts val="0"/>
                        </a:spcAft>
                      </a:pPr>
                      <a:r>
                        <a:rPr lang="ru-RU" sz="1100" dirty="0">
                          <a:effectLst/>
                        </a:rPr>
                        <a:t>По данным опроса Всероссийского центра изучения общественного мнения в 2015 и 2016 годах среди жителей России: </a:t>
                      </a:r>
                    </a:p>
                    <a:p>
                      <a:pPr>
                        <a:lnSpc>
                          <a:spcPts val="1500"/>
                        </a:lnSpc>
                        <a:spcAft>
                          <a:spcPts val="0"/>
                        </a:spcAft>
                      </a:pPr>
                      <a:r>
                        <a:rPr lang="ru-RU" sz="1100" dirty="0">
                          <a:effectLst/>
                        </a:rPr>
                        <a:t>70% – пользуются интернетом;</a:t>
                      </a:r>
                    </a:p>
                    <a:p>
                      <a:pPr>
                        <a:lnSpc>
                          <a:spcPts val="1500"/>
                        </a:lnSpc>
                        <a:spcAft>
                          <a:spcPts val="0"/>
                        </a:spcAft>
                      </a:pPr>
                      <a:r>
                        <a:rPr lang="ru-RU" sz="1100" dirty="0">
                          <a:effectLst/>
                        </a:rPr>
                        <a:t>53% – входят в сеть ежедневно;</a:t>
                      </a:r>
                    </a:p>
                    <a:p>
                      <a:pPr>
                        <a:lnSpc>
                          <a:spcPts val="1500"/>
                        </a:lnSpc>
                        <a:spcAft>
                          <a:spcPts val="0"/>
                        </a:spcAft>
                      </a:pPr>
                      <a:r>
                        <a:rPr lang="ru-RU" sz="1100" dirty="0">
                          <a:effectLst/>
                        </a:rPr>
                        <a:t>55% – пользуются мобильным телефоном для выхода в сеть;</a:t>
                      </a:r>
                    </a:p>
                    <a:p>
                      <a:pPr>
                        <a:lnSpc>
                          <a:spcPts val="1500"/>
                        </a:lnSpc>
                        <a:spcAft>
                          <a:spcPts val="0"/>
                        </a:spcAft>
                      </a:pPr>
                      <a:r>
                        <a:rPr lang="ru-RU" sz="1100" dirty="0">
                          <a:effectLst/>
                        </a:rPr>
                        <a:t>41% – пользуется планшетом для выхода в сеть</a:t>
                      </a:r>
                      <a:endParaRPr lang="ru-RU" sz="1100" dirty="0">
                        <a:effectLst/>
                        <a:latin typeface="Times New Roman"/>
                        <a:ea typeface="Times New Roman"/>
                      </a:endParaRPr>
                    </a:p>
                  </a:txBody>
                  <a:tcPr marL="19050" marR="19050" marT="19050" marB="19050" anchor="ctr"/>
                </a:tc>
              </a:tr>
            </a:tbl>
          </a:graphicData>
        </a:graphic>
      </p:graphicFrame>
    </p:spTree>
    <p:extLst>
      <p:ext uri="{BB962C8B-B14F-4D97-AF65-F5344CB8AC3E}">
        <p14:creationId xmlns:p14="http://schemas.microsoft.com/office/powerpoint/2010/main" val="1733360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Способ № 1. Сайт ДОО</a:t>
            </a:r>
            <a:br>
              <a:rPr lang="ru-RU" b="1" dirty="0"/>
            </a:br>
            <a:endParaRPr lang="ru-RU" dirty="0"/>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val="958256185"/>
              </p:ext>
            </p:extLst>
          </p:nvPr>
        </p:nvGraphicFramePr>
        <p:xfrm>
          <a:off x="620452" y="2420888"/>
          <a:ext cx="7772400" cy="2376264"/>
        </p:xfrm>
        <a:graphic>
          <a:graphicData uri="http://schemas.openxmlformats.org/drawingml/2006/table">
            <a:tbl>
              <a:tblPr firstRow="1" firstCol="1" bandRow="1">
                <a:tableStyleId>{5C22544A-7EE6-4342-B048-85BDC9FD1C3A}</a:tableStyleId>
              </a:tblPr>
              <a:tblGrid>
                <a:gridCol w="7772400"/>
              </a:tblGrid>
              <a:tr h="2376264">
                <a:tc>
                  <a:txBody>
                    <a:bodyPr/>
                    <a:lstStyle/>
                    <a:p>
                      <a:pPr>
                        <a:lnSpc>
                          <a:spcPts val="1500"/>
                        </a:lnSpc>
                        <a:spcAft>
                          <a:spcPts val="0"/>
                        </a:spcAft>
                      </a:pPr>
                      <a:r>
                        <a:rPr lang="ru-RU" sz="1100" dirty="0">
                          <a:effectLst/>
                        </a:rPr>
                        <a:t>Восемь преимуществ виртуального общения с родителями</a:t>
                      </a:r>
                      <a:br>
                        <a:rPr lang="ru-RU" sz="1100" dirty="0">
                          <a:effectLst/>
                        </a:rPr>
                      </a:br>
                      <a:r>
                        <a:rPr lang="ru-RU" sz="1100" dirty="0">
                          <a:effectLst/>
                        </a:rPr>
                        <a:t>1. Повышает активность и включенность родителей в образовательную деятельность ДОО.</a:t>
                      </a:r>
                      <a:br>
                        <a:rPr lang="ru-RU" sz="1100" dirty="0">
                          <a:effectLst/>
                        </a:rPr>
                      </a:br>
                      <a:r>
                        <a:rPr lang="ru-RU" sz="1100" dirty="0">
                          <a:effectLst/>
                        </a:rPr>
                        <a:t>2. Экономит время на информирование родителей.</a:t>
                      </a:r>
                      <a:br>
                        <a:rPr lang="ru-RU" sz="1100" dirty="0">
                          <a:effectLst/>
                        </a:rPr>
                      </a:br>
                      <a:r>
                        <a:rPr lang="ru-RU" sz="1100" dirty="0">
                          <a:effectLst/>
                        </a:rPr>
                        <a:t>3. Позволяет быстро получать обратную связь.</a:t>
                      </a:r>
                      <a:br>
                        <a:rPr lang="ru-RU" sz="1100" dirty="0">
                          <a:effectLst/>
                        </a:rPr>
                      </a:br>
                      <a:r>
                        <a:rPr lang="ru-RU" sz="1100" dirty="0">
                          <a:effectLst/>
                        </a:rPr>
                        <a:t>4. Обеспечивает общение в режиме реального времени и допускает отложенные ответы (</a:t>
                      </a:r>
                      <a:r>
                        <a:rPr lang="ru-RU" sz="1100" dirty="0" err="1">
                          <a:effectLst/>
                        </a:rPr>
                        <a:t>мессенджеры</a:t>
                      </a:r>
                      <a:r>
                        <a:rPr lang="ru-RU" sz="1100" dirty="0">
                          <a:effectLst/>
                        </a:rPr>
                        <a:t>, группа в социальной сети).</a:t>
                      </a:r>
                      <a:br>
                        <a:rPr lang="ru-RU" sz="1100" dirty="0">
                          <a:effectLst/>
                        </a:rPr>
                      </a:br>
                      <a:r>
                        <a:rPr lang="ru-RU" sz="1100" dirty="0">
                          <a:effectLst/>
                        </a:rPr>
                        <a:t>5. Дает возможность сочетать индивидуальную и групповую формы взаимодействия.</a:t>
                      </a:r>
                      <a:br>
                        <a:rPr lang="ru-RU" sz="1100" dirty="0">
                          <a:effectLst/>
                        </a:rPr>
                      </a:br>
                      <a:r>
                        <a:rPr lang="ru-RU" sz="1100" dirty="0">
                          <a:effectLst/>
                        </a:rPr>
                        <a:t>6. Создает условия для диалога с педагогами и родителями других детей (чаты, блоги).</a:t>
                      </a:r>
                      <a:br>
                        <a:rPr lang="ru-RU" sz="1100" dirty="0">
                          <a:effectLst/>
                        </a:rPr>
                      </a:br>
                      <a:r>
                        <a:rPr lang="ru-RU" sz="1100" dirty="0">
                          <a:effectLst/>
                        </a:rPr>
                        <a:t>7. Позволяет продемонстрировать текстовые, видео- и фотоматериалы.</a:t>
                      </a:r>
                      <a:br>
                        <a:rPr lang="ru-RU" sz="1100" dirty="0">
                          <a:effectLst/>
                        </a:rPr>
                      </a:br>
                      <a:r>
                        <a:rPr lang="ru-RU" sz="1100" dirty="0">
                          <a:effectLst/>
                        </a:rPr>
                        <a:t>8. Обеспечивает достаточный уровень приватности для личных обращений (</a:t>
                      </a:r>
                      <a:r>
                        <a:rPr lang="ru-RU" sz="1100" dirty="0" err="1">
                          <a:effectLst/>
                        </a:rPr>
                        <a:t>мессенджеры</a:t>
                      </a:r>
                      <a:r>
                        <a:rPr lang="ru-RU" sz="1100" dirty="0">
                          <a:effectLst/>
                        </a:rPr>
                        <a:t>) </a:t>
                      </a:r>
                      <a:endParaRPr lang="ru-RU" sz="1100" dirty="0">
                        <a:effectLst/>
                        <a:latin typeface="Times New Roman"/>
                        <a:ea typeface="Times New Roman"/>
                      </a:endParaRPr>
                    </a:p>
                  </a:txBody>
                  <a:tcPr marL="95250" marR="95250" marT="95250" marB="95250" anchor="ctr"/>
                </a:tc>
              </a:tr>
            </a:tbl>
          </a:graphicData>
        </a:graphic>
      </p:graphicFrame>
      <p:sp>
        <p:nvSpPr>
          <p:cNvPr id="5" name="Прямоугольник 4"/>
          <p:cNvSpPr/>
          <p:nvPr/>
        </p:nvSpPr>
        <p:spPr>
          <a:xfrm>
            <a:off x="670113" y="4861902"/>
            <a:ext cx="7704856" cy="1569660"/>
          </a:xfrm>
          <a:prstGeom prst="rect">
            <a:avLst/>
          </a:prstGeom>
        </p:spPr>
        <p:txBody>
          <a:bodyPr wrap="square">
            <a:spAutoFit/>
          </a:bodyPr>
          <a:lstStyle/>
          <a:p>
            <a:r>
              <a:rPr lang="ru-RU" sz="1600" b="1" dirty="0"/>
              <a:t>Минусы. </a:t>
            </a:r>
            <a:r>
              <a:rPr lang="ru-RU" sz="1600" dirty="0"/>
              <a:t>Если хотите проинформировать родителей о мероприятии в ДОО, лучше дублировать информацию на разные каналы общения. Не все родители – постоянные посетители сайта. Кроме того, сайт обеспечивает в основном одностороннюю связь. Раздел «Задай вопрос» или «Отправить письмо руководителю» не предполагает мгновенного ответа. </a:t>
            </a:r>
            <a:r>
              <a:rPr lang="ru-RU" sz="1600" b="1" dirty="0"/>
              <a:t>Чтобы родители и педагоги могли общаться на сайте</a:t>
            </a:r>
            <a:r>
              <a:rPr lang="ru-RU" sz="1600" dirty="0"/>
              <a:t>, </a:t>
            </a:r>
            <a:r>
              <a:rPr lang="ru-RU" sz="1600" b="1" dirty="0"/>
              <a:t>создайте для этого форум. </a:t>
            </a:r>
          </a:p>
        </p:txBody>
      </p:sp>
      <p:sp>
        <p:nvSpPr>
          <p:cNvPr id="7" name="Прямоугольник 6"/>
          <p:cNvSpPr/>
          <p:nvPr/>
        </p:nvSpPr>
        <p:spPr>
          <a:xfrm>
            <a:off x="654224" y="980728"/>
            <a:ext cx="7704856" cy="1323439"/>
          </a:xfrm>
          <a:prstGeom prst="rect">
            <a:avLst/>
          </a:prstGeom>
        </p:spPr>
        <p:txBody>
          <a:bodyPr wrap="square">
            <a:spAutoFit/>
          </a:bodyPr>
          <a:lstStyle/>
          <a:p>
            <a:r>
              <a:rPr lang="ru-RU" sz="1600" i="1" dirty="0"/>
              <a:t>Каждая образовательная организация обязана создать и вести свой сайт в сети интернет (</a:t>
            </a:r>
            <a:r>
              <a:rPr lang="ru-RU" sz="1600" i="1" u="sng" dirty="0"/>
              <a:t>Ст. 28 Федерального закона «Об образовании в Российской Федерации» от 29.12.2012 № 273-Ф</a:t>
            </a:r>
            <a:r>
              <a:rPr lang="ru-RU" sz="1600" i="1" dirty="0"/>
              <a:t>). Он нужен не только для того, чтобы разместить информацию об организации, но и сформировать имидж детского сада, привлечь высококвалифицированные кадры</a:t>
            </a:r>
          </a:p>
        </p:txBody>
      </p:sp>
    </p:spTree>
    <p:extLst>
      <p:ext uri="{BB962C8B-B14F-4D97-AF65-F5344CB8AC3E}">
        <p14:creationId xmlns:p14="http://schemas.microsoft.com/office/powerpoint/2010/main" val="3835395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Способ № 2. Форум на сайте ДОО</a:t>
            </a:r>
            <a:br>
              <a:rPr lang="ru-RU" b="1" dirty="0"/>
            </a:br>
            <a:endParaRPr lang="ru-RU" dirty="0"/>
          </a:p>
        </p:txBody>
      </p:sp>
      <p:sp>
        <p:nvSpPr>
          <p:cNvPr id="3" name="Объект 2"/>
          <p:cNvSpPr>
            <a:spLocks noGrp="1"/>
          </p:cNvSpPr>
          <p:nvPr>
            <p:ph sz="quarter" idx="1"/>
          </p:nvPr>
        </p:nvSpPr>
        <p:spPr>
          <a:xfrm>
            <a:off x="971600" y="1124744"/>
            <a:ext cx="7772400" cy="4572000"/>
          </a:xfrm>
        </p:spPr>
        <p:txBody>
          <a:bodyPr>
            <a:normAutofit fontScale="70000" lnSpcReduction="20000"/>
          </a:bodyPr>
          <a:lstStyle/>
          <a:p>
            <a:pPr marL="0" indent="0">
              <a:buNone/>
            </a:pPr>
            <a:r>
              <a:rPr lang="ru-RU" sz="2300" i="1" dirty="0"/>
              <a:t>Суть работы форума на сайте ДОО в том, что посетители создают свои темы и обсуждают их с другими посетителями (родителями и педагогами). Внутри темы также могут устраиваться опросы. </a:t>
            </a:r>
          </a:p>
          <a:p>
            <a:endParaRPr lang="ru-RU" b="1" dirty="0" smtClean="0"/>
          </a:p>
          <a:p>
            <a:r>
              <a:rPr lang="ru-RU" b="1" dirty="0" smtClean="0"/>
              <a:t>Плюсы</a:t>
            </a:r>
            <a:r>
              <a:rPr lang="ru-RU" b="1" dirty="0"/>
              <a:t>. </a:t>
            </a:r>
            <a:r>
              <a:rPr lang="ru-RU" dirty="0"/>
              <a:t>Форум – хорошее дополнение сайта. После того как родители посетили сайт, они могут оставить вопросы, комментарии, пожелания по наполнению сайта. Если форум «живой», содержательный, то он будет стимулировать родителей чаще посещать сайт ДОО. </a:t>
            </a:r>
          </a:p>
          <a:p>
            <a:r>
              <a:rPr lang="ru-RU" dirty="0"/>
              <a:t>Еще один плюс форума – возможность общаться в удобное время и подробно обсуждать интересующую проблему. </a:t>
            </a:r>
            <a:endParaRPr lang="ru-RU" dirty="0" smtClean="0"/>
          </a:p>
          <a:p>
            <a:endParaRPr lang="ru-RU" dirty="0"/>
          </a:p>
          <a:p>
            <a:r>
              <a:rPr lang="ru-RU" b="1" dirty="0"/>
              <a:t>Минусы. </a:t>
            </a:r>
            <a:r>
              <a:rPr lang="ru-RU" dirty="0"/>
              <a:t>Форум требует постоянного внимания со стороны куратора сайта ДОО. В дискуссиях на форуме обязательно должны участвовать педагоги и предлагать темы для обсуждения. Для этого им приходится специально выделять время. Кроме того, если вопросы на форуме долго остаются без ответов, родители перестают посещать его. </a:t>
            </a:r>
          </a:p>
          <a:p>
            <a:endParaRPr lang="ru-RU" dirty="0"/>
          </a:p>
        </p:txBody>
      </p:sp>
    </p:spTree>
    <p:extLst>
      <p:ext uri="{BB962C8B-B14F-4D97-AF65-F5344CB8AC3E}">
        <p14:creationId xmlns:p14="http://schemas.microsoft.com/office/powerpoint/2010/main" val="1443938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764704"/>
            <a:ext cx="7772400" cy="1143000"/>
          </a:xfrm>
        </p:spPr>
        <p:txBody>
          <a:bodyPr>
            <a:normAutofit fontScale="90000"/>
          </a:bodyPr>
          <a:lstStyle/>
          <a:p>
            <a:r>
              <a:rPr lang="ru-RU" b="1" dirty="0"/>
              <a:t>Способ № 3. Блоги и странички педагогов</a:t>
            </a:r>
            <a:br>
              <a:rPr lang="ru-RU" b="1" dirty="0"/>
            </a:br>
            <a:endParaRPr lang="ru-RU" dirty="0"/>
          </a:p>
        </p:txBody>
      </p:sp>
      <p:sp>
        <p:nvSpPr>
          <p:cNvPr id="3" name="Объект 2"/>
          <p:cNvSpPr>
            <a:spLocks noGrp="1"/>
          </p:cNvSpPr>
          <p:nvPr>
            <p:ph sz="quarter" idx="1"/>
          </p:nvPr>
        </p:nvSpPr>
        <p:spPr>
          <a:xfrm>
            <a:off x="611560" y="1447800"/>
            <a:ext cx="8075240" cy="4861520"/>
          </a:xfrm>
        </p:spPr>
        <p:txBody>
          <a:bodyPr>
            <a:normAutofit fontScale="70000" lnSpcReduction="20000"/>
          </a:bodyPr>
          <a:lstStyle/>
          <a:p>
            <a:pPr marL="0" indent="0">
              <a:buNone/>
            </a:pPr>
            <a:r>
              <a:rPr lang="ru-RU" sz="2300" i="1" dirty="0"/>
              <a:t>Блоги и странички приобретают большую популярность среди педагогов. Здесь можно разместить информацию о своей профессиональной деятельности и достижениях, а также рекомендации по развитию и воспитанию детей дошкольного возраста</a:t>
            </a:r>
            <a:r>
              <a:rPr lang="ru-RU" i="1" dirty="0"/>
              <a:t>. </a:t>
            </a:r>
          </a:p>
          <a:p>
            <a:endParaRPr lang="ru-RU" b="1" dirty="0" smtClean="0"/>
          </a:p>
          <a:p>
            <a:r>
              <a:rPr lang="ru-RU" b="1" dirty="0" smtClean="0"/>
              <a:t>Плюсы</a:t>
            </a:r>
            <a:r>
              <a:rPr lang="ru-RU" b="1" dirty="0"/>
              <a:t>. </a:t>
            </a:r>
            <a:r>
              <a:rPr lang="ru-RU" dirty="0"/>
              <a:t>Материалы, которые педагог размещает на своей страничке или в блоге, демонстрируют родителям его профессиональные интересы, знания и навыки. Это повышает авторитет педагога, формирует уважение и доверие к нему. </a:t>
            </a:r>
          </a:p>
          <a:p>
            <a:r>
              <a:rPr lang="ru-RU" dirty="0" smtClean="0"/>
              <a:t>Педагог </a:t>
            </a:r>
            <a:r>
              <a:rPr lang="ru-RU" dirty="0"/>
              <a:t>может записать и разместить в блоге </a:t>
            </a:r>
            <a:r>
              <a:rPr lang="ru-RU" b="1" dirty="0" err="1"/>
              <a:t>видеоконсультацию</a:t>
            </a:r>
            <a:r>
              <a:rPr lang="ru-RU" b="1" dirty="0"/>
              <a:t> </a:t>
            </a:r>
            <a:r>
              <a:rPr lang="ru-RU" dirty="0"/>
              <a:t>для </a:t>
            </a:r>
            <a:r>
              <a:rPr lang="ru-RU" dirty="0" smtClean="0"/>
              <a:t>  родителей</a:t>
            </a:r>
            <a:r>
              <a:rPr lang="ru-RU" dirty="0"/>
              <a:t>, которые пропустили собрание в группе. В режиме онлайн можно консультировать родителей, дети которых испытывают трудности в обучении. </a:t>
            </a:r>
          </a:p>
          <a:p>
            <a:endParaRPr lang="ru-RU" dirty="0" smtClean="0"/>
          </a:p>
          <a:p>
            <a:r>
              <a:rPr lang="ru-RU" b="1" dirty="0" smtClean="0"/>
              <a:t>Минусы</a:t>
            </a:r>
            <a:r>
              <a:rPr lang="ru-RU" b="1" dirty="0"/>
              <a:t>. </a:t>
            </a:r>
            <a:r>
              <a:rPr lang="ru-RU" dirty="0"/>
              <a:t>Чтобы создать и вести блог или личную страницу, педагог должен иметь специальные знания и умения. Помимо технических вопросов, нужно знать, о чем и как писать, чтобы посетителям было интересно. Кроме того, это отнимает много времени, ведь заниматься блогом или страничкой придется в нерабочее время. </a:t>
            </a:r>
          </a:p>
          <a:p>
            <a:endParaRPr lang="ru-RU" dirty="0"/>
          </a:p>
        </p:txBody>
      </p:sp>
    </p:spTree>
    <p:extLst>
      <p:ext uri="{BB962C8B-B14F-4D97-AF65-F5344CB8AC3E}">
        <p14:creationId xmlns:p14="http://schemas.microsoft.com/office/powerpoint/2010/main" val="162982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Способ № 4. Электронная почта</a:t>
            </a:r>
            <a:br>
              <a:rPr lang="ru-RU" b="1" dirty="0"/>
            </a:br>
            <a:endParaRPr lang="ru-RU" dirty="0"/>
          </a:p>
        </p:txBody>
      </p:sp>
      <p:sp>
        <p:nvSpPr>
          <p:cNvPr id="3" name="Объект 2"/>
          <p:cNvSpPr>
            <a:spLocks noGrp="1"/>
          </p:cNvSpPr>
          <p:nvPr>
            <p:ph sz="quarter" idx="1"/>
          </p:nvPr>
        </p:nvSpPr>
        <p:spPr>
          <a:xfrm>
            <a:off x="899592" y="1052736"/>
            <a:ext cx="7772400" cy="4572000"/>
          </a:xfrm>
        </p:spPr>
        <p:txBody>
          <a:bodyPr>
            <a:noAutofit/>
          </a:bodyPr>
          <a:lstStyle/>
          <a:p>
            <a:pPr marL="0" indent="0">
              <a:buNone/>
            </a:pPr>
            <a:r>
              <a:rPr lang="ru-RU" sz="1600" i="1" dirty="0"/>
              <a:t>С помощью электронной почты родители получают информацию о жизни группы, мероприятиях в ДОО. Кроме того, воспитатели рассылают им практические материалы (например, стихи для заучивания с ребенком к празднику, памятки, фото) и личные сообщения. </a:t>
            </a:r>
            <a:endParaRPr lang="ru-RU" sz="1600" b="1" i="1" dirty="0" smtClean="0"/>
          </a:p>
          <a:p>
            <a:endParaRPr lang="ru-RU" sz="800" b="1" dirty="0" smtClean="0"/>
          </a:p>
          <a:p>
            <a:r>
              <a:rPr lang="ru-RU" sz="1800" b="1" dirty="0" smtClean="0"/>
              <a:t>Плюсы</a:t>
            </a:r>
            <a:r>
              <a:rPr lang="ru-RU" sz="1800" b="1" dirty="0"/>
              <a:t>. </a:t>
            </a:r>
            <a:r>
              <a:rPr lang="ru-RU" sz="1800" dirty="0"/>
              <a:t>Электронную почту группы легко создать и использовать. В ней можно хранить разную информацию и пересылать файлы в виде обычных и форматированных текстов, изображений, аудио и видео. Такой формат общения гарантирует быструю доставку сообщений, позволяет отправлять письма всем родителям группы, что экономит время педагога. </a:t>
            </a:r>
            <a:endParaRPr lang="ru-RU" sz="1800" dirty="0" smtClean="0"/>
          </a:p>
          <a:p>
            <a:endParaRPr lang="ru-RU" sz="800" dirty="0"/>
          </a:p>
          <a:p>
            <a:r>
              <a:rPr lang="ru-RU" sz="1800" b="1" dirty="0" smtClean="0"/>
              <a:t>Минусы</a:t>
            </a:r>
            <a:r>
              <a:rPr lang="ru-RU" sz="1800" b="1" dirty="0"/>
              <a:t>. </a:t>
            </a:r>
            <a:r>
              <a:rPr lang="ru-RU" sz="1800" dirty="0"/>
              <a:t>Электронную почту нужно постоянно проверять, чистить от спама и неактуальных писем. Она не предполагает общение в режиме реального времени. Если вы написали поздно вечером, то родитель, скорее всего, ответит с задержкой. Кроме того, он может долгое время не проверять ящик, а потом нечаянно удалить ваше письмо вместе со спамом или сменить адрес электронной почты и не предупредить. </a:t>
            </a:r>
          </a:p>
        </p:txBody>
      </p:sp>
    </p:spTree>
    <p:extLst>
      <p:ext uri="{BB962C8B-B14F-4D97-AF65-F5344CB8AC3E}">
        <p14:creationId xmlns:p14="http://schemas.microsoft.com/office/powerpoint/2010/main" val="1306772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764704"/>
            <a:ext cx="7772400" cy="1143000"/>
          </a:xfrm>
        </p:spPr>
        <p:txBody>
          <a:bodyPr>
            <a:normAutofit fontScale="90000"/>
          </a:bodyPr>
          <a:lstStyle/>
          <a:p>
            <a:r>
              <a:rPr lang="ru-RU" b="1" dirty="0"/>
              <a:t>Способ № 5. Группа в социальной сети</a:t>
            </a:r>
            <a:br>
              <a:rPr lang="ru-RU" b="1" dirty="0"/>
            </a:br>
            <a:endParaRPr lang="ru-RU" dirty="0"/>
          </a:p>
        </p:txBody>
      </p:sp>
      <p:sp>
        <p:nvSpPr>
          <p:cNvPr id="3" name="Объект 2"/>
          <p:cNvSpPr>
            <a:spLocks noGrp="1"/>
          </p:cNvSpPr>
          <p:nvPr>
            <p:ph sz="quarter" idx="1"/>
          </p:nvPr>
        </p:nvSpPr>
        <p:spPr>
          <a:xfrm>
            <a:off x="395536" y="1196752"/>
            <a:ext cx="8291264" cy="5400600"/>
          </a:xfrm>
        </p:spPr>
        <p:txBody>
          <a:bodyPr>
            <a:normAutofit fontScale="62500" lnSpcReduction="20000"/>
          </a:bodyPr>
          <a:lstStyle/>
          <a:p>
            <a:pPr marL="0" indent="0">
              <a:buNone/>
            </a:pPr>
            <a:r>
              <a:rPr lang="ru-RU" sz="2300" i="1" dirty="0"/>
              <a:t>Наличие группы в социальной сети позволяет популяризировать деятельность ДОО, информировать большое количество посетителей об интересных событиях, обсуждать достижения педагогов и воспитанников. Чтобы создать такую группу, проведите опрос среди родителей и выясните, какой социальной сетью пользуется большинство из них. </a:t>
            </a:r>
            <a:endParaRPr lang="ru-RU" sz="2300" i="1" dirty="0" smtClean="0"/>
          </a:p>
          <a:p>
            <a:endParaRPr lang="ru-RU" sz="2900" dirty="0" smtClean="0"/>
          </a:p>
          <a:p>
            <a:r>
              <a:rPr lang="ru-RU" sz="3200" b="1" dirty="0"/>
              <a:t>Плюсы.</a:t>
            </a:r>
            <a:r>
              <a:rPr lang="ru-RU" sz="3200" dirty="0"/>
              <a:t> В социальной сети родители могут общаться в любое время, когда им удобно, обсуждать детали предстоящего мероприятия и делиться впечатлениями о прошедших праздниках и досугах. К общению в группе могут присоединиться специалисты ДОО. Здесь можно провести опрос среди родителей и оперативно собрать информацию, разместить ссылки на методическую литературу, фото- и видеоматериалы. </a:t>
            </a:r>
            <a:endParaRPr lang="ru-RU" sz="3200" dirty="0" smtClean="0"/>
          </a:p>
          <a:p>
            <a:endParaRPr lang="ru-RU" sz="3200" dirty="0"/>
          </a:p>
          <a:p>
            <a:r>
              <a:rPr lang="ru-RU" sz="3200" b="1" dirty="0"/>
              <a:t>Минусы.</a:t>
            </a:r>
            <a:r>
              <a:rPr lang="ru-RU" sz="3200" dirty="0"/>
              <a:t> Общение в социальной сети может свести к минимуму живое общение с родителями. Кроме того, если сразу не оговорить с родителями правила группы, она превратится в ленту бесполезных постов. К группе могут присоединиться посторонние пользователи, размещать рекламу, запрещенные материалы, некорректно высказываться. Поэтому не оставляйте доступ к группе открытым, проверяйте запросы на вступление в группу и материалы, которые предлагают разместить. </a:t>
            </a:r>
          </a:p>
          <a:p>
            <a:endParaRPr lang="ru-RU" dirty="0"/>
          </a:p>
        </p:txBody>
      </p:sp>
    </p:spTree>
    <p:extLst>
      <p:ext uri="{BB962C8B-B14F-4D97-AF65-F5344CB8AC3E}">
        <p14:creationId xmlns:p14="http://schemas.microsoft.com/office/powerpoint/2010/main" val="3734360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Способ № 6. Чат в </a:t>
            </a:r>
            <a:r>
              <a:rPr lang="ru-RU" b="1" dirty="0" err="1"/>
              <a:t>мессенджерах</a:t>
            </a:r>
            <a:endParaRPr lang="ru-RU" b="1" dirty="0"/>
          </a:p>
        </p:txBody>
      </p:sp>
      <p:sp>
        <p:nvSpPr>
          <p:cNvPr id="3" name="Объект 2"/>
          <p:cNvSpPr>
            <a:spLocks noGrp="1"/>
          </p:cNvSpPr>
          <p:nvPr>
            <p:ph sz="quarter" idx="1"/>
          </p:nvPr>
        </p:nvSpPr>
        <p:spPr>
          <a:xfrm>
            <a:off x="323528" y="1447800"/>
            <a:ext cx="8363272" cy="5005536"/>
          </a:xfrm>
        </p:spPr>
        <p:txBody>
          <a:bodyPr>
            <a:normAutofit fontScale="70000" lnSpcReduction="20000"/>
          </a:bodyPr>
          <a:lstStyle/>
          <a:p>
            <a:pPr marL="0" indent="0">
              <a:buNone/>
            </a:pPr>
            <a:r>
              <a:rPr lang="ru-RU" sz="2300" i="1" dirty="0" err="1"/>
              <a:t>Мессенджеры</a:t>
            </a:r>
            <a:r>
              <a:rPr lang="ru-RU" sz="2300" i="1" dirty="0"/>
              <a:t> – программы, с помощью которых пользователи обмениваются быстрыми сообщениями (</a:t>
            </a:r>
            <a:r>
              <a:rPr lang="ru-RU" sz="2300" i="1" dirty="0" err="1"/>
              <a:t>Viber</a:t>
            </a:r>
            <a:r>
              <a:rPr lang="ru-RU" sz="2300" i="1" dirty="0"/>
              <a:t>, </a:t>
            </a:r>
            <a:r>
              <a:rPr lang="ru-RU" sz="2300" i="1" dirty="0" err="1"/>
              <a:t>WhatsApp</a:t>
            </a:r>
            <a:r>
              <a:rPr lang="ru-RU" sz="2300" i="1" dirty="0"/>
              <a:t>, </a:t>
            </a:r>
            <a:r>
              <a:rPr lang="ru-RU" sz="2300" i="1" dirty="0" err="1"/>
              <a:t>Skype</a:t>
            </a:r>
            <a:r>
              <a:rPr lang="ru-RU" sz="2300" i="1" dirty="0"/>
              <a:t>, ICQ, </a:t>
            </a:r>
            <a:r>
              <a:rPr lang="ru-RU" sz="2300" i="1" dirty="0" err="1"/>
              <a:t>Telegram</a:t>
            </a:r>
            <a:r>
              <a:rPr lang="ru-RU" sz="2300" i="1" dirty="0"/>
              <a:t>). Их используют и педагоги, и родители. Однако радость от того, что теперь можно «поймать» постоянно занятого родителя, быстро сменяется на раздражение, когда родители начинают писать педагогам круглосуточно. Чтобы этого не произошло, пользуйтесь </a:t>
            </a:r>
            <a:r>
              <a:rPr lang="ru-RU" sz="2300" i="1" dirty="0" err="1"/>
              <a:t>мессенджерами</a:t>
            </a:r>
            <a:r>
              <a:rPr lang="ru-RU" sz="2300" i="1" dirty="0"/>
              <a:t> правильно</a:t>
            </a:r>
            <a:r>
              <a:rPr lang="ru-RU" sz="2300" i="1" dirty="0" smtClean="0"/>
              <a:t>.</a:t>
            </a:r>
          </a:p>
          <a:p>
            <a:pPr marL="0" indent="0">
              <a:buNone/>
            </a:pPr>
            <a:endParaRPr lang="ru-RU" sz="1100" i="1" dirty="0"/>
          </a:p>
          <a:p>
            <a:r>
              <a:rPr lang="ru-RU" b="1" dirty="0"/>
              <a:t>Плюсы. </a:t>
            </a:r>
            <a:r>
              <a:rPr lang="ru-RU" dirty="0" err="1"/>
              <a:t>Мессенджеры</a:t>
            </a:r>
            <a:r>
              <a:rPr lang="ru-RU" dirty="0"/>
              <a:t> позволяют быстро обмениваться информацией, передавать текстовые сообщения, звуковые сигналы, изображения, видео. С их помощью можно отправить фото с фрагментами занятия родителям. Это особенно актуально в период адаптации ребенка к детскому саду. Используйте </a:t>
            </a:r>
            <a:r>
              <a:rPr lang="ru-RU" dirty="0" err="1"/>
              <a:t>мессенджеры</a:t>
            </a:r>
            <a:r>
              <a:rPr lang="ru-RU" dirty="0"/>
              <a:t> для личной переписки и отдельно создайте чат группы. Это позволит общаться со всеми родителями группы и обеспечить приватность для решения личных обращений</a:t>
            </a:r>
            <a:r>
              <a:rPr lang="ru-RU" dirty="0" smtClean="0"/>
              <a:t>.</a:t>
            </a:r>
          </a:p>
          <a:p>
            <a:endParaRPr lang="ru-RU" dirty="0" smtClean="0"/>
          </a:p>
          <a:p>
            <a:r>
              <a:rPr lang="ru-RU" b="1" dirty="0" smtClean="0"/>
              <a:t>Минусы</a:t>
            </a:r>
            <a:r>
              <a:rPr lang="ru-RU" b="1" dirty="0"/>
              <a:t>. </a:t>
            </a:r>
            <a:r>
              <a:rPr lang="ru-RU" dirty="0"/>
              <a:t>В чат группы родители могут писать ночью и рано утром, сообщать, что их ребенок не придет в детский сад, скидывать картинки с пожеланиями хорошего дня, новости из интернета, советовать магазины с игрушками и детской одеждой. Чтобы этого не происходило, оговорите с ними правила общения в чате. </a:t>
            </a:r>
          </a:p>
          <a:p>
            <a:endParaRPr lang="ru-RU" dirty="0"/>
          </a:p>
        </p:txBody>
      </p:sp>
    </p:spTree>
    <p:extLst>
      <p:ext uri="{BB962C8B-B14F-4D97-AF65-F5344CB8AC3E}">
        <p14:creationId xmlns:p14="http://schemas.microsoft.com/office/powerpoint/2010/main" val="42415865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332656"/>
            <a:ext cx="7772400" cy="1008112"/>
          </a:xfrm>
        </p:spPr>
        <p:txBody>
          <a:bodyPr>
            <a:normAutofit fontScale="90000"/>
          </a:bodyPr>
          <a:lstStyle/>
          <a:p>
            <a:pPr algn="ctr"/>
            <a:r>
              <a:rPr lang="ru-RU" b="1" dirty="0" smtClean="0"/>
              <a:t/>
            </a:r>
            <a:br>
              <a:rPr lang="ru-RU" b="1" dirty="0" smtClean="0"/>
            </a:br>
            <a:r>
              <a:rPr lang="ru-RU" b="1" dirty="0"/>
              <a:t/>
            </a:r>
            <a:br>
              <a:rPr lang="ru-RU" b="1" dirty="0"/>
            </a:br>
            <a:r>
              <a:rPr lang="ru-RU" b="1" dirty="0" smtClean="0">
                <a:solidFill>
                  <a:srgbClr val="C00000"/>
                </a:solidFill>
              </a:rPr>
              <a:t>ПРАВИЛА </a:t>
            </a:r>
            <a:r>
              <a:rPr lang="ru-RU" b="1" dirty="0">
                <a:solidFill>
                  <a:srgbClr val="C00000"/>
                </a:solidFill>
              </a:rPr>
              <a:t>ОБЩЕНИЯ В ЧАТЕ </a:t>
            </a:r>
            <a:r>
              <a:rPr lang="ru-RU" b="1" dirty="0" smtClean="0">
                <a:solidFill>
                  <a:srgbClr val="C00000"/>
                </a:solidFill>
              </a:rPr>
              <a:t>ГРУППЫ</a:t>
            </a:r>
            <a:endParaRPr lang="ru-RU" dirty="0">
              <a:solidFill>
                <a:srgbClr val="C00000"/>
              </a:solidFill>
            </a:endParaRPr>
          </a:p>
        </p:txBody>
      </p:sp>
      <p:sp>
        <p:nvSpPr>
          <p:cNvPr id="3" name="Объект 2"/>
          <p:cNvSpPr>
            <a:spLocks noGrp="1"/>
          </p:cNvSpPr>
          <p:nvPr>
            <p:ph sz="quarter" idx="1"/>
          </p:nvPr>
        </p:nvSpPr>
        <p:spPr/>
        <p:txBody>
          <a:bodyPr>
            <a:normAutofit fontScale="70000" lnSpcReduction="20000"/>
          </a:bodyPr>
          <a:lstStyle/>
          <a:p>
            <a:pPr marL="0" indent="0">
              <a:buNone/>
            </a:pPr>
            <a:r>
              <a:rPr lang="ru-RU" b="1" dirty="0"/>
              <a:t> </a:t>
            </a:r>
            <a:endParaRPr lang="ru-RU" dirty="0"/>
          </a:p>
          <a:p>
            <a:pPr marL="0" indent="0">
              <a:buNone/>
            </a:pPr>
            <a:r>
              <a:rPr lang="ru-RU" dirty="0"/>
              <a:t>Чат группы создается с целью быстрого обмена информацией между педагогами и родителями группы: передача текстовых сообщений, звуковых сигналов, фото, видео о жизни ребенка в детском саду. Виртуальное общение будет полезным при соблюдении правил. </a:t>
            </a:r>
          </a:p>
          <a:p>
            <a:pPr marL="0" indent="0">
              <a:buNone/>
            </a:pPr>
            <a:r>
              <a:rPr lang="ru-RU" b="1" i="1" dirty="0"/>
              <a:t> </a:t>
            </a:r>
            <a:endParaRPr lang="ru-RU" dirty="0"/>
          </a:p>
          <a:p>
            <a:pPr marL="0" indent="0" algn="ctr">
              <a:buNone/>
            </a:pPr>
            <a:r>
              <a:rPr lang="ru-RU" b="1" i="1" dirty="0" smtClean="0"/>
              <a:t>Уважаемые </a:t>
            </a:r>
            <a:r>
              <a:rPr lang="ru-RU" b="1" i="1" dirty="0"/>
              <a:t>родители!</a:t>
            </a:r>
            <a:endParaRPr lang="ru-RU" dirty="0"/>
          </a:p>
          <a:p>
            <a:pPr marL="0" indent="0">
              <a:buNone/>
            </a:pPr>
            <a:r>
              <a:rPr lang="ru-RU" b="1" i="1" dirty="0"/>
              <a:t> </a:t>
            </a:r>
            <a:endParaRPr lang="ru-RU" dirty="0"/>
          </a:p>
          <a:p>
            <a:pPr lvl="0"/>
            <a:r>
              <a:rPr lang="ru-RU" dirty="0"/>
              <a:t>Педагоги готовы общаться с Вами в рабочее время утром в период с 07-00 до 07-30 и вечером с 17-00 до 17-30. В другое время педагог обязан работать с группой детей, и отвлекать его нельзя. После 17-30 наступает личное время педагога.</a:t>
            </a:r>
          </a:p>
          <a:p>
            <a:pPr lvl="0"/>
            <a:r>
              <a:rPr lang="ru-RU" dirty="0"/>
              <a:t>Переписка по личным вопросам между участниками группы недопустима, так как отвлекает педагога от работы с детьми.</a:t>
            </a:r>
          </a:p>
          <a:p>
            <a:pPr lvl="0"/>
            <a:r>
              <a:rPr lang="ru-RU" dirty="0"/>
              <a:t>Каждый участник группы имеет право на личное мнение, высказанное в корректной форме. Недопустимы сообщения в грубой, оскорбительной форме.</a:t>
            </a:r>
          </a:p>
          <a:p>
            <a:endParaRPr lang="ru-RU" dirty="0"/>
          </a:p>
        </p:txBody>
      </p:sp>
    </p:spTree>
    <p:extLst>
      <p:ext uri="{BB962C8B-B14F-4D97-AF65-F5344CB8AC3E}">
        <p14:creationId xmlns:p14="http://schemas.microsoft.com/office/powerpoint/2010/main" val="410426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Использованы материалы:</a:t>
            </a:r>
            <a:endParaRPr lang="ru-RU" dirty="0"/>
          </a:p>
        </p:txBody>
      </p:sp>
      <p:sp>
        <p:nvSpPr>
          <p:cNvPr id="3" name="Объект 2"/>
          <p:cNvSpPr>
            <a:spLocks noGrp="1"/>
          </p:cNvSpPr>
          <p:nvPr>
            <p:ph sz="quarter" idx="1"/>
          </p:nvPr>
        </p:nvSpPr>
        <p:spPr>
          <a:xfrm>
            <a:off x="914400" y="1700808"/>
            <a:ext cx="7772400" cy="4318992"/>
          </a:xfrm>
        </p:spPr>
        <p:txBody>
          <a:bodyPr/>
          <a:lstStyle/>
          <a:p>
            <a:r>
              <a:rPr lang="ru-RU" sz="1800" dirty="0" smtClean="0"/>
              <a:t>О. Комарова, С. Солонченко Как </a:t>
            </a:r>
            <a:r>
              <a:rPr lang="ru-RU" sz="1800" dirty="0"/>
              <a:t>организовать виртуальное общение с родителями: 6 </a:t>
            </a:r>
            <a:r>
              <a:rPr lang="ru-RU" sz="1800" dirty="0" smtClean="0"/>
              <a:t>способов //</a:t>
            </a:r>
            <a:r>
              <a:rPr lang="ru-RU" sz="1800" dirty="0"/>
              <a:t>Электронный </a:t>
            </a:r>
            <a:r>
              <a:rPr lang="ru-RU" sz="1800" dirty="0" smtClean="0"/>
              <a:t>журнал «Справочник старшего воспитателя дошкольного учреждения»</a:t>
            </a:r>
            <a:endParaRPr lang="ru-RU" sz="1800" dirty="0"/>
          </a:p>
          <a:p>
            <a:endParaRPr lang="ru-RU" sz="1800" dirty="0"/>
          </a:p>
          <a:p>
            <a:r>
              <a:rPr lang="ru-RU" sz="1800" dirty="0" smtClean="0"/>
              <a:t>Планирование работы в детском саду с детьми 5-6 лет: методические рекомендации для воспитателей/науч. ред. Е.В. Соловьева – М.: Просвещение, 2012</a:t>
            </a:r>
          </a:p>
          <a:p>
            <a:r>
              <a:rPr lang="ru-RU" sz="1800" dirty="0" smtClean="0"/>
              <a:t>Правила общения в чате группы/ МКДОУ «Детский сад № 24», 2018</a:t>
            </a:r>
            <a:r>
              <a:rPr lang="ru-RU" dirty="0"/>
              <a:t/>
            </a:r>
            <a:br>
              <a:rPr lang="ru-RU" dirty="0"/>
            </a:br>
            <a:r>
              <a:rPr lang="ru-RU" dirty="0" smtClean="0"/>
              <a:t> </a:t>
            </a:r>
            <a:endParaRPr lang="ru-RU" dirty="0"/>
          </a:p>
          <a:p>
            <a:pPr marL="0" indent="0">
              <a:buNone/>
            </a:pPr>
            <a:endParaRPr lang="ru-RU" dirty="0"/>
          </a:p>
        </p:txBody>
      </p:sp>
    </p:spTree>
    <p:extLst>
      <p:ext uri="{BB962C8B-B14F-4D97-AF65-F5344CB8AC3E}">
        <p14:creationId xmlns:p14="http://schemas.microsoft.com/office/powerpoint/2010/main" val="354644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50</TotalTime>
  <Words>77</Words>
  <Application>Microsoft Office PowerPoint</Application>
  <PresentationFormat>Экран (4:3)</PresentationFormat>
  <Paragraphs>65</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Справедливость</vt:lpstr>
      <vt:lpstr>Как организовать виртуальное общение с родителями</vt:lpstr>
      <vt:lpstr>Способ № 1. Сайт ДОО </vt:lpstr>
      <vt:lpstr>Способ № 2. Форум на сайте ДОО </vt:lpstr>
      <vt:lpstr>Способ № 3. Блоги и странички педагогов </vt:lpstr>
      <vt:lpstr>Способ № 4. Электронная почта </vt:lpstr>
      <vt:lpstr>Способ № 5. Группа в социальной сети </vt:lpstr>
      <vt:lpstr>Способ № 6. Чат в мессенджерах</vt:lpstr>
      <vt:lpstr>  ПРАВИЛА ОБЩЕНИЯ В ЧАТЕ ГРУППЫ</vt:lpstr>
      <vt:lpstr>Использованы материалы: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14</cp:revision>
  <dcterms:created xsi:type="dcterms:W3CDTF">2018-11-14T06:16:02Z</dcterms:created>
  <dcterms:modified xsi:type="dcterms:W3CDTF">2018-12-07T08:17:22Z</dcterms:modified>
</cp:coreProperties>
</file>