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1" r:id="rId17"/>
    <p:sldId id="26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3088" autoAdjust="0"/>
    <p:restoredTop sz="94660"/>
  </p:normalViewPr>
  <p:slideViewPr>
    <p:cSldViewPr>
      <p:cViewPr>
        <p:scale>
          <a:sx n="70" d="100"/>
          <a:sy n="70" d="100"/>
        </p:scale>
        <p:origin x="-115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31CE16-BA51-40BA-B27C-CEFA5999D377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1A5527-E19B-471E-BAC2-09B64903B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2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1A5527-E19B-471E-BAC2-09B64903B49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251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img-fotki.yandex.ru/get/6402/210509346.200/0_1d02eb_656071e5_L" TargetMode="External"/><Relationship Id="rId13" Type="http://schemas.openxmlformats.org/officeDocument/2006/relationships/hyperlink" Target="https://laukar.com/data/160308/1126124771287738.jpg" TargetMode="External"/><Relationship Id="rId3" Type="http://schemas.openxmlformats.org/officeDocument/2006/relationships/image" Target="../media/image2.jpeg"/><Relationship Id="rId7" Type="http://schemas.openxmlformats.org/officeDocument/2006/relationships/hyperlink" Target="https://gallery.yopriceville.com/var/albums/Free-Clipart-Pictures/Summer-Vacation-PNG/Beach_Ball_PNG_Vector_Clipart.png?m=1434276755" TargetMode="External"/><Relationship Id="rId12" Type="http://schemas.openxmlformats.org/officeDocument/2006/relationships/hyperlink" Target="http://www.raikonfet.ru/images/Podarok.png" TargetMode="External"/><Relationship Id="rId2" Type="http://schemas.openxmlformats.org/officeDocument/2006/relationships/hyperlink" Target="https://www.google.com/url?sa=i&amp;source=images&amp;cd=&amp;cad=rja&amp;uact=8&amp;ved=2ahUKEwjr1I77oPfeAhVLESwKHUoeA-oQjRx6BAgBEAU&amp;url=https://purepng.com/photo/15156/pea&amp;psig=AOvVaw26sl6UGFuIjTxX1okvlY5r&amp;ust=1543500261337789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urepng.com/public/uploads/large/purepng.com-cucumbercucumberfoodvegetablegreen-cucumber-1701527250945ilucd.png" TargetMode="External"/><Relationship Id="rId11" Type="http://schemas.openxmlformats.org/officeDocument/2006/relationships/hyperlink" Target="https://avatars.mds.yandex.net/get-pdb/985790/97af9323-5f91-45d5-ab9a-1820ef447051/orig" TargetMode="External"/><Relationship Id="rId5" Type="http://schemas.openxmlformats.org/officeDocument/2006/relationships/hyperlink" Target="http://pngimg.com/uploads/bow/bow_PNG10094.png" TargetMode="External"/><Relationship Id="rId10" Type="http://schemas.openxmlformats.org/officeDocument/2006/relationships/hyperlink" Target="https://i1.wallbox.ru/wallpapers/main/201522/9ae0321fbe17884.jpg" TargetMode="External"/><Relationship Id="rId4" Type="http://schemas.openxmlformats.org/officeDocument/2006/relationships/hyperlink" Target="https://images.obi.ru/product/RU/800x600/373938_1.jpg" TargetMode="External"/><Relationship Id="rId9" Type="http://schemas.openxmlformats.org/officeDocument/2006/relationships/hyperlink" Target="http://icons.iconarchive.com/icons/turbomilk/livejournal-10/256/pencil-icon.png" TargetMode="External"/><Relationship Id="rId1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17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17928" y="620688"/>
            <a:ext cx="63704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«Немой» диктант </a:t>
            </a:r>
          </a:p>
          <a:p>
            <a:pPr algn="ctr"/>
            <a:r>
              <a:rPr lang="ru-RU" sz="3600" b="1" dirty="0" smtClean="0"/>
              <a:t>По теме: «Гласные в суффиксах существительных  </a:t>
            </a:r>
          </a:p>
          <a:p>
            <a:pPr algn="ctr"/>
            <a:r>
              <a:rPr lang="ru-RU" sz="3600" b="1" dirty="0" smtClean="0"/>
              <a:t>-</a:t>
            </a:r>
            <a:r>
              <a:rPr lang="ru-RU" sz="3600" b="1" dirty="0" err="1" smtClean="0"/>
              <a:t>Ек</a:t>
            </a:r>
            <a:r>
              <a:rPr lang="ru-RU" sz="3600" b="1" dirty="0" smtClean="0"/>
              <a:t> и –Ик»</a:t>
            </a:r>
          </a:p>
          <a:p>
            <a:pPr algn="ctr"/>
            <a:r>
              <a:rPr lang="ru-RU" sz="3200" dirty="0" smtClean="0"/>
              <a:t>6 класс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92080" y="5445224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/>
              <a:t>Выполнила: Бок Е.Е., </a:t>
            </a:r>
          </a:p>
          <a:p>
            <a:pPr algn="r"/>
            <a:r>
              <a:rPr lang="ru-RU" sz="2000" b="1" dirty="0" smtClean="0"/>
              <a:t>Группа РЛ-15-01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61308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620688"/>
            <a:ext cx="4648642" cy="4648642"/>
          </a:xfrm>
          <a:prstGeom prst="rect">
            <a:avLst/>
          </a:prstGeom>
        </p:spPr>
      </p:pic>
      <p:sp>
        <p:nvSpPr>
          <p:cNvPr id="4" name="Скругленный прямоугольник 3">
            <a:hlinkClick r:id="rId4" action="ppaction://hlinksldjump"/>
          </p:cNvPr>
          <p:cNvSpPr/>
          <p:nvPr/>
        </p:nvSpPr>
        <p:spPr>
          <a:xfrm>
            <a:off x="6083132" y="5589240"/>
            <a:ext cx="2232248" cy="7200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960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798" y="786604"/>
            <a:ext cx="7614404" cy="5076269"/>
          </a:xfrm>
          <a:prstGeom prst="rect">
            <a:avLst/>
          </a:prstGeom>
        </p:spPr>
      </p:pic>
      <p:sp>
        <p:nvSpPr>
          <p:cNvPr id="4" name="Скругленный прямоугольник 3">
            <a:hlinkClick r:id="rId4" action="ppaction://hlinksldjump"/>
          </p:cNvPr>
          <p:cNvSpPr/>
          <p:nvPr/>
        </p:nvSpPr>
        <p:spPr>
          <a:xfrm>
            <a:off x="6083132" y="5589240"/>
            <a:ext cx="2232248" cy="7200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4504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522744"/>
            <a:ext cx="5400600" cy="4652996"/>
          </a:xfrm>
          <a:prstGeom prst="rect">
            <a:avLst/>
          </a:prstGeom>
        </p:spPr>
      </p:pic>
      <p:sp>
        <p:nvSpPr>
          <p:cNvPr id="4" name="Скругленный прямоугольник 3">
            <a:hlinkClick r:id="rId4" action="ppaction://hlinksldjump"/>
          </p:cNvPr>
          <p:cNvSpPr/>
          <p:nvPr/>
        </p:nvSpPr>
        <p:spPr>
          <a:xfrm>
            <a:off x="6083132" y="5589240"/>
            <a:ext cx="2232248" cy="7200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4934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747448"/>
            <a:ext cx="4320479" cy="4824536"/>
          </a:xfrm>
          <a:prstGeom prst="rect">
            <a:avLst/>
          </a:prstGeom>
        </p:spPr>
      </p:pic>
      <p:sp>
        <p:nvSpPr>
          <p:cNvPr id="4" name="Скругленный прямоугольник 3">
            <a:hlinkClick r:id="rId4" action="ppaction://hlinksldjump"/>
          </p:cNvPr>
          <p:cNvSpPr/>
          <p:nvPr/>
        </p:nvSpPr>
        <p:spPr>
          <a:xfrm>
            <a:off x="6083132" y="5589240"/>
            <a:ext cx="2232248" cy="7200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05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502773"/>
            <a:ext cx="4223811" cy="5839201"/>
          </a:xfrm>
          <a:prstGeom prst="rect">
            <a:avLst/>
          </a:prstGeom>
        </p:spPr>
      </p:pic>
      <p:sp>
        <p:nvSpPr>
          <p:cNvPr id="4" name="Скругленный прямоугольник 3">
            <a:hlinkClick r:id="rId4" action="ppaction://hlinksldjump"/>
          </p:cNvPr>
          <p:cNvSpPr/>
          <p:nvPr/>
        </p:nvSpPr>
        <p:spPr>
          <a:xfrm>
            <a:off x="6083132" y="5589240"/>
            <a:ext cx="2232248" cy="7200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49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672" y="332656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Проверяем!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4755" y="1040542"/>
            <a:ext cx="280831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Горшочек</a:t>
            </a:r>
          </a:p>
          <a:p>
            <a:endParaRPr lang="ru-RU" sz="3600" dirty="0" smtClean="0"/>
          </a:p>
          <a:p>
            <a:r>
              <a:rPr lang="ru-RU" sz="3600" dirty="0" smtClean="0"/>
              <a:t>Бантик</a:t>
            </a:r>
          </a:p>
          <a:p>
            <a:endParaRPr lang="ru-RU" sz="3600" dirty="0" smtClean="0"/>
          </a:p>
          <a:p>
            <a:r>
              <a:rPr lang="ru-RU" sz="3600" dirty="0" smtClean="0"/>
              <a:t>Огурчик</a:t>
            </a:r>
          </a:p>
          <a:p>
            <a:endParaRPr lang="ru-RU" sz="3600" dirty="0" smtClean="0"/>
          </a:p>
          <a:p>
            <a:r>
              <a:rPr lang="ru-RU" sz="3600" dirty="0" smtClean="0"/>
              <a:t>Мячик</a:t>
            </a:r>
          </a:p>
          <a:p>
            <a:endParaRPr lang="ru-RU" sz="3600" dirty="0" smtClean="0"/>
          </a:p>
          <a:p>
            <a:r>
              <a:rPr lang="ru-RU" sz="3600" dirty="0" smtClean="0"/>
              <a:t>Ключик 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684771" y="1040542"/>
            <a:ext cx="316835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Карандашик</a:t>
            </a:r>
          </a:p>
          <a:p>
            <a:endParaRPr lang="ru-RU" sz="3600" dirty="0" smtClean="0"/>
          </a:p>
          <a:p>
            <a:r>
              <a:rPr lang="ru-RU" sz="3600" dirty="0" smtClean="0"/>
              <a:t>Орешек</a:t>
            </a:r>
          </a:p>
          <a:p>
            <a:endParaRPr lang="ru-RU" sz="3600" dirty="0" smtClean="0"/>
          </a:p>
          <a:p>
            <a:r>
              <a:rPr lang="ru-RU" sz="3600" dirty="0" smtClean="0"/>
              <a:t>Зайчик</a:t>
            </a:r>
          </a:p>
          <a:p>
            <a:endParaRPr lang="ru-RU" sz="3600" dirty="0" smtClean="0"/>
          </a:p>
          <a:p>
            <a:r>
              <a:rPr lang="ru-RU" sz="3600" dirty="0" smtClean="0"/>
              <a:t>Подарочек</a:t>
            </a:r>
          </a:p>
          <a:p>
            <a:endParaRPr lang="ru-RU" sz="3600" dirty="0" smtClean="0"/>
          </a:p>
          <a:p>
            <a:r>
              <a:rPr lang="ru-RU" sz="3600" dirty="0" smtClean="0"/>
              <a:t>Чайничек</a:t>
            </a:r>
            <a:endParaRPr lang="ru-RU" sz="3600" dirty="0"/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6083132" y="5589240"/>
            <a:ext cx="2232248" cy="7200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228184" y="5733256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ОЦЕНИ!</a:t>
            </a:r>
            <a:endParaRPr lang="ru-RU" sz="2800" b="1" dirty="0"/>
          </a:p>
        </p:txBody>
      </p:sp>
      <p:sp>
        <p:nvSpPr>
          <p:cNvPr id="8" name="Равно 7"/>
          <p:cNvSpPr/>
          <p:nvPr/>
        </p:nvSpPr>
        <p:spPr>
          <a:xfrm>
            <a:off x="2312958" y="1556792"/>
            <a:ext cx="593656" cy="258580"/>
          </a:xfrm>
          <a:prstGeom prst="mathEqua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Равно 8"/>
          <p:cNvSpPr/>
          <p:nvPr/>
        </p:nvSpPr>
        <p:spPr>
          <a:xfrm>
            <a:off x="1738457" y="2669109"/>
            <a:ext cx="593656" cy="258580"/>
          </a:xfrm>
          <a:prstGeom prst="mathEqua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Равно 9"/>
          <p:cNvSpPr/>
          <p:nvPr/>
        </p:nvSpPr>
        <p:spPr>
          <a:xfrm>
            <a:off x="2040193" y="3718198"/>
            <a:ext cx="593656" cy="258580"/>
          </a:xfrm>
          <a:prstGeom prst="mathEqua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Равно 10"/>
          <p:cNvSpPr/>
          <p:nvPr/>
        </p:nvSpPr>
        <p:spPr>
          <a:xfrm>
            <a:off x="1743365" y="4869160"/>
            <a:ext cx="593656" cy="258580"/>
          </a:xfrm>
          <a:prstGeom prst="mathEqua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Равно 11"/>
          <p:cNvSpPr/>
          <p:nvPr/>
        </p:nvSpPr>
        <p:spPr>
          <a:xfrm>
            <a:off x="5759312" y="1533986"/>
            <a:ext cx="593656" cy="258580"/>
          </a:xfrm>
          <a:prstGeom prst="mathEqua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Равно 12"/>
          <p:cNvSpPr/>
          <p:nvPr/>
        </p:nvSpPr>
        <p:spPr>
          <a:xfrm>
            <a:off x="1962083" y="5946582"/>
            <a:ext cx="593656" cy="258580"/>
          </a:xfrm>
          <a:prstGeom prst="mathEqua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Равно 13"/>
          <p:cNvSpPr/>
          <p:nvPr/>
        </p:nvSpPr>
        <p:spPr>
          <a:xfrm>
            <a:off x="4825566" y="2669109"/>
            <a:ext cx="593656" cy="258580"/>
          </a:xfrm>
          <a:prstGeom prst="mathEqua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" name="Равно 14"/>
          <p:cNvSpPr/>
          <p:nvPr/>
        </p:nvSpPr>
        <p:spPr>
          <a:xfrm>
            <a:off x="4572000" y="3718198"/>
            <a:ext cx="593656" cy="258580"/>
          </a:xfrm>
          <a:prstGeom prst="mathEqua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Равно 15"/>
          <p:cNvSpPr/>
          <p:nvPr/>
        </p:nvSpPr>
        <p:spPr>
          <a:xfrm>
            <a:off x="5429989" y="4850307"/>
            <a:ext cx="593656" cy="258580"/>
          </a:xfrm>
          <a:prstGeom prst="mathEqua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Равно 16"/>
          <p:cNvSpPr/>
          <p:nvPr/>
        </p:nvSpPr>
        <p:spPr>
          <a:xfrm>
            <a:off x="5165656" y="5921001"/>
            <a:ext cx="593656" cy="258580"/>
          </a:xfrm>
          <a:prstGeom prst="mathEqua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" name="Половина рамки 17"/>
          <p:cNvSpPr/>
          <p:nvPr/>
        </p:nvSpPr>
        <p:spPr>
          <a:xfrm rot="2439022">
            <a:off x="2338336" y="1079427"/>
            <a:ext cx="426904" cy="384734"/>
          </a:xfrm>
          <a:prstGeom prst="halfFrame">
            <a:avLst>
              <a:gd name="adj1" fmla="val 32430"/>
              <a:gd name="adj2" fmla="val 33333"/>
            </a:avLst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19" name="Половина рамки 18"/>
          <p:cNvSpPr/>
          <p:nvPr/>
        </p:nvSpPr>
        <p:spPr>
          <a:xfrm rot="2439022">
            <a:off x="1847467" y="2189437"/>
            <a:ext cx="426904" cy="384734"/>
          </a:xfrm>
          <a:prstGeom prst="halfFrame">
            <a:avLst>
              <a:gd name="adj1" fmla="val 32430"/>
              <a:gd name="adj2" fmla="val 33333"/>
            </a:avLst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20" name="Половина рамки 19"/>
          <p:cNvSpPr/>
          <p:nvPr/>
        </p:nvSpPr>
        <p:spPr>
          <a:xfrm rot="2439022">
            <a:off x="2068422" y="3240832"/>
            <a:ext cx="426904" cy="384734"/>
          </a:xfrm>
          <a:prstGeom prst="halfFrame">
            <a:avLst>
              <a:gd name="adj1" fmla="val 32430"/>
              <a:gd name="adj2" fmla="val 33333"/>
            </a:avLst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21" name="Половина рамки 20"/>
          <p:cNvSpPr/>
          <p:nvPr/>
        </p:nvSpPr>
        <p:spPr>
          <a:xfrm rot="2439022">
            <a:off x="1787776" y="4355603"/>
            <a:ext cx="426904" cy="384734"/>
          </a:xfrm>
          <a:prstGeom prst="halfFrame">
            <a:avLst>
              <a:gd name="adj1" fmla="val 32430"/>
              <a:gd name="adj2" fmla="val 33333"/>
            </a:avLst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22" name="Половина рамки 21"/>
          <p:cNvSpPr/>
          <p:nvPr/>
        </p:nvSpPr>
        <p:spPr>
          <a:xfrm rot="2439022">
            <a:off x="2017406" y="5443633"/>
            <a:ext cx="426904" cy="384734"/>
          </a:xfrm>
          <a:prstGeom prst="halfFrame">
            <a:avLst>
              <a:gd name="adj1" fmla="val 32430"/>
              <a:gd name="adj2" fmla="val 33333"/>
            </a:avLst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29" name="Половина рамки 28"/>
          <p:cNvSpPr/>
          <p:nvPr/>
        </p:nvSpPr>
        <p:spPr>
          <a:xfrm rot="2439022">
            <a:off x="5800627" y="1056619"/>
            <a:ext cx="426904" cy="384734"/>
          </a:xfrm>
          <a:prstGeom prst="halfFrame">
            <a:avLst>
              <a:gd name="adj1" fmla="val 32430"/>
              <a:gd name="adj2" fmla="val 33333"/>
            </a:avLst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0" name="Половина рамки 29"/>
          <p:cNvSpPr/>
          <p:nvPr/>
        </p:nvSpPr>
        <p:spPr>
          <a:xfrm rot="2439022">
            <a:off x="4899375" y="2189435"/>
            <a:ext cx="426904" cy="384734"/>
          </a:xfrm>
          <a:prstGeom prst="halfFrame">
            <a:avLst>
              <a:gd name="adj1" fmla="val 32430"/>
              <a:gd name="adj2" fmla="val 33333"/>
            </a:avLst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1" name="Половина рамки 30"/>
          <p:cNvSpPr/>
          <p:nvPr/>
        </p:nvSpPr>
        <p:spPr>
          <a:xfrm rot="2439022">
            <a:off x="4716725" y="3240832"/>
            <a:ext cx="426904" cy="384734"/>
          </a:xfrm>
          <a:prstGeom prst="halfFrame">
            <a:avLst>
              <a:gd name="adj1" fmla="val 32430"/>
              <a:gd name="adj2" fmla="val 33333"/>
            </a:avLst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2" name="Половина рамки 31"/>
          <p:cNvSpPr/>
          <p:nvPr/>
        </p:nvSpPr>
        <p:spPr>
          <a:xfrm rot="2439022">
            <a:off x="5473899" y="4372941"/>
            <a:ext cx="426904" cy="384734"/>
          </a:xfrm>
          <a:prstGeom prst="halfFrame">
            <a:avLst>
              <a:gd name="adj1" fmla="val 32430"/>
              <a:gd name="adj2" fmla="val 33333"/>
            </a:avLst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3" name="Половина рамки 32"/>
          <p:cNvSpPr/>
          <p:nvPr/>
        </p:nvSpPr>
        <p:spPr>
          <a:xfrm rot="2439022">
            <a:off x="5186638" y="5469215"/>
            <a:ext cx="426904" cy="384734"/>
          </a:xfrm>
          <a:prstGeom prst="halfFrame">
            <a:avLst>
              <a:gd name="adj1" fmla="val 32430"/>
              <a:gd name="adj2" fmla="val 33333"/>
            </a:avLst>
          </a:prstGeom>
          <a:solidFill>
            <a:srgbClr val="C00000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289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3728" y="476672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ОЦЕНИ РАБОТУ!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8" y="1484784"/>
            <a:ext cx="66967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Calibri" panose="020F0502020204030204" pitchFamily="34" charset="0"/>
                <a:cs typeface="Calibri" panose="020F0502020204030204" pitchFamily="34" charset="0"/>
              </a:rPr>
              <a:t>0 </a:t>
            </a:r>
            <a:r>
              <a:rPr lang="ru-RU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ошибок - </a:t>
            </a:r>
            <a:r>
              <a:rPr lang="ru-RU" sz="3200" b="1" dirty="0">
                <a:latin typeface="Calibri" panose="020F0502020204030204" pitchFamily="34" charset="0"/>
                <a:cs typeface="Calibri" panose="020F0502020204030204" pitchFamily="34" charset="0"/>
              </a:rPr>
              <a:t>«5»</a:t>
            </a:r>
          </a:p>
          <a:p>
            <a:pPr algn="ctr"/>
            <a:r>
              <a:rPr lang="ru-RU" sz="3200" b="1" dirty="0">
                <a:latin typeface="Calibri" panose="020F0502020204030204" pitchFamily="34" charset="0"/>
                <a:cs typeface="Calibri" panose="020F0502020204030204" pitchFamily="34" charset="0"/>
              </a:rPr>
              <a:t>1-2 </a:t>
            </a:r>
            <a:r>
              <a:rPr lang="ru-RU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ошибки - </a:t>
            </a:r>
            <a:r>
              <a:rPr lang="ru-RU" sz="3200" b="1" dirty="0">
                <a:latin typeface="Calibri" panose="020F0502020204030204" pitchFamily="34" charset="0"/>
                <a:cs typeface="Calibri" panose="020F0502020204030204" pitchFamily="34" charset="0"/>
              </a:rPr>
              <a:t>«4»</a:t>
            </a:r>
          </a:p>
          <a:p>
            <a:pPr algn="ctr"/>
            <a:r>
              <a:rPr lang="ru-RU" sz="3200" b="1" dirty="0">
                <a:latin typeface="Calibri" panose="020F0502020204030204" pitchFamily="34" charset="0"/>
                <a:cs typeface="Calibri" panose="020F0502020204030204" pitchFamily="34" charset="0"/>
              </a:rPr>
              <a:t>3-4 </a:t>
            </a:r>
            <a:r>
              <a:rPr lang="ru-RU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ошибки - </a:t>
            </a:r>
            <a:r>
              <a:rPr lang="ru-RU" sz="3200" b="1" dirty="0">
                <a:latin typeface="Calibri" panose="020F0502020204030204" pitchFamily="34" charset="0"/>
                <a:cs typeface="Calibri" panose="020F0502020204030204" pitchFamily="34" charset="0"/>
              </a:rPr>
              <a:t>«3»</a:t>
            </a:r>
          </a:p>
          <a:p>
            <a:pPr algn="ctr"/>
            <a:r>
              <a:rPr lang="ru-RU" sz="3200" b="1" dirty="0">
                <a:latin typeface="Calibri" panose="020F0502020204030204" pitchFamily="34" charset="0"/>
                <a:cs typeface="Calibri" panose="020F0502020204030204" pitchFamily="34" charset="0"/>
              </a:rPr>
              <a:t>5 и более </a:t>
            </a:r>
            <a:r>
              <a:rPr lang="ru-RU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ошибок - </a:t>
            </a:r>
            <a:r>
              <a:rPr lang="ru-RU" sz="3200" b="1" dirty="0">
                <a:latin typeface="Calibri" panose="020F0502020204030204" pitchFamily="34" charset="0"/>
                <a:cs typeface="Calibri" panose="020F0502020204030204" pitchFamily="34" charset="0"/>
              </a:rPr>
              <a:t>получи задание!</a:t>
            </a: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6083132" y="5589240"/>
            <a:ext cx="2232248" cy="7200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20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116632"/>
            <a:ext cx="84969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>
              <a:hlinkClick r:id="rId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841"/>
            <a:ext cx="91399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5576" y="1409293"/>
            <a:ext cx="770485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Картинки:</a:t>
            </a:r>
            <a:endParaRPr lang="ru-RU" sz="2400" dirty="0">
              <a:hlinkClick r:id="rId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hlinkClick r:id="rId2"/>
              </a:rPr>
              <a:t>https://www.google.com/url?sa=i&amp;source=images&amp;cd=&amp;cad=rja&amp;uact=8&amp;ved=2ahUKEwjr1I77oPfeAhVLESwKHUoeA-oQjRx6BAgBEAU&amp;url=https%3A%2F%2Fpurepng.com%2Fphoto%2F15156%2Fpea&amp;psig=AOvVaw26sl6UGFuIjTxX1okvlY5r&amp;ust=1543500261337789</a:t>
            </a:r>
            <a:endParaRPr lang="ru-RU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hlinkClick r:id="rId4"/>
              </a:rPr>
              <a:t>https://images.obi.ru/product/RU/800x600/373938_1.jpg</a:t>
            </a:r>
            <a:endParaRPr lang="ru-RU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hlinkClick r:id="rId5"/>
              </a:rPr>
              <a:t>http://pngimg.com/uploads/bow/bow_PNG10094.png</a:t>
            </a:r>
            <a:endParaRPr lang="ru-RU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hlinkClick r:id="rId6"/>
              </a:rPr>
              <a:t>https://purepng.com/public/uploads/large/purepng.com-cucumbercucumberfoodvegetablegreen-cucumber-1701527250945ilucd.png</a:t>
            </a:r>
            <a:endParaRPr lang="ru-RU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hlinkClick r:id="rId7"/>
              </a:rPr>
              <a:t>https://gallery.yopriceville.com/var/albums/Free-Clipart-Pictures/Summer-Vacation-PNG/Beach_Ball_PNG_Vector_Clipart.png?m=1434276755</a:t>
            </a:r>
            <a:endParaRPr lang="ru-RU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hlinkClick r:id="rId8"/>
              </a:rPr>
              <a:t>https://img-fotki.yandex.ru/get/6402/210509346.200/0_1d02eb_656071e5_L</a:t>
            </a:r>
            <a:endParaRPr lang="ru-RU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hlinkClick r:id="rId9"/>
              </a:rPr>
              <a:t>http://icons.iconarchive.com/icons/turbomilk/livejournal-10/256/pencil-icon.png</a:t>
            </a:r>
            <a:endParaRPr lang="ru-RU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hlinkClick r:id="rId10"/>
              </a:rPr>
              <a:t>https://i1.wallbox.ru/wallpapers/main/201522/9ae0321fbe17884.jpg</a:t>
            </a:r>
            <a:endParaRPr lang="ru-RU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hlinkClick r:id="rId11"/>
              </a:rPr>
              <a:t>https://avatars.mds.yandex.net/get-pdb/985790/97af9323-5f91-45d5-ab9a-1820ef447051/orig</a:t>
            </a:r>
            <a:endParaRPr lang="ru-RU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hlinkClick r:id="rId12"/>
              </a:rPr>
              <a:t>http://www.raikonfet.ru/images/Podarok.png</a:t>
            </a:r>
            <a:endParaRPr lang="ru-RU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hlinkClick r:id="rId13"/>
              </a:rPr>
              <a:t>https://laukar.com/data/160308/1126124771287738.jpg</a:t>
            </a:r>
            <a:endParaRPr lang="ru-RU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Учебник: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М. Т. Баранов, Т. А. </a:t>
            </a:r>
            <a:r>
              <a:rPr lang="ru-RU" dirty="0" err="1"/>
              <a:t>Ладыженская</a:t>
            </a:r>
            <a:r>
              <a:rPr lang="ru-RU" dirty="0"/>
              <a:t> Русский язык, 6 класс.- 26-е изд. – М. : Просвещение, 2004. – 239 с.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476672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ИСПОЛЬЗОВАННЫЕ РЕСУРСЫ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>
            <a:hlinkClick r:id="rId14" action="ppaction://hlinksldjump"/>
          </p:cNvPr>
          <p:cNvSpPr/>
          <p:nvPr/>
        </p:nvSpPr>
        <p:spPr>
          <a:xfrm>
            <a:off x="6083132" y="5589240"/>
            <a:ext cx="2232248" cy="7200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57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1720" y="260648"/>
            <a:ext cx="53285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Вспомним!</a:t>
            </a:r>
          </a:p>
          <a:p>
            <a:pPr algn="ctr"/>
            <a:endParaRPr lang="ru-RU" sz="3600" b="1" dirty="0" smtClean="0"/>
          </a:p>
          <a:p>
            <a:pPr algn="ctr"/>
            <a:r>
              <a:rPr lang="ru-RU" sz="3600" b="1" dirty="0" smtClean="0"/>
              <a:t>Правило: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2014974"/>
            <a:ext cx="763284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Чтобы правильно написать гласные в суффиксах существительных –</a:t>
            </a:r>
            <a:r>
              <a:rPr lang="ru-RU" sz="2800" b="1" dirty="0" err="1"/>
              <a:t>Е</a:t>
            </a:r>
            <a:r>
              <a:rPr lang="ru-RU" sz="2800" b="1" dirty="0" err="1" smtClean="0"/>
              <a:t>к</a:t>
            </a:r>
            <a:r>
              <a:rPr lang="ru-RU" sz="2800" b="1" dirty="0" smtClean="0"/>
              <a:t> и –</a:t>
            </a:r>
            <a:r>
              <a:rPr lang="ru-RU" sz="2800" b="1" dirty="0"/>
              <a:t>И</a:t>
            </a:r>
            <a:r>
              <a:rPr lang="ru-RU" sz="2800" b="1" dirty="0" smtClean="0"/>
              <a:t>к, надо просклонять эти слова.</a:t>
            </a:r>
          </a:p>
          <a:p>
            <a:pPr algn="just"/>
            <a:endParaRPr lang="ru-RU" sz="2800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b="1" dirty="0" smtClean="0"/>
              <a:t>Если гласный выпадает, то в суффиксе нужно писать букву Е, например: </a:t>
            </a:r>
            <a:r>
              <a:rPr lang="ru-RU" sz="2800" b="1" dirty="0" err="1" smtClean="0"/>
              <a:t>сыноч</a:t>
            </a:r>
            <a:r>
              <a:rPr lang="ru-RU" sz="2800" b="1" dirty="0" err="1" smtClean="0">
                <a:solidFill>
                  <a:srgbClr val="FF0000"/>
                </a:solidFill>
              </a:rPr>
              <a:t>Е</a:t>
            </a:r>
            <a:r>
              <a:rPr lang="ru-RU" sz="2800" b="1" dirty="0" err="1" smtClean="0"/>
              <a:t>К</a:t>
            </a:r>
            <a:r>
              <a:rPr lang="ru-RU" sz="2800" b="1" dirty="0" smtClean="0"/>
              <a:t> - </a:t>
            </a:r>
            <a:r>
              <a:rPr lang="ru-RU" sz="2800" b="1" dirty="0" err="1" smtClean="0"/>
              <a:t>сыноч</a:t>
            </a:r>
            <a:r>
              <a:rPr lang="ru-RU" sz="2800" b="1" u="sng" dirty="0" err="1" smtClean="0"/>
              <a:t>К</a:t>
            </a:r>
            <a:r>
              <a:rPr lang="ru-RU" sz="2800" b="1" dirty="0" err="1" smtClean="0"/>
              <a:t>а</a:t>
            </a:r>
            <a:endParaRPr lang="ru-RU" sz="2800" b="1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2800" b="1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2800" b="1" dirty="0" smtClean="0"/>
              <a:t>Если гласный не выпадает, то в суффиксе надо писать букву и, например: </a:t>
            </a:r>
            <a:r>
              <a:rPr lang="ru-RU" sz="2800" b="1" dirty="0" err="1">
                <a:solidFill>
                  <a:prstClr val="black"/>
                </a:solidFill>
              </a:rPr>
              <a:t>нос</a:t>
            </a:r>
            <a:r>
              <a:rPr lang="ru-RU" sz="2800" b="1" dirty="0" err="1">
                <a:solidFill>
                  <a:srgbClr val="FF0000"/>
                </a:solidFill>
              </a:rPr>
              <a:t>И</a:t>
            </a:r>
            <a:r>
              <a:rPr lang="ru-RU" sz="2800" b="1" dirty="0" err="1">
                <a:solidFill>
                  <a:prstClr val="black"/>
                </a:solidFill>
              </a:rPr>
              <a:t>К</a:t>
            </a:r>
            <a:r>
              <a:rPr lang="ru-RU" sz="2800" b="1" dirty="0">
                <a:solidFill>
                  <a:prstClr val="black"/>
                </a:solidFill>
              </a:rPr>
              <a:t> – </a:t>
            </a:r>
            <a:r>
              <a:rPr lang="ru-RU" sz="2800" b="1" dirty="0" err="1">
                <a:solidFill>
                  <a:prstClr val="black"/>
                </a:solidFill>
              </a:rPr>
              <a:t>нос</a:t>
            </a:r>
            <a:r>
              <a:rPr lang="ru-RU" sz="2800" b="1" dirty="0" err="1">
                <a:solidFill>
                  <a:srgbClr val="FF0000"/>
                </a:solidFill>
              </a:rPr>
              <a:t>И</a:t>
            </a:r>
            <a:r>
              <a:rPr lang="ru-RU" sz="2800" b="1" dirty="0" err="1">
                <a:solidFill>
                  <a:prstClr val="black"/>
                </a:solidFill>
              </a:rPr>
              <a:t>Ка</a:t>
            </a:r>
            <a:endParaRPr lang="ru-RU" sz="2800" b="1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34756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406404"/>
            <a:ext cx="7793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ПОРЯДОК ВЫПОЛНЕНИЯ ДИКТАНТА: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1052736"/>
            <a:ext cx="77048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2800" b="1" dirty="0" smtClean="0"/>
              <a:t>Обратите внимание на картинку, изображенную на слайде</a:t>
            </a:r>
          </a:p>
          <a:p>
            <a:pPr marL="342900" indent="-342900" algn="just">
              <a:buAutoNum type="arabicPeriod"/>
            </a:pPr>
            <a:r>
              <a:rPr lang="ru-RU" sz="2800" b="1" dirty="0" smtClean="0"/>
              <a:t>В столбик запишите слова, соответствующие данной картинке (с ЕК или ИК)</a:t>
            </a:r>
          </a:p>
          <a:p>
            <a:pPr marL="342900" indent="-342900" algn="just">
              <a:buAutoNum type="arabicPeriod"/>
            </a:pPr>
            <a:r>
              <a:rPr lang="ru-RU" sz="2800" b="1" dirty="0" smtClean="0"/>
              <a:t>Обозначьте условие выбора орфограммы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3789040"/>
            <a:ext cx="30963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Помните, что в каждом существительном у вас должен получится либо суффикс -</a:t>
            </a:r>
            <a:r>
              <a:rPr lang="ru-RU" sz="2400" dirty="0" err="1" smtClean="0"/>
              <a:t>Ек</a:t>
            </a:r>
            <a:r>
              <a:rPr lang="ru-RU" sz="2400" dirty="0" smtClean="0"/>
              <a:t>, либо суффикс -Ик.</a:t>
            </a:r>
            <a:endParaRPr lang="ru-RU" sz="2400" dirty="0"/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5940152" y="3628641"/>
            <a:ext cx="2232248" cy="7200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5949831" y="4583162"/>
            <a:ext cx="2232248" cy="7200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5" action="ppaction://hlinksldjump"/>
          </p:cNvPr>
          <p:cNvSpPr/>
          <p:nvPr/>
        </p:nvSpPr>
        <p:spPr>
          <a:xfrm>
            <a:off x="5940152" y="5589240"/>
            <a:ext cx="2232248" cy="7200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084168" y="3789040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ПРАВИЛО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084168" y="4725144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ОБРАЗЕЦ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084168" y="5733256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РЕСУРСЫ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9823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79712" y="548680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ОБРАЗЕЦ ВЫПОЛНЕНИЯ ЗАДАНИЯ: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6668" y="1556792"/>
            <a:ext cx="6408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Горошек - горошка</a:t>
            </a:r>
            <a:endParaRPr lang="ru-RU" sz="6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92898" y="2443987"/>
            <a:ext cx="630655" cy="5886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Половина рамки 8"/>
          <p:cNvSpPr/>
          <p:nvPr/>
        </p:nvSpPr>
        <p:spPr>
          <a:xfrm rot="2531750">
            <a:off x="4083224" y="1524749"/>
            <a:ext cx="650000" cy="587231"/>
          </a:xfrm>
          <a:prstGeom prst="halfFra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оловина рамки 9"/>
          <p:cNvSpPr/>
          <p:nvPr/>
        </p:nvSpPr>
        <p:spPr>
          <a:xfrm rot="2531750">
            <a:off x="7416765" y="1658443"/>
            <a:ext cx="483354" cy="468281"/>
          </a:xfrm>
          <a:prstGeom prst="halfFra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0680" y="2924945"/>
            <a:ext cx="3953975" cy="2160240"/>
          </a:xfrm>
          <a:prstGeom prst="rect">
            <a:avLst/>
          </a:prstGeom>
        </p:spPr>
      </p:pic>
      <p:sp>
        <p:nvSpPr>
          <p:cNvPr id="12" name="Скругленный прямоугольник 11">
            <a:hlinkClick r:id="rId4" action="ppaction://hlinksldjump"/>
          </p:cNvPr>
          <p:cNvSpPr/>
          <p:nvPr/>
        </p:nvSpPr>
        <p:spPr>
          <a:xfrm>
            <a:off x="6083132" y="5589240"/>
            <a:ext cx="2232248" cy="7200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 12"/>
          <p:cNvSpPr/>
          <p:nvPr/>
        </p:nvSpPr>
        <p:spPr>
          <a:xfrm>
            <a:off x="7401098" y="2370194"/>
            <a:ext cx="593656" cy="258580"/>
          </a:xfrm>
          <a:prstGeom prst="mathEqua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386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63688" y="620688"/>
            <a:ext cx="56886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Начинаем!</a:t>
            </a:r>
            <a:endParaRPr lang="ru-RU" sz="4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9" y="1628800"/>
            <a:ext cx="6471930" cy="4608512"/>
          </a:xfrm>
          <a:prstGeom prst="rect">
            <a:avLst/>
          </a:prstGeom>
        </p:spPr>
      </p:pic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6083132" y="5589240"/>
            <a:ext cx="2232248" cy="7200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12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11598"/>
            <a:ext cx="9144000" cy="5034804"/>
          </a:xfrm>
          <a:prstGeom prst="rect">
            <a:avLst/>
          </a:prstGeom>
        </p:spPr>
      </p:pic>
      <p:sp>
        <p:nvSpPr>
          <p:cNvPr id="4" name="Скругленный прямоугольник 3">
            <a:hlinkClick r:id="rId4" action="ppaction://hlinksldjump"/>
          </p:cNvPr>
          <p:cNvSpPr/>
          <p:nvPr/>
        </p:nvSpPr>
        <p:spPr>
          <a:xfrm>
            <a:off x="6083132" y="5589240"/>
            <a:ext cx="2232248" cy="7200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35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08" y="1977806"/>
            <a:ext cx="7471583" cy="2902387"/>
          </a:xfrm>
          <a:prstGeom prst="rect">
            <a:avLst/>
          </a:prstGeom>
        </p:spPr>
      </p:pic>
      <p:sp>
        <p:nvSpPr>
          <p:cNvPr id="4" name="Скругленный прямоугольник 3">
            <a:hlinkClick r:id="rId4" action="ppaction://hlinksldjump"/>
          </p:cNvPr>
          <p:cNvSpPr/>
          <p:nvPr/>
        </p:nvSpPr>
        <p:spPr>
          <a:xfrm>
            <a:off x="6083132" y="5589240"/>
            <a:ext cx="2232248" cy="7200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067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764704"/>
            <a:ext cx="4968552" cy="4979222"/>
          </a:xfrm>
          <a:prstGeom prst="rect">
            <a:avLst/>
          </a:prstGeom>
        </p:spPr>
      </p:pic>
      <p:sp>
        <p:nvSpPr>
          <p:cNvPr id="4" name="Скругленный прямоугольник 3">
            <a:hlinkClick r:id="rId4" action="ppaction://hlinksldjump"/>
          </p:cNvPr>
          <p:cNvSpPr/>
          <p:nvPr/>
        </p:nvSpPr>
        <p:spPr>
          <a:xfrm>
            <a:off x="6083132" y="5589240"/>
            <a:ext cx="2232248" cy="7200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135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620688"/>
            <a:ext cx="5976664" cy="4853054"/>
          </a:xfrm>
          <a:prstGeom prst="rect">
            <a:avLst/>
          </a:prstGeom>
        </p:spPr>
      </p:pic>
      <p:sp>
        <p:nvSpPr>
          <p:cNvPr id="4" name="Скругленный прямоугольник 3">
            <a:hlinkClick r:id="rId4" action="ppaction://hlinksldjump"/>
          </p:cNvPr>
          <p:cNvSpPr/>
          <p:nvPr/>
        </p:nvSpPr>
        <p:spPr>
          <a:xfrm>
            <a:off x="6083132" y="5589240"/>
            <a:ext cx="2232248" cy="7200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2831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231</Words>
  <Application>Microsoft Office PowerPoint</Application>
  <PresentationFormat>Экран (4:3)</PresentationFormat>
  <Paragraphs>74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Eliza</dc:creator>
  <cp:lastModifiedBy>Lisa</cp:lastModifiedBy>
  <cp:revision>33</cp:revision>
  <dcterms:created xsi:type="dcterms:W3CDTF">2018-11-28T17:11:14Z</dcterms:created>
  <dcterms:modified xsi:type="dcterms:W3CDTF">2018-12-08T17:27:40Z</dcterms:modified>
</cp:coreProperties>
</file>