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27EBCA1-4FCD-4776-AF89-4C7F2B7E5DBB}" type="datetimeFigureOut">
              <a:rPr lang="ru-RU" smtClean="0"/>
              <a:pPr/>
              <a:t>07.12.2018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41675D-90B9-4D2E-9125-68B86987992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7EBCA1-4FCD-4776-AF89-4C7F2B7E5DBB}" type="datetimeFigureOut">
              <a:rPr lang="ru-RU" smtClean="0"/>
              <a:pPr/>
              <a:t>07.12.2018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41675D-90B9-4D2E-9125-68B86987992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flipV="1">
            <a:off x="1371600" y="3714752"/>
            <a:ext cx="6400800" cy="1857387"/>
          </a:xfrm>
        </p:spPr>
        <p:txBody>
          <a:bodyPr>
            <a:normAutofit/>
          </a:bodyPr>
          <a:lstStyle/>
          <a:p>
            <a:endParaRPr lang="ru-RU" dirty="0"/>
          </a:p>
        </p:txBody>
      </p:sp>
      <p:pic>
        <p:nvPicPr>
          <p:cNvPr id="1026" name="Picture 2" descr="C:\Users\Дмитрий и Ксения\Documents\21-1024x678.jpg"/>
          <p:cNvPicPr>
            <a:picLocks noChangeAspect="1" noChangeArrowheads="1"/>
          </p:cNvPicPr>
          <p:nvPr/>
        </p:nvPicPr>
        <p:blipFill>
          <a:blip r:embed="rId2" cstate="email"/>
          <a:srcRect/>
          <a:stretch>
            <a:fillRect/>
          </a:stretch>
        </p:blipFill>
        <p:spPr bwMode="auto">
          <a:xfrm>
            <a:off x="-67466" y="0"/>
            <a:ext cx="9211466" cy="6858000"/>
          </a:xfrm>
          <a:prstGeom prst="rect">
            <a:avLst/>
          </a:prstGeom>
          <a:ln w="228600" cap="sq" cmpd="thickThin">
            <a:solidFill>
              <a:srgbClr val="000000"/>
            </a:solidFill>
            <a:prstDash val="solid"/>
            <a:miter lim="800000"/>
          </a:ln>
          <a:effectLst>
            <a:innerShdw blurRad="76200">
              <a:srgbClr val="000000"/>
            </a:innerShdw>
          </a:effectLst>
        </p:spPr>
      </p:pic>
      <p:sp>
        <p:nvSpPr>
          <p:cNvPr id="2" name="Заголовок 1"/>
          <p:cNvSpPr>
            <a:spLocks noGrp="1"/>
          </p:cNvSpPr>
          <p:nvPr>
            <p:ph type="ctrTitle"/>
          </p:nvPr>
        </p:nvSpPr>
        <p:spPr/>
        <p:txBody>
          <a:bodyPr>
            <a:noAutofit/>
          </a:bodyPr>
          <a:lstStyle/>
          <a:p>
            <a:r>
              <a:rPr lang="ru-RU" sz="6000" dirty="0" smtClean="0">
                <a:solidFill>
                  <a:srgbClr val="FFFF00"/>
                </a:solidFill>
                <a:latin typeface="Segoe Script" pitchFamily="34" charset="0"/>
              </a:rPr>
              <a:t>Гордое звание «Человек»</a:t>
            </a:r>
            <a:endParaRPr lang="ru-RU" sz="6000" dirty="0">
              <a:solidFill>
                <a:srgbClr val="FFFF00"/>
              </a:solidFill>
              <a:latin typeface="Segoe Script" pitchFamily="34" charset="0"/>
            </a:endParaRPr>
          </a:p>
        </p:txBody>
      </p:sp>
      <p:pic>
        <p:nvPicPr>
          <p:cNvPr id="6" name="Рисунок 5" descr="IMG_20180301_191228.jpg"/>
          <p:cNvPicPr>
            <a:picLocks noChangeAspect="1"/>
          </p:cNvPicPr>
          <p:nvPr/>
        </p:nvPicPr>
        <p:blipFill>
          <a:blip r:embed="rId3" cstate="email"/>
          <a:stretch>
            <a:fillRect/>
          </a:stretch>
        </p:blipFill>
        <p:spPr>
          <a:xfrm>
            <a:off x="0" y="3786166"/>
            <a:ext cx="2872357" cy="30718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Прямоугольник 6"/>
          <p:cNvSpPr/>
          <p:nvPr/>
        </p:nvSpPr>
        <p:spPr>
          <a:xfrm>
            <a:off x="857224" y="0"/>
            <a:ext cx="8286775" cy="369332"/>
          </a:xfrm>
          <a:prstGeom prst="rect">
            <a:avLst/>
          </a:prstGeom>
          <a:noFill/>
        </p:spPr>
        <p:txBody>
          <a:bodyPr wrap="square" lIns="91440" tIns="45720" rIns="91440" bIns="45720">
            <a:spAutoFit/>
          </a:bodyPr>
          <a:lstStyle/>
          <a:p>
            <a:pPr algn="ctr"/>
            <a:r>
              <a:rPr lang="ru-RU" b="1" cap="none" spc="0" dirty="0" smtClean="0">
                <a:ln w="18000">
                  <a:solidFill>
                    <a:schemeClr val="accent2">
                      <a:satMod val="140000"/>
                    </a:schemeClr>
                  </a:solidFill>
                  <a:prstDash val="solid"/>
                  <a:miter lim="800000"/>
                </a:ln>
                <a:effectLst>
                  <a:outerShdw blurRad="25500" dist="23000" dir="7020000" algn="tl">
                    <a:srgbClr val="000000">
                      <a:alpha val="50000"/>
                    </a:srgbClr>
                  </a:outerShdw>
                </a:effectLst>
              </a:rPr>
              <a:t> Цифровой интерактивный ресурс по теме: «9 мая- праздник Победы»</a:t>
            </a:r>
            <a:endParaRPr lang="ru-RU" b="1" cap="none" spc="0" dirty="0">
              <a:ln w="18000">
                <a:solidFill>
                  <a:schemeClr val="accent2">
                    <a:satMod val="140000"/>
                  </a:schemeClr>
                </a:solidFill>
                <a:prstDash val="solid"/>
                <a:miter lim="800000"/>
              </a:ln>
              <a:effectLst>
                <a:outerShdw blurRad="25500" dist="23000" dir="7020000" algn="tl">
                  <a:srgbClr val="000000">
                    <a:alpha val="50000"/>
                  </a:srgbClr>
                </a:outerShdw>
              </a:effectLst>
            </a:endParaRPr>
          </a:p>
        </p:txBody>
      </p:sp>
      <p:sp>
        <p:nvSpPr>
          <p:cNvPr id="8" name="Прямоугольник 7"/>
          <p:cNvSpPr/>
          <p:nvPr/>
        </p:nvSpPr>
        <p:spPr>
          <a:xfrm>
            <a:off x="5572131" y="4857760"/>
            <a:ext cx="3571869" cy="1600438"/>
          </a:xfrm>
          <a:prstGeom prst="rect">
            <a:avLst/>
          </a:prstGeom>
          <a:noFill/>
        </p:spPr>
        <p:txBody>
          <a:bodyPr wrap="square" lIns="91440" tIns="45720" rIns="91440" bIns="45720">
            <a:spAutoFit/>
          </a:bodyPr>
          <a:lstStyle/>
          <a:p>
            <a:pPr algn="ctr"/>
            <a:r>
              <a:rPr lang="ru-RU" sz="1400" b="1" spc="300" dirty="0" smtClean="0">
                <a:ln w="11430" cmpd="sng">
                  <a:solidFill>
                    <a:schemeClr val="accent1">
                      <a:tint val="10000"/>
                    </a:schemeClr>
                  </a:solidFill>
                  <a:prstDash val="solid"/>
                  <a:miter lim="800000"/>
                </a:ln>
                <a:solidFill>
                  <a:srgbClr val="FFFF00"/>
                </a:solidFill>
                <a:effectLst>
                  <a:glow rad="45500">
                    <a:schemeClr val="accent1">
                      <a:satMod val="220000"/>
                      <a:alpha val="35000"/>
                    </a:schemeClr>
                  </a:glow>
                </a:effectLst>
              </a:rPr>
              <a:t>Выполнила: Семенова Оксана Анатольевна,</a:t>
            </a:r>
          </a:p>
          <a:p>
            <a:pPr algn="ctr"/>
            <a:r>
              <a:rPr lang="ru-RU" sz="1400" b="1" spc="300" dirty="0">
                <a:ln w="11430" cmpd="sng">
                  <a:solidFill>
                    <a:schemeClr val="accent1">
                      <a:tint val="10000"/>
                    </a:schemeClr>
                  </a:solidFill>
                  <a:prstDash val="solid"/>
                  <a:miter lim="800000"/>
                </a:ln>
                <a:solidFill>
                  <a:srgbClr val="FFFF00"/>
                </a:solidFill>
                <a:effectLst>
                  <a:glow rad="45500">
                    <a:schemeClr val="accent1">
                      <a:satMod val="220000"/>
                      <a:alpha val="35000"/>
                    </a:schemeClr>
                  </a:glow>
                </a:effectLst>
              </a:rPr>
              <a:t>у</a:t>
            </a:r>
            <a:r>
              <a:rPr lang="ru-RU" sz="1400" b="1" cap="none" spc="300" dirty="0" smtClean="0">
                <a:ln w="11430" cmpd="sng">
                  <a:solidFill>
                    <a:schemeClr val="accent1">
                      <a:tint val="10000"/>
                    </a:schemeClr>
                  </a:solidFill>
                  <a:prstDash val="solid"/>
                  <a:miter lim="800000"/>
                </a:ln>
                <a:solidFill>
                  <a:srgbClr val="FFFF00"/>
                </a:solidFill>
                <a:effectLst>
                  <a:glow rad="45500">
                    <a:schemeClr val="accent1">
                      <a:satMod val="220000"/>
                      <a:alpha val="35000"/>
                    </a:schemeClr>
                  </a:glow>
                </a:effectLst>
              </a:rPr>
              <a:t>читель русского языка и литературы </a:t>
            </a:r>
          </a:p>
          <a:p>
            <a:pPr algn="ctr"/>
            <a:r>
              <a:rPr lang="ru-RU" sz="1400" b="1" spc="300" dirty="0" smtClean="0">
                <a:ln w="11430" cmpd="sng">
                  <a:solidFill>
                    <a:schemeClr val="accent1">
                      <a:tint val="10000"/>
                    </a:schemeClr>
                  </a:solidFill>
                  <a:prstDash val="solid"/>
                  <a:miter lim="800000"/>
                </a:ln>
                <a:solidFill>
                  <a:srgbClr val="FFFF00"/>
                </a:solidFill>
                <a:effectLst>
                  <a:glow rad="45500">
                    <a:schemeClr val="accent1">
                      <a:satMod val="220000"/>
                      <a:alpha val="35000"/>
                    </a:schemeClr>
                  </a:glow>
                </a:effectLst>
              </a:rPr>
              <a:t>МКОУ «Орловская СОШ» Хохольского района Воронежской области</a:t>
            </a:r>
            <a:r>
              <a:rPr lang="ru-RU" sz="1400" b="1" cap="none" spc="300" dirty="0" smtClean="0">
                <a:ln w="11430" cmpd="sng">
                  <a:solidFill>
                    <a:schemeClr val="accent1">
                      <a:tint val="10000"/>
                    </a:schemeClr>
                  </a:solidFill>
                  <a:prstDash val="solid"/>
                  <a:miter lim="800000"/>
                </a:ln>
                <a:solidFill>
                  <a:srgbClr val="FFFF00"/>
                </a:solidFill>
                <a:effectLst>
                  <a:glow rad="45500">
                    <a:schemeClr val="accent1">
                      <a:satMod val="220000"/>
                      <a:alpha val="35000"/>
                    </a:schemeClr>
                  </a:glow>
                </a:effectLst>
              </a:rPr>
              <a:t> </a:t>
            </a:r>
            <a:endParaRPr lang="ru-RU" sz="1400" b="1" cap="none" spc="300" dirty="0">
              <a:ln w="11430" cmpd="sng">
                <a:solidFill>
                  <a:schemeClr val="accent1">
                    <a:tint val="10000"/>
                  </a:schemeClr>
                </a:solidFill>
                <a:prstDash val="solid"/>
                <a:miter lim="800000"/>
              </a:ln>
              <a:solidFill>
                <a:srgbClr val="FFFF00"/>
              </a:solidFill>
              <a:effectLst>
                <a:glow rad="45500">
                  <a:schemeClr val="accent1">
                    <a:satMod val="220000"/>
                    <a:alpha val="35000"/>
                  </a:schemeClr>
                </a:glow>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grpId="1" nodeType="clickEffect">
                                  <p:stCondLst>
                                    <p:cond delay="0"/>
                                  </p:stCondLst>
                                  <p:childTnLst>
                                    <p:animMotion origin="layout" path="M 0.38594 0.26047 L 0.10243 0.08212 " pathEditMode="relative" rAng="0" ptsTypes="AA">
                                      <p:cBhvr>
                                        <p:cTn id="11" dur="2000" fill="hold"/>
                                        <p:tgtEl>
                                          <p:spTgt spid="2"/>
                                        </p:tgtEl>
                                        <p:attrNameLst>
                                          <p:attrName>ppt_x</p:attrName>
                                          <p:attrName>ppt_y</p:attrName>
                                        </p:attrNameLst>
                                      </p:cBhvr>
                                      <p:rCtr x="-142" y="-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Дмитрий и Ксения\Documents\img10.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457200" y="1643050"/>
            <a:ext cx="3471858" cy="4483113"/>
          </a:xfrm>
        </p:spPr>
        <p:txBody>
          <a:bodyPr>
            <a:normAutofit fontScale="77500" lnSpcReduction="20000"/>
          </a:bodyPr>
          <a:lstStyle/>
          <a:p>
            <a:r>
              <a:rPr lang="ru-RU" sz="1600" dirty="0">
                <a:solidFill>
                  <a:srgbClr val="FF0000"/>
                </a:solidFill>
                <a:latin typeface="Segoe Script" pitchFamily="34" charset="0"/>
              </a:rPr>
              <a:t>В 1951 году б.Аня выходит замуж за местного рабочего Петра, устраивается дояркой в местный колхоз. В 1952 году родился сын Володенька. Крепкий, щекастый, белолицый мальчик. Жизнь нашей героини обрела в тот момент настоящее счастье. К сожалению, счастье не бывает вечным. В возрасте 2 лет и 8 месяцев Володя умер , подавившись косточкой от чернослива, когда пил кисель. С тех пор б.Аня зареклась больше не иметь детей. </a:t>
            </a:r>
          </a:p>
          <a:p>
            <a:r>
              <a:rPr lang="ru-RU" sz="1600" dirty="0">
                <a:solidFill>
                  <a:srgbClr val="FF0000"/>
                </a:solidFill>
                <a:latin typeface="Segoe Script" pitchFamily="34" charset="0"/>
              </a:rPr>
              <a:t>Летом 1971 году муж б.Ани умирает. Его смерть, как сейчас понимает наша бабушка, была нелепой. Трудившись в поле в один из жарких дней, Петр попадает под колеса своего же трактора, оставленного заведенным. В эти дни небо над б.Анечкой меркнет.</a:t>
            </a:r>
          </a:p>
        </p:txBody>
      </p:sp>
      <p:pic>
        <p:nvPicPr>
          <p:cNvPr id="23555" name="Picture 3" descr="C:\Users\Дмитрий и Ксения\Desktop\фото б.Аня\IMG_20180301_190953.jpg"/>
          <p:cNvPicPr>
            <a:picLocks noChangeAspect="1" noChangeArrowheads="1"/>
          </p:cNvPicPr>
          <p:nvPr/>
        </p:nvPicPr>
        <p:blipFill>
          <a:blip r:embed="rId3" cstate="email"/>
          <a:srcRect/>
          <a:stretch>
            <a:fillRect/>
          </a:stretch>
        </p:blipFill>
        <p:spPr bwMode="auto">
          <a:xfrm>
            <a:off x="6000760" y="357166"/>
            <a:ext cx="2303858" cy="2643206"/>
          </a:xfrm>
          <a:prstGeom prst="rect">
            <a:avLst/>
          </a:prstGeom>
          <a:ln>
            <a:noFill/>
          </a:ln>
          <a:effectLst>
            <a:softEdge rad="112500"/>
          </a:effectLst>
        </p:spPr>
      </p:pic>
      <p:pic>
        <p:nvPicPr>
          <p:cNvPr id="23556" name="Picture 4" descr="C:\Users\Дмитрий и Ксения\Desktop\фото б.Аня\IMG_20180301_191451.jpg"/>
          <p:cNvPicPr>
            <a:picLocks noChangeAspect="1" noChangeArrowheads="1"/>
          </p:cNvPicPr>
          <p:nvPr/>
        </p:nvPicPr>
        <p:blipFill>
          <a:blip r:embed="rId4" cstate="email"/>
          <a:srcRect/>
          <a:stretch>
            <a:fillRect/>
          </a:stretch>
        </p:blipFill>
        <p:spPr bwMode="auto">
          <a:xfrm>
            <a:off x="4929190" y="3071811"/>
            <a:ext cx="3619525" cy="2714644"/>
          </a:xfrm>
          <a:prstGeom prst="rect">
            <a:avLst/>
          </a:prstGeom>
          <a:ln>
            <a:noFill/>
          </a:ln>
          <a:effectLst>
            <a:softEdge rad="112500"/>
          </a:effectLst>
        </p:spPr>
      </p:pic>
      <p:sp>
        <p:nvSpPr>
          <p:cNvPr id="7" name="Прямоугольник 6"/>
          <p:cNvSpPr/>
          <p:nvPr/>
        </p:nvSpPr>
        <p:spPr>
          <a:xfrm flipH="1">
            <a:off x="5072066" y="5675767"/>
            <a:ext cx="3286148" cy="307777"/>
          </a:xfrm>
          <a:prstGeom prst="rect">
            <a:avLst/>
          </a:prstGeom>
          <a:noFill/>
        </p:spPr>
        <p:txBody>
          <a:bodyPr wrap="square" lIns="91440" tIns="45720" rIns="91440" bIns="45720">
            <a:spAutoFit/>
          </a:bodyPr>
          <a:lstStyle/>
          <a:p>
            <a:pPr algn="ctr"/>
            <a:r>
              <a:rPr lang="ru-RU" sz="1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Б.Аня с сыном Володенькой (справа)</a:t>
            </a:r>
            <a:endParaRPr lang="ru-RU" sz="1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path" presetSubtype="0" accel="50000" decel="50000" fill="hold" grpId="1" nodeType="clickEffect">
                                  <p:stCondLst>
                                    <p:cond delay="0"/>
                                  </p:stCondLst>
                                  <p:childTnLst>
                                    <p:animMotion origin="layout" path="M 0 0  L 0.125 0.12125  L 0.077 0.31711  L -0.077 0.31711  L -0.125 0.12125  L 0 0  Z" pathEditMode="relative" ptsTypes="">
                                      <p:cBhvr>
                                        <p:cTn id="16" dur="2000" fill="hold"/>
                                        <p:tgtEl>
                                          <p:spTgt spid="3">
                                            <p:txEl>
                                              <p:pRg st="0" end="0"/>
                                            </p:txEl>
                                          </p:spTgt>
                                        </p:tgtEl>
                                        <p:attrNameLst>
                                          <p:attrName>ppt_x</p:attrName>
                                          <p:attrName>ppt_y</p:attrName>
                                        </p:attrNameLst>
                                      </p:cBhvr>
                                    </p:animMotion>
                                  </p:childTnLst>
                                </p:cTn>
                              </p:par>
                            </p:childTnLst>
                          </p:cTn>
                        </p:par>
                      </p:childTnLst>
                    </p:cTn>
                  </p:par>
                  <p:par>
                    <p:cTn id="17" fill="hold">
                      <p:stCondLst>
                        <p:cond delay="indefinite"/>
                      </p:stCondLst>
                      <p:childTnLst>
                        <p:par>
                          <p:cTn id="18" fill="hold">
                            <p:stCondLst>
                              <p:cond delay="0"/>
                            </p:stCondLst>
                            <p:childTnLst>
                              <p:par>
                                <p:cTn id="19" presetID="15" presetClass="path" presetSubtype="0" accel="50000" decel="50000" fill="hold" grpId="1" nodeType="clickEffect">
                                  <p:stCondLst>
                                    <p:cond delay="0"/>
                                  </p:stCondLst>
                                  <p:childTnLst>
                                    <p:animMotion origin="layout" path="M 0 0  L 0.125 0.12125  L 0.077 0.31711  L -0.077 0.31711  L -0.125 0.12125  L 0 0  Z" pathEditMode="relative" ptsTypes="">
                                      <p:cBhvr>
                                        <p:cTn id="20" dur="2000" fill="hold"/>
                                        <p:tgtEl>
                                          <p:spTgt spid="3">
                                            <p:txEl>
                                              <p:pRg st="1" end="1"/>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Дмитрий и Ксения\Documents\0002-003-.jpg"/>
          <p:cNvPicPr>
            <a:picLocks noGrp="1" noChangeAspect="1" noChangeArrowheads="1"/>
          </p:cNvPicPr>
          <p:nvPr>
            <p:ph idx="1"/>
          </p:nvPr>
        </p:nvPicPr>
        <p:blipFill>
          <a:blip r:embed="rId2" cstate="email"/>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rot="10800000" flipV="1">
            <a:off x="357158" y="2928934"/>
            <a:ext cx="3643338" cy="2000264"/>
          </a:xfrm>
        </p:spPr>
        <p:txBody>
          <a:bodyPr>
            <a:normAutofit/>
          </a:bodyPr>
          <a:lstStyle/>
          <a:p>
            <a:r>
              <a:rPr lang="ru-RU" sz="1300" dirty="0">
                <a:latin typeface="Segoe Script" pitchFamily="34" charset="0"/>
              </a:rPr>
              <a:t>В 1973 году баба Аня потеряла близкого и родного человека –ее мать. Ирина Ивановна умерла от рака желудка, промучившись долгих 8 лет. </a:t>
            </a:r>
            <a:r>
              <a:rPr lang="ru-RU" dirty="0"/>
              <a:t/>
            </a:r>
            <a:br>
              <a:rPr lang="ru-RU" dirty="0"/>
            </a:br>
            <a:endParaRPr lang="ru-RU" dirty="0"/>
          </a:p>
        </p:txBody>
      </p:sp>
      <p:pic>
        <p:nvPicPr>
          <p:cNvPr id="24585" name="Picture 9" descr="C:\Users\Дмитрий и Ксения\Desktop\фото б.Аня\IMG_20180301_191333.jpg"/>
          <p:cNvPicPr>
            <a:picLocks noChangeAspect="1" noChangeArrowheads="1"/>
          </p:cNvPicPr>
          <p:nvPr/>
        </p:nvPicPr>
        <p:blipFill>
          <a:blip r:embed="rId3" cstate="email"/>
          <a:srcRect/>
          <a:stretch>
            <a:fillRect/>
          </a:stretch>
        </p:blipFill>
        <p:spPr bwMode="auto">
          <a:xfrm>
            <a:off x="4214810" y="1607307"/>
            <a:ext cx="4429156" cy="33218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path" presetSubtype="0" accel="50000" decel="50000" fill="hold" nodeType="clickEffect">
                                  <p:stCondLst>
                                    <p:cond delay="0"/>
                                  </p:stCondLst>
                                  <p:childTnLst>
                                    <p:animMotion origin="layout" path="M 0 0  L 0.125 0.12125  L 0.077 0.31711  L -0.077 0.31711  L -0.125 0.12125  L 0 0  Z" pathEditMode="relative" ptsTypes="">
                                      <p:cBhvr>
                                        <p:cTn id="6" dur="2000" fill="hold"/>
                                        <p:tgtEl>
                                          <p:spTgt spid="24585"/>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nodeType="clickEffect">
                                  <p:stCondLst>
                                    <p:cond delay="0"/>
                                  </p:stCondLst>
                                  <p:childTnLst>
                                    <p:set>
                                      <p:cBhvr>
                                        <p:cTn id="10" dur="1" fill="hold">
                                          <p:stCondLst>
                                            <p:cond delay="0"/>
                                          </p:stCondLst>
                                        </p:cTn>
                                        <p:tgtEl>
                                          <p:spTgt spid="24585"/>
                                        </p:tgtEl>
                                        <p:attrNameLst>
                                          <p:attrName>style.visibility</p:attrName>
                                        </p:attrNameLst>
                                      </p:cBhvr>
                                      <p:to>
                                        <p:strVal val="visible"/>
                                      </p:to>
                                    </p:set>
                                    <p:animEffect transition="in" filter="box(in)">
                                      <p:cBhvr>
                                        <p:cTn id="11" dur="500"/>
                                        <p:tgtEl>
                                          <p:spTgt spid="245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Дмитрий и Ксения\Documents\desktopwallpapers.org.ua-1782.jpg"/>
          <p:cNvPicPr>
            <a:picLocks noGrp="1" noChangeAspect="1" noChangeArrowheads="1"/>
          </p:cNvPicPr>
          <p:nvPr>
            <p:ph idx="1"/>
          </p:nvPr>
        </p:nvPicPr>
        <p:blipFill>
          <a:blip r:embed="rId2" cstate="email"/>
          <a:srcRect/>
          <a:stretch>
            <a:fillRect/>
          </a:stretch>
        </p:blipFill>
        <p:spPr bwMode="auto">
          <a:xfrm>
            <a:off x="1" y="-145892"/>
            <a:ext cx="9144000" cy="7003892"/>
          </a:xfrm>
          <a:prstGeom prst="rect">
            <a:avLst/>
          </a:prstGeom>
          <a:noFill/>
        </p:spPr>
      </p:pic>
      <p:sp>
        <p:nvSpPr>
          <p:cNvPr id="2" name="Заголовок 1"/>
          <p:cNvSpPr>
            <a:spLocks noGrp="1"/>
          </p:cNvSpPr>
          <p:nvPr>
            <p:ph type="title"/>
          </p:nvPr>
        </p:nvSpPr>
        <p:spPr>
          <a:xfrm>
            <a:off x="457200" y="1142984"/>
            <a:ext cx="2900354" cy="2286016"/>
          </a:xfrm>
        </p:spPr>
        <p:txBody>
          <a:bodyPr>
            <a:noAutofit/>
          </a:bodyPr>
          <a:lstStyle/>
          <a:p>
            <a:r>
              <a:rPr lang="ru-RU" sz="1400" dirty="0">
                <a:solidFill>
                  <a:srgbClr val="C00000"/>
                </a:solidFill>
                <a:latin typeface="Segoe Script" pitchFamily="34" charset="0"/>
              </a:rPr>
              <a:t>Одна ,совсем одна, осталась б.Аня. Наверное, не каждый из нас знает, что поистине значит «одиночество». Смотря на б.Аню, вглядываясь в ее глаза, ты осознаешь цену жизни , цену семьи. Ты невольно переоцениваешь все свои поступки, что совершил и совершаешь. Тебе, молодой девчонке  и парню, не понять, никогда не разведать мысли, что кроются в поседевшей от старости голове. Ты ждешь «завтра» как новый день, в который ты в любой момент сможешь жить по-новому.</a:t>
            </a:r>
          </a:p>
        </p:txBody>
      </p:sp>
      <p:pic>
        <p:nvPicPr>
          <p:cNvPr id="25603" name="Picture 3" descr="C:\Users\Дмитрий и Ксения\Desktop\фото б.Аня\IMG_20180301_191252.jpg"/>
          <p:cNvPicPr>
            <a:picLocks noChangeAspect="1" noChangeArrowheads="1"/>
          </p:cNvPicPr>
          <p:nvPr/>
        </p:nvPicPr>
        <p:blipFill>
          <a:blip r:embed="rId3" cstate="email"/>
          <a:srcRect/>
          <a:stretch>
            <a:fillRect/>
          </a:stretch>
        </p:blipFill>
        <p:spPr bwMode="auto">
          <a:xfrm rot="1383185">
            <a:off x="5125413" y="1530480"/>
            <a:ext cx="3524275" cy="2643206"/>
          </a:xfrm>
          <a:prstGeom prst="rect">
            <a:avLst/>
          </a:prstGeom>
          <a:ln>
            <a:noFill/>
          </a:ln>
          <a:effectLst>
            <a:softEdge rad="112500"/>
          </a:effectLst>
        </p:spPr>
      </p:pic>
      <p:pic>
        <p:nvPicPr>
          <p:cNvPr id="25604" name="Picture 4" descr="C:\Users\Дмитрий и Ксения\Desktop\фото б.Аня\IMG_20180301_191420.jpg"/>
          <p:cNvPicPr>
            <a:picLocks noChangeAspect="1" noChangeArrowheads="1"/>
          </p:cNvPicPr>
          <p:nvPr/>
        </p:nvPicPr>
        <p:blipFill>
          <a:blip r:embed="rId4" cstate="email"/>
          <a:srcRect/>
          <a:stretch>
            <a:fillRect/>
          </a:stretch>
        </p:blipFill>
        <p:spPr bwMode="auto">
          <a:xfrm rot="20972748">
            <a:off x="3357554" y="3714752"/>
            <a:ext cx="2000246" cy="266699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path" presetSubtype="0" accel="50000" decel="50000" fill="hold" nodeType="clickEffect">
                                  <p:stCondLst>
                                    <p:cond delay="0"/>
                                  </p:stCondLst>
                                  <p:childTnLst>
                                    <p:animMotion origin="layout" path="M 0 0 L 0.125 0.091 L 0.077 0.238 L -0.077 0.238 L -0.125 0.091 L 0 0 Z" pathEditMode="relative" ptsTypes="">
                                      <p:cBhvr>
                                        <p:cTn id="6" dur="2000" fill="hold"/>
                                        <p:tgtEl>
                                          <p:spTgt spid="2560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5" presetClass="path" presetSubtype="0" accel="50000" decel="50000" fill="hold" nodeType="clickEffect">
                                  <p:stCondLst>
                                    <p:cond delay="0"/>
                                  </p:stCondLst>
                                  <p:childTnLst>
                                    <p:animMotion origin="layout" path="M 0 0  L 0.125 0.12125  L 0.077 0.31711  L -0.077 0.31711  L -0.125 0.12125  L 0 0  Z" pathEditMode="relative" ptsTypes="">
                                      <p:cBhvr>
                                        <p:cTn id="10" dur="2000" fill="hold"/>
                                        <p:tgtEl>
                                          <p:spTgt spid="25603"/>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circle(in)">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Дмитрий и Ксения\Documents\0012-033-.png"/>
          <p:cNvPicPr>
            <a:picLocks noGrp="1" noChangeAspect="1" noChangeArrowheads="1"/>
          </p:cNvPicPr>
          <p:nvPr>
            <p:ph idx="1"/>
          </p:nvPr>
        </p:nvPicPr>
        <p:blipFill>
          <a:blip r:embed="rId2" cstate="email"/>
          <a:srcRect/>
          <a:stretch>
            <a:fillRect/>
          </a:stretch>
        </p:blipFill>
        <p:spPr bwMode="auto">
          <a:xfrm>
            <a:off x="-285784" y="0"/>
            <a:ext cx="9696989" cy="7215214"/>
          </a:xfrm>
          <a:prstGeom prst="rect">
            <a:avLst/>
          </a:prstGeom>
          <a:noFill/>
        </p:spPr>
      </p:pic>
      <p:sp>
        <p:nvSpPr>
          <p:cNvPr id="2" name="Заголовок 1"/>
          <p:cNvSpPr>
            <a:spLocks noGrp="1"/>
          </p:cNvSpPr>
          <p:nvPr>
            <p:ph type="title"/>
          </p:nvPr>
        </p:nvSpPr>
        <p:spPr>
          <a:xfrm>
            <a:off x="0" y="571480"/>
            <a:ext cx="4043362" cy="3714752"/>
          </a:xfrm>
        </p:spPr>
        <p:txBody>
          <a:bodyPr>
            <a:noAutofit/>
          </a:bodyPr>
          <a:lstStyle/>
          <a:p>
            <a:r>
              <a:rPr lang="ru-RU" sz="1200" dirty="0">
                <a:solidFill>
                  <a:srgbClr val="C00000"/>
                </a:solidFill>
                <a:latin typeface="Segoe Script" pitchFamily="34" charset="0"/>
              </a:rPr>
              <a:t>Человек, прошедший войну, удержавшийся на плаву бесконечных смертей - разве не эти люди становятся поводом для гордости в наше время? «Чтить, хранить, оберегать этих людей» - эти слова не должны быть просто словами. Бесконечно кланяться - вот, что так необходимо делать нам, людям, никогда не знавшим и  ,надеюсь, не познавшим все, что познала моя героиня. Б.Ане не нужна похвала, ей не нужна слава, она рада просто видеть мир, она рада, что Господь дает ей шанс прожить еще один день таким, каким он ей уготовлен. Она улыбается каждому, и эта улыбка для нас, ее родных, как в детской песенке, способна разбудить и радугу на небе, и осветить каждый уголок нашей земли.</a:t>
            </a:r>
          </a:p>
        </p:txBody>
      </p:sp>
      <p:pic>
        <p:nvPicPr>
          <p:cNvPr id="26629" name="Picture 5" descr="C:\Users\Дмитрий и Ксения\Desktop\фото б.Аня\IMG_20180301_191618.jpg"/>
          <p:cNvPicPr>
            <a:picLocks noChangeAspect="1" noChangeArrowheads="1"/>
          </p:cNvPicPr>
          <p:nvPr/>
        </p:nvPicPr>
        <p:blipFill>
          <a:blip r:embed="rId3" cstate="email"/>
          <a:srcRect/>
          <a:stretch>
            <a:fillRect/>
          </a:stretch>
        </p:blipFill>
        <p:spPr bwMode="auto">
          <a:xfrm>
            <a:off x="5286380" y="928670"/>
            <a:ext cx="2732468" cy="364329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path" presetSubtype="0" accel="50000" decel="50000" fill="hold" grpId="0" nodeType="clickEffect">
                                  <p:stCondLst>
                                    <p:cond delay="0"/>
                                  </p:stCondLst>
                                  <p:childTnLst>
                                    <p:animMotion origin="layout" path="M 0 0 L 0.125 0.091 L 0.077 0.238 L -0.077 0.238 L -0.125 0.091 L 0 0 Z" pathEditMode="relative" ptsTypes="">
                                      <p:cBhvr>
                                        <p:cTn id="6" dur="2000" fill="hold"/>
                                        <p:tgtEl>
                                          <p:spTgt spid="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1"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ox(in)">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0" presetClass="path" presetSubtype="0" accel="50000" decel="50000" fill="hold" nodeType="clickEffect">
                                  <p:stCondLst>
                                    <p:cond delay="0"/>
                                  </p:stCondLst>
                                  <p:childTnLst>
                                    <p:animMotion origin="layout" path="M -0.02621 0.13185 C -0.05069 0.12977 -0.07535 0.12861 -0.09983 0.12537 C -0.12135 0.12237 -0.14601 0.08975 -0.16007 0.07078 C -0.17656 0.04858 -0.19271 0.02822 -0.20226 -0.00139 C -0.20521 -0.01064 -0.20521 -0.02175 -0.20937 -0.03031 C -0.22135 -0.05552 -0.22778 -0.08282 -0.23108 -0.11219 C -0.23038 -0.14041 -0.23524 -0.17072 -0.21667 -0.18922 C -0.20625 -0.21212 -0.19149 -0.21953 -0.17448 -0.23109 C -0.14549 -0.25099 -0.11458 -0.26463 -0.08177 -0.26787 C -0.03715 -0.27874 0.00764 -0.26764 0.05208 -0.26163 C 0.06615 -0.25469 0.07986 -0.25099 0.09427 -0.24543 C 0.10868 -0.23965 0.10451 -0.23849 0.11823 -0.22947 C 0.12135 -0.22739 0.12483 -0.22647 0.12795 -0.22461 C 0.1316 -0.22253 0.13524 -0.22068 0.13872 -0.21814 C 0.17483 -0.19292 0.20052 -0.15175 0.21354 -0.10109 C 0.2132 -0.07703 0.21372 -0.05274 0.21233 -0.02869 C 0.21146 -0.01458 0.20313 0.00023 0.19774 0.01133 C 0.1842 0.03955 0.1684 0.05181 0.14601 0.0643 C 0.13854 0.06847 0.12986 0.06708 0.12188 0.06916 C 0.10226 0.0687 0.08247 0.06986 0.06285 0.06754 C 0.05521 0.06662 0.04861 0.06014 0.04115 0.05783 C 0.01719 0.05043 0.03247 0.05713 0.00625 0.04187 C 0.00347 0.04025 -0.00226 0.03701 -0.00226 0.03724 C -0.01476 0.02035 -0.00156 0.03585 -0.01424 0.02591 C -0.02153 0.02012 -0.02708 0.0118 -0.03351 0.00486 C -0.0349 -0.00255 -0.03628 -0.00949 -0.03958 -0.01596 C -0.03837 -0.03169 -0.03941 -0.07056 -0.025 -0.08328 C -0.0217 -0.08999 -0.01719 -0.09114 -0.0118 -0.09461 C 0.02795 -0.09137 0.03281 -0.10502 0.03281 -0.06246 " pathEditMode="relative" rAng="0" ptsTypes="ffffffffffffffffffffffffffffA">
                                      <p:cBhvr>
                                        <p:cTn id="15" dur="2000" fill="hold"/>
                                        <p:tgtEl>
                                          <p:spTgt spid="26629"/>
                                        </p:tgtEl>
                                        <p:attrNameLst>
                                          <p:attrName>ppt_x</p:attrName>
                                          <p:attrName>ppt_y</p:attrName>
                                        </p:attrNameLst>
                                      </p:cBhvr>
                                      <p:rCtr x="15" y="-20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Users\Дмитрий и Ксения\Documents\setwalls.ru-80253.jpg"/>
          <p:cNvPicPr>
            <a:picLocks noGrp="1" noChangeAspect="1" noChangeArrowheads="1"/>
          </p:cNvPicPr>
          <p:nvPr>
            <p:ph idx="1"/>
          </p:nvPr>
        </p:nvPicPr>
        <p:blipFill>
          <a:blip r:embed="rId2" cstate="email"/>
          <a:srcRect/>
          <a:stretch>
            <a:fillRect/>
          </a:stretch>
        </p:blipFill>
        <p:spPr bwMode="auto">
          <a:xfrm>
            <a:off x="0" y="-22"/>
            <a:ext cx="9144000" cy="6858022"/>
          </a:xfrm>
          <a:prstGeom prst="rect">
            <a:avLst/>
          </a:prstGeom>
          <a:noFill/>
        </p:spPr>
      </p:pic>
      <p:sp>
        <p:nvSpPr>
          <p:cNvPr id="2" name="Заголовок 1"/>
          <p:cNvSpPr>
            <a:spLocks noGrp="1"/>
          </p:cNvSpPr>
          <p:nvPr>
            <p:ph type="title"/>
          </p:nvPr>
        </p:nvSpPr>
        <p:spPr>
          <a:xfrm>
            <a:off x="1643042" y="2571744"/>
            <a:ext cx="2214578" cy="1143008"/>
          </a:xfrm>
        </p:spPr>
        <p:txBody>
          <a:bodyPr>
            <a:normAutofit fontScale="90000"/>
          </a:bodyPr>
          <a:lstStyle/>
          <a:p>
            <a:r>
              <a:rPr lang="ru-RU" sz="1400" dirty="0" smtClean="0">
                <a:solidFill>
                  <a:srgbClr val="C00000"/>
                </a:solidFill>
                <a:latin typeface="Segoe Script" pitchFamily="34" charset="0"/>
              </a:rPr>
              <a:t>Б.Аня удостоена наград </a:t>
            </a:r>
            <a:r>
              <a:rPr lang="ru-RU" sz="1400" dirty="0">
                <a:solidFill>
                  <a:srgbClr val="C00000"/>
                </a:solidFill>
                <a:latin typeface="Segoe Script" pitchFamily="34" charset="0"/>
              </a:rPr>
              <a:t>за участие в боевых действиях. В ее копилке этих наград уже три. Начиная с 2005 года , б.Аня отсчитывает каждые 5 лет, чтобы вновь дождаться свою медаль. </a:t>
            </a:r>
          </a:p>
        </p:txBody>
      </p:sp>
      <p:pic>
        <p:nvPicPr>
          <p:cNvPr id="27651" name="Picture 3" descr="C:\Users\Дмитрий и Ксения\Desktop\фото б.Аня\IMG_20180301_190906.jpg"/>
          <p:cNvPicPr>
            <a:picLocks noChangeAspect="1" noChangeArrowheads="1"/>
          </p:cNvPicPr>
          <p:nvPr/>
        </p:nvPicPr>
        <p:blipFill>
          <a:blip r:embed="rId3" cstate="email"/>
          <a:srcRect/>
          <a:stretch>
            <a:fillRect/>
          </a:stretch>
        </p:blipFill>
        <p:spPr bwMode="auto">
          <a:xfrm>
            <a:off x="5357818" y="2071678"/>
            <a:ext cx="2786082" cy="208956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grpId="1" nodeType="clickEffect">
                                  <p:stCondLst>
                                    <p:cond delay="0"/>
                                  </p:stCondLst>
                                  <p:childTnLst>
                                    <p:animMotion origin="layout" path="M 0.06268 0.16377 C 0.04098 0.1677 0.0349 0.17025 0.00851 0.16377 C 0.00504 0.16285 0.00296 0.15822 -4.44444E-6 0.15567 C -0.00711 0.1492 -0.01475 0.14341 -0.0217 0.13647 C -0.03125 0.12676 -0.04322 0.11542 -0.05052 0.1027 C -0.05607 0.09299 -0.06024 0.08165 -0.06614 0.07217 C -0.06822 0.06893 -0.07013 0.06569 -0.07222 0.06245 C -0.07343 0.05089 -0.07777 0.04325 -0.07951 0.03215 C -0.07986 0.02521 -0.08003 0.01804 -0.08072 0.0111 C -0.08159 0.00254 -0.0842 -0.01458 -0.0842 -0.01435 C -0.08298 -0.0273 -0.08298 -0.04049 -0.08072 -0.05298 C -0.07881 -0.06385 -0.06979 -0.06871 -0.06371 -0.0738 C -0.05034 -0.0849 -0.03611 -0.09138 -0.02048 -0.09485 C 0.00886 -0.09415 0.0665 -0.10526 0.09046 -0.06269 C 0.09202 -0.05182 0.09636 -0.04211 0.1 -0.03216 C 0.10521 -0.01805 0.10921 -0.00301 0.11459 0.0111 C 0.11823 0.03978 0.12014 0.05667 0.10365 0.07864 C 0.09775 0.08651 0.09306 0.09391 0.08559 0.09946 C 0.08334 0.10108 0.0783 0.1027 0.0783 0.10293 C 0.05712 0.09946 0.05348 0.09808 0.03629 0.08512 C 0.02987 0.0724 0.02136 0.06731 0.0158 0.05135 C 0.01667 0.03562 0.01528 0.02637 0.02535 0.01758 C 0.0408 0.01896 0.0415 0.01526 0.04827 0.02891 C 0.05105 0.04742 0.04931 0.07055 0.03264 0.07055 " pathEditMode="relative" rAng="0" ptsTypes="fffffffffffffffffffffffA">
                                      <p:cBhvr>
                                        <p:cTn id="11" dur="2000" fill="hold"/>
                                        <p:tgtEl>
                                          <p:spTgt spid="2"/>
                                        </p:tgtEl>
                                        <p:attrNameLst>
                                          <p:attrName>ppt_x</p:attrName>
                                          <p:attrName>ppt_y</p:attrName>
                                        </p:attrNameLst>
                                      </p:cBhvr>
                                      <p:rCtr x="-45" y="-131"/>
                                    </p:animMotion>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nodeType="clickEffect">
                                  <p:stCondLst>
                                    <p:cond delay="0"/>
                                  </p:stCondLst>
                                  <p:childTnLst>
                                    <p:set>
                                      <p:cBhvr>
                                        <p:cTn id="15" dur="1" fill="hold">
                                          <p:stCondLst>
                                            <p:cond delay="0"/>
                                          </p:stCondLst>
                                        </p:cTn>
                                        <p:tgtEl>
                                          <p:spTgt spid="27651"/>
                                        </p:tgtEl>
                                        <p:attrNameLst>
                                          <p:attrName>style.visibility</p:attrName>
                                        </p:attrNameLst>
                                      </p:cBhvr>
                                      <p:to>
                                        <p:strVal val="visible"/>
                                      </p:to>
                                    </p:set>
                                    <p:animEffect transition="in" filter="slide(fromBottom)">
                                      <p:cBhvr>
                                        <p:cTn id="16" dur="500"/>
                                        <p:tgtEl>
                                          <p:spTgt spid="27651"/>
                                        </p:tgtEl>
                                      </p:cBhvr>
                                    </p:animEffect>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nodeType="clickEffect">
                                  <p:stCondLst>
                                    <p:cond delay="0"/>
                                  </p:stCondLst>
                                  <p:childTnLst>
                                    <p:animMotion origin="layout" path="M -0.00364 0.09947 C -0.00885 0.10224 -0.01805 0.10849 -0.02413 0.1108 C -0.0276 0.11219 -0.03142 0.11242 -0.03489 0.11381 C -0.08958 0.11034 -0.07291 0.11797 -0.10364 0.09461 C -0.1151 0.07425 -0.13055 0.05876 -0.1434 0.04002 C -0.14757 0.034 -0.16215 0.00694 -0.16996 2.08189E-7 C -0.17344 -0.00671 -0.17795 -0.01226 -0.18073 -0.01943 C -0.18368 -0.02706 -0.18507 -0.03585 -0.18802 -0.04349 C -0.18715 -0.05621 -0.18941 -0.07009 -0.18559 -0.08189 C -0.18246 -0.0916 -0.1743 -0.09692 -0.16875 -0.10433 C -0.15156 -0.12723 -0.10798 -0.1499 -0.08437 -0.15267 C -0.03541 -0.1647 0.01667 -0.1691 0.06268 -0.14458 C 0.07344 -0.13 0.07622 -0.12098 0.08316 -0.10271 C 0.08733 -0.07263 0.09028 -0.03794 0.08316 -0.0081 C 0.07986 0.00601 0.07379 0.01712 0.06754 0.02891 C 0.05191 0.05876 0.03577 0.08744 0.00834 0.09785 C -0.00312 0.10664 -0.01476 0.11127 -0.02778 0.11381 C -0.03785 0.11173 -0.04809 0.11173 -0.05781 0.10756 C -0.06111 0.10618 -0.06267 0.10109 -0.0651 0.09785 C -0.06666 0.09577 -0.06996 0.09137 -0.06996 0.0916 C -0.07031 0.08929 -0.07048 0.08698 -0.07118 0.08513 C -0.07205 0.08281 -0.07396 0.08119 -0.07465 0.07865 C -0.07604 0.07356 -0.07621 0.06778 -0.07708 0.06246 C -0.07916 0.02845 -0.07743 0.00093 -0.05069 -0.01133 C -0.00607 -0.00787 -0.01788 -0.01573 0.00365 0.00324 C 0.00712 0.02984 0.00278 0.04765 -0.01684 0.05297 C -0.03524 0.05066 -0.02864 0.05505 -0.03368 0.03678 C -0.03246 0.01966 -0.03264 0.00231 -0.03021 -0.01457 C -0.03003 -0.01527 -0.01406 -0.03794 -0.01319 -0.03863 C -0.01111 -0.04048 -0.00607 -0.04187 -0.00607 -0.04164 C 0.00851 -0.04002 0.01441 -0.04025 0.01927 -0.02082 C 0.01615 -0.00879 0.01024 2.08189E-7 -1.66667E-6 2.08189E-7 " pathEditMode="relative" rAng="0" ptsTypes="fffffffffffffffffffffffffffffffA">
                                      <p:cBhvr>
                                        <p:cTn id="20" dur="2000" fill="hold"/>
                                        <p:tgtEl>
                                          <p:spTgt spid="27651"/>
                                        </p:tgtEl>
                                        <p:attrNameLst>
                                          <p:attrName>ppt_x</p:attrName>
                                          <p:attrName>ppt_y</p:attrName>
                                        </p:attrNameLst>
                                      </p:cBhvr>
                                      <p:rCtr x="-46" y="-1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7" name="Picture 9" descr="C:\Users\Дмитрий и Ксения\Documents\hello_html_m11425cb8 (1).jpg"/>
          <p:cNvPicPr>
            <a:picLocks noChangeAspect="1" noChangeArrowheads="1"/>
          </p:cNvPicPr>
          <p:nvPr/>
        </p:nvPicPr>
        <p:blipFill>
          <a:blip r:embed="rId2" cstate="email"/>
          <a:srcRect/>
          <a:stretch>
            <a:fillRect/>
          </a:stretch>
        </p:blipFill>
        <p:spPr bwMode="auto">
          <a:xfrm>
            <a:off x="-29" y="0"/>
            <a:ext cx="9144029" cy="6858000"/>
          </a:xfrm>
          <a:prstGeom prst="rect">
            <a:avLst/>
          </a:prstGeom>
          <a:ln>
            <a:noFill/>
          </a:ln>
          <a:effectLst>
            <a:softEdge rad="112500"/>
          </a:effectLst>
        </p:spPr>
      </p:pic>
      <p:sp>
        <p:nvSpPr>
          <p:cNvPr id="2052" name="AutoShape 4" descr="http://4.bp.blogspot.com/-cDhc-zD019Y/TeN5rp4c2jI/AAAAAAAAAoM/7fVd1GuaeG4/s1600/memorial_day_3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54" name="AutoShape 6" descr="http://4.bp.blogspot.com/-cDhc-zD019Y/TeN5rp4c2jI/AAAAAAAAAoM/7fVd1GuaeG4/s1600/memorial_day_3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56" name="AutoShape 8" descr="http://4.bp.blogspot.com/-cDhc-zD019Y/TeN5rp4c2jI/AAAAAAAAAoM/7fVd1GuaeG4/s1600/memorial_day_3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Users\Дмитрий и Ксения\Desktop\Новая папка\IMG_20180225_123253.jpg"/>
          <p:cNvPicPr>
            <a:picLocks noGrp="1"/>
          </p:cNvPicPr>
          <p:nvPr>
            <p:ph idx="1"/>
          </p:nvPr>
        </p:nvPicPr>
        <p:blipFill>
          <a:blip r:embed="rId2" cstate="email">
            <a:extLst>
              <a:ext uri="{28A0092B-C50C-407E-A947-70E740481C1C}">
                <a14:useLocalDpi xmlns:a14="http://schemas.microsoft.com/office/drawing/2010/main" xmlns:lc="http://schemas.openxmlformats.org/drawingml/2006/lockedCanvas" xmlns="" val="0"/>
              </a:ext>
            </a:extLst>
          </a:blip>
          <a:srcRect/>
          <a:stretch>
            <a:fillRect/>
          </a:stretch>
        </p:blipFill>
        <p:spPr bwMode="auto">
          <a:xfrm>
            <a:off x="142844" y="0"/>
            <a:ext cx="9001155" cy="6858000"/>
          </a:xfrm>
          <a:prstGeom prst="rect">
            <a:avLst/>
          </a:prstGeom>
          <a:ln>
            <a:noFill/>
          </a:ln>
          <a:effectLst>
            <a:softEdge rad="112500"/>
          </a:effectLst>
        </p:spPr>
      </p:pic>
      <p:sp>
        <p:nvSpPr>
          <p:cNvPr id="2" name="Заголовок 1"/>
          <p:cNvSpPr>
            <a:spLocks noGrp="1"/>
          </p:cNvSpPr>
          <p:nvPr>
            <p:ph type="title"/>
          </p:nvPr>
        </p:nvSpPr>
        <p:spPr>
          <a:xfrm>
            <a:off x="457200" y="274638"/>
            <a:ext cx="8229600" cy="1368412"/>
          </a:xfrm>
        </p:spPr>
        <p:txBody>
          <a:bodyPr>
            <a:noAutofit/>
          </a:bodyPr>
          <a:lstStyle/>
          <a:p>
            <a:r>
              <a:rPr lang="ru-RU" sz="2400" dirty="0" smtClean="0">
                <a:solidFill>
                  <a:srgbClr val="00B050"/>
                </a:solidFill>
                <a:latin typeface="Segoe Script" pitchFamily="34" charset="0"/>
              </a:rPr>
              <a:t>Там, в зеленом домишке,</a:t>
            </a:r>
            <a:br>
              <a:rPr lang="ru-RU" sz="2400" dirty="0" smtClean="0">
                <a:solidFill>
                  <a:srgbClr val="00B050"/>
                </a:solidFill>
                <a:latin typeface="Segoe Script" pitchFamily="34" charset="0"/>
              </a:rPr>
            </a:br>
            <a:r>
              <a:rPr lang="ru-RU" sz="2400" dirty="0" smtClean="0">
                <a:solidFill>
                  <a:srgbClr val="00B050"/>
                </a:solidFill>
                <a:latin typeface="Segoe Script" pitchFamily="34" charset="0"/>
              </a:rPr>
              <a:t>Укрылась старушка одна.</a:t>
            </a:r>
            <a:br>
              <a:rPr lang="ru-RU" sz="2400" dirty="0" smtClean="0">
                <a:solidFill>
                  <a:srgbClr val="00B050"/>
                </a:solidFill>
                <a:latin typeface="Segoe Script" pitchFamily="34" charset="0"/>
              </a:rPr>
            </a:br>
            <a:r>
              <a:rPr lang="ru-RU" sz="2400" dirty="0" smtClean="0">
                <a:solidFill>
                  <a:srgbClr val="00B050"/>
                </a:solidFill>
                <a:latin typeface="Segoe Script" pitchFamily="34" charset="0"/>
              </a:rPr>
              <a:t>Глядит на дорогу в окошко</a:t>
            </a:r>
            <a:br>
              <a:rPr lang="ru-RU" sz="2400" dirty="0" smtClean="0">
                <a:solidFill>
                  <a:srgbClr val="00B050"/>
                </a:solidFill>
                <a:latin typeface="Segoe Script" pitchFamily="34" charset="0"/>
              </a:rPr>
            </a:br>
            <a:r>
              <a:rPr lang="ru-RU" sz="2400" dirty="0" smtClean="0">
                <a:solidFill>
                  <a:srgbClr val="00B050"/>
                </a:solidFill>
                <a:latin typeface="Segoe Script" pitchFamily="34" charset="0"/>
              </a:rPr>
              <a:t>И шепчет: «Я пока что жива…»</a:t>
            </a:r>
            <a:endParaRPr lang="ru-RU" sz="2400" dirty="0">
              <a:solidFill>
                <a:srgbClr val="00B050"/>
              </a:solidFill>
              <a:latin typeface="Segoe Script"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5363" name="Picture 3" descr="C:\Users\Дмитрий и Ксения\Documents\setwalls.ru-80253.jpg"/>
          <p:cNvPicPr>
            <a:picLocks noChangeAspect="1" noChangeArrowheads="1"/>
          </p:cNvPicPr>
          <p:nvPr/>
        </p:nvPicPr>
        <p:blipFill>
          <a:blip r:embed="rId2" cstate="email"/>
          <a:srcRect/>
          <a:stretch>
            <a:fillRect/>
          </a:stretch>
        </p:blipFill>
        <p:spPr bwMode="auto">
          <a:xfrm>
            <a:off x="142844" y="-25"/>
            <a:ext cx="8715436" cy="6972349"/>
          </a:xfrm>
          <a:prstGeom prst="rect">
            <a:avLst/>
          </a:prstGeom>
          <a:noFill/>
        </p:spPr>
      </p:pic>
      <p:pic>
        <p:nvPicPr>
          <p:cNvPr id="15362" name="Picture 2" descr="C:\Users\Дмитрий и Ксения\Desktop\фото б.Аня\IMG_20180301_191745.jpg"/>
          <p:cNvPicPr>
            <a:picLocks noGrp="1" noChangeAspect="1" noChangeArrowheads="1"/>
          </p:cNvPicPr>
          <p:nvPr>
            <p:ph idx="1"/>
          </p:nvPr>
        </p:nvPicPr>
        <p:blipFill>
          <a:blip r:embed="rId3" cstate="email"/>
          <a:srcRect/>
          <a:stretch>
            <a:fillRect/>
          </a:stretch>
        </p:blipFill>
        <p:spPr bwMode="auto">
          <a:xfrm>
            <a:off x="-1" y="3524226"/>
            <a:ext cx="2607505" cy="3476674"/>
          </a:xfrm>
          <a:prstGeom prst="rect">
            <a:avLst/>
          </a:prstGeom>
          <a:ln>
            <a:noFill/>
          </a:ln>
          <a:effectLst>
            <a:softEdge rad="112500"/>
          </a:effectLst>
        </p:spPr>
      </p:pic>
      <p:sp>
        <p:nvSpPr>
          <p:cNvPr id="7" name="Прямоугольник 6"/>
          <p:cNvSpPr/>
          <p:nvPr/>
        </p:nvSpPr>
        <p:spPr>
          <a:xfrm>
            <a:off x="2361555" y="2967335"/>
            <a:ext cx="184730" cy="923330"/>
          </a:xfrm>
          <a:prstGeom prst="rect">
            <a:avLst/>
          </a:prstGeom>
          <a:noFill/>
        </p:spPr>
        <p:txBody>
          <a:bodyPr wrap="none" lIns="91440" tIns="45720" rIns="91440" bIns="45720">
            <a:spAutoFit/>
          </a:bodyPr>
          <a:lstStyle/>
          <a:p>
            <a:pPr algn="ctr"/>
            <a:endParaRPr lang="ru-RU"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TextBox 7"/>
          <p:cNvSpPr txBox="1"/>
          <p:nvPr/>
        </p:nvSpPr>
        <p:spPr>
          <a:xfrm>
            <a:off x="5292080" y="1340768"/>
            <a:ext cx="3000396" cy="3046988"/>
          </a:xfrm>
          <a:prstGeom prst="rect">
            <a:avLst/>
          </a:prstGeom>
          <a:noFill/>
        </p:spPr>
        <p:txBody>
          <a:bodyPr wrap="square" rtlCol="0">
            <a:spAutoFit/>
          </a:bodyPr>
          <a:lstStyle/>
          <a:p>
            <a:r>
              <a:rPr lang="ru-RU" sz="1600" dirty="0" err="1">
                <a:solidFill>
                  <a:srgbClr val="FF0000"/>
                </a:solidFill>
                <a:latin typeface="Segoe Script" pitchFamily="34" charset="0"/>
              </a:rPr>
              <a:t>Жабина</a:t>
            </a:r>
            <a:r>
              <a:rPr lang="ru-RU" sz="1600" dirty="0">
                <a:solidFill>
                  <a:srgbClr val="FF0000"/>
                </a:solidFill>
                <a:latin typeface="Segoe Script" pitchFamily="34" charset="0"/>
              </a:rPr>
              <a:t> Анна </a:t>
            </a:r>
            <a:r>
              <a:rPr lang="ru-RU" sz="1600" dirty="0" smtClean="0">
                <a:solidFill>
                  <a:srgbClr val="FF0000"/>
                </a:solidFill>
                <a:latin typeface="Segoe Script" pitchFamily="34" charset="0"/>
              </a:rPr>
              <a:t>Петровна родилась </a:t>
            </a:r>
            <a:r>
              <a:rPr lang="ru-RU" sz="1600" dirty="0">
                <a:solidFill>
                  <a:srgbClr val="FF0000"/>
                </a:solidFill>
                <a:latin typeface="Segoe Script" pitchFamily="34" charset="0"/>
              </a:rPr>
              <a:t>25 декабря 1928 года в с. Барановка Алтайского края. Как сейчас она вспоминает, это </a:t>
            </a:r>
            <a:r>
              <a:rPr lang="ru-RU" sz="1600" dirty="0" smtClean="0">
                <a:solidFill>
                  <a:srgbClr val="FF0000"/>
                </a:solidFill>
                <a:latin typeface="Segoe Script" pitchFamily="34" charset="0"/>
              </a:rPr>
              <a:t>были времена жгучей и кровавой  Революции</a:t>
            </a:r>
            <a:r>
              <a:rPr lang="ru-RU" sz="1600" dirty="0">
                <a:solidFill>
                  <a:srgbClr val="FF0000"/>
                </a:solidFill>
                <a:latin typeface="Segoe Script" pitchFamily="34" charset="0"/>
              </a:rPr>
              <a:t>. Это страшное событие, выпавшее на судьбы народа, застало б.Аню, когда той было 11 лет.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0.06979 0.02383 L 0.18021 -0.30928 " pathEditMode="relative" rAng="0" ptsTypes="AA">
                                      <p:cBhvr>
                                        <p:cTn id="6" dur="2000" fill="hold"/>
                                        <p:tgtEl>
                                          <p:spTgt spid="15362"/>
                                        </p:tgtEl>
                                        <p:attrNameLst>
                                          <p:attrName>ppt_x</p:attrName>
                                          <p:attrName>ppt_y</p:attrName>
                                        </p:attrNameLst>
                                      </p:cBhvr>
                                      <p:rCtr x="125" y="-167"/>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14341 0.30188 C 0.0981 0.31183 0.07223 0.30442 0.01216 0.3035 C 0.00973 0.30188 0.00747 0.30003 0.00487 0.29864 C -0.00069 0.29563 -0.01197 0.29054 -0.01197 0.29054 C -0.02343 0.27921 -0.03749 0.2725 -0.0493 0.26163 C -0.0585 0.25307 -0.06093 0.24937 -0.07222 0.24567 C -0.08506 0.23248 -0.07916 0.23757 -0.08906 0.22948 C -0.0934 0.22161 -0.09583 0.21444 -0.09999 0.20704 C -0.1033 0.18899 -0.11441 0.16586 -0.12292 0.15083 C -0.12622 0.14504 -0.129 0.13625 -0.13125 0.13001 C -0.13247 0.12677 -0.1349 0.12029 -0.1349 0.12029 C -0.1382 0.09415 -0.14098 0.06801 -0.14341 0.04164 C -0.14306 0.00579 -0.16164 -0.07795 -0.12535 -0.1027 C -0.11493 -0.12005 -0.09913 -0.14064 -0.08194 -0.14457 C -0.06371 -0.15845 -0.08906 -0.13994 -0.06857 -0.15244 C -0.05763 -0.15914 -0.04288 -0.17164 -0.03125 -0.17487 C -0.02656 -0.17626 -0.02169 -0.17672 -0.01683 -0.17811 C 0.0066 -0.19361 0.00626 -0.18343 0.04827 -0.17973 C 0.05608 -0.17626 0.06233 -0.16886 0.06997 -0.16539 C 0.07709 -0.15868 0.07084 -0.15822 0.07952 -0.15244 C 0.08074 -0.15035 0.0823 -0.1485 0.08317 -0.14619 C 0.08508 -0.1411 0.08803 -0.13 0.08803 -0.13 C 0.08907 -0.11404 0.09115 -0.099 0.09393 -0.0835 C 0.09358 -0.05991 0.09376 -0.03654 0.09271 -0.01295 C 0.09254 -0.0111 0.09098 -0.00994 0.09046 -0.00809 C 0.08785 0.00024 0.0849 0.0081 0.08195 0.01597 C 0.07761 0.0273 0.07431 0.04072 0.06876 0.05136 C 0.0665 0.05575 0.06251 0.0583 0.06025 0.06269 C 0.05556 0.07148 0.05018 0.08351 0.04341 0.08999 C 0.02605 0.10688 0.00435 0.11798 -0.01683 0.12191 C -0.03177 0.12862 -0.04548 0.12908 -0.06145 0.12191 C -0.06735 0.11451 -0.07031 0.10502 -0.07222 0.09462 C -0.07187 0.06686 -0.07222 0.0391 -0.071 0.01134 C -0.07083 0.0088 -0.06579 0.00301 -0.0651 0.00162 C -0.05607 -0.01572 -0.0361 -0.0303 -0.02048 -0.03539 C -0.01927 -0.03654 -0.01822 -0.03839 -0.01683 -0.03863 C 0.00539 -0.04071 8.61111E-6 -0.02405 8.61111E-6 -5.66736E-7 " pathEditMode="relative" ptsTypes="ffffffffffffffffffffffffffffffffffffA">
                                      <p:cBhvr>
                                        <p:cTn id="10" dur="2000" fill="hold"/>
                                        <p:tgtEl>
                                          <p:spTgt spid="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2" name="Picture 8" descr="C:\Users\Дмитрий и Ксения\Documents\6f7af10029bcf59a35635b8213d55753_XL.jpg"/>
          <p:cNvPicPr>
            <a:picLocks noChangeAspect="1" noChangeArrowheads="1"/>
          </p:cNvPicPr>
          <p:nvPr/>
        </p:nvPicPr>
        <p:blipFill>
          <a:blip r:embed="rId2" cstate="email"/>
          <a:srcRect/>
          <a:stretch>
            <a:fillRect/>
          </a:stretch>
        </p:blipFill>
        <p:spPr bwMode="auto">
          <a:xfrm>
            <a:off x="0" y="0"/>
            <a:ext cx="9061409" cy="6858000"/>
          </a:xfrm>
          <a:prstGeom prst="rect">
            <a:avLst/>
          </a:prstGeom>
          <a:noFill/>
        </p:spPr>
      </p:pic>
      <p:sp>
        <p:nvSpPr>
          <p:cNvPr id="2" name="Заголовок 1"/>
          <p:cNvSpPr>
            <a:spLocks noGrp="1"/>
          </p:cNvSpPr>
          <p:nvPr>
            <p:ph type="title"/>
          </p:nvPr>
        </p:nvSpPr>
        <p:spPr>
          <a:xfrm>
            <a:off x="142844" y="4786322"/>
            <a:ext cx="9001156" cy="1928826"/>
          </a:xfrm>
        </p:spPr>
        <p:txBody>
          <a:bodyPr>
            <a:normAutofit fontScale="90000"/>
          </a:bodyPr>
          <a:lstStyle/>
          <a:p>
            <a:r>
              <a:rPr lang="ru-RU" sz="2000" dirty="0">
                <a:solidFill>
                  <a:srgbClr val="FFFF00"/>
                </a:solidFill>
                <a:latin typeface="Segoe Script" pitchFamily="34" charset="0"/>
              </a:rPr>
              <a:t>О</a:t>
            </a:r>
            <a:r>
              <a:rPr lang="ru-RU" sz="2000" dirty="0" smtClean="0">
                <a:solidFill>
                  <a:srgbClr val="FFFF00"/>
                </a:solidFill>
                <a:latin typeface="Segoe Script" pitchFamily="34" charset="0"/>
              </a:rPr>
              <a:t>тец</a:t>
            </a:r>
            <a:r>
              <a:rPr lang="ru-RU" sz="2000" dirty="0">
                <a:solidFill>
                  <a:srgbClr val="FFFF00"/>
                </a:solidFill>
                <a:latin typeface="Segoe Script" pitchFamily="34" charset="0"/>
              </a:rPr>
              <a:t>, </a:t>
            </a:r>
            <a:r>
              <a:rPr lang="ru-RU" sz="2000" dirty="0" err="1">
                <a:solidFill>
                  <a:srgbClr val="FFFF00"/>
                </a:solidFill>
                <a:latin typeface="Segoe Script" pitchFamily="34" charset="0"/>
              </a:rPr>
              <a:t>Жабин</a:t>
            </a:r>
            <a:r>
              <a:rPr lang="ru-RU" sz="2000" dirty="0">
                <a:solidFill>
                  <a:srgbClr val="FFFF00"/>
                </a:solidFill>
                <a:latin typeface="Segoe Script" pitchFamily="34" charset="0"/>
              </a:rPr>
              <a:t> Петр Семенович, родившийся в 1897 году в г.Воронеже, переехав вместе с семьей в Алтайский край и вместе с отцом построив дом, был вынужден своими же руками сжечь то, что являлось сердцем его семьи, -дом, дабы он не был сожжен врагами. Мать б.Ани , </a:t>
            </a:r>
            <a:r>
              <a:rPr lang="ru-RU" sz="2000" dirty="0" err="1">
                <a:solidFill>
                  <a:srgbClr val="FFFF00"/>
                </a:solidFill>
                <a:latin typeface="Segoe Script" pitchFamily="34" charset="0"/>
              </a:rPr>
              <a:t>Мерзликина</a:t>
            </a:r>
            <a:r>
              <a:rPr lang="ru-RU" sz="2000" dirty="0">
                <a:solidFill>
                  <a:srgbClr val="FFFF00"/>
                </a:solidFill>
                <a:latin typeface="Segoe Script" pitchFamily="34" charset="0"/>
              </a:rPr>
              <a:t> Ирина  Ивановна, родилась в 1895 году в г.Самара, но ,влюбившись в отца б.Ани, переехала в Алтайский край. </a:t>
            </a:r>
            <a:r>
              <a:rPr lang="ru-RU" dirty="0"/>
              <a:t/>
            </a:r>
            <a:br>
              <a:rPr lang="ru-RU" dirty="0"/>
            </a:br>
            <a:endParaRPr lang="ru-RU" dirty="0"/>
          </a:p>
        </p:txBody>
      </p:sp>
      <p:pic>
        <p:nvPicPr>
          <p:cNvPr id="7" name="Рисунок 6" descr="C:\Users\Дмитрий и Ксения\Desktop\фото б.Аня\рис 1.jpg"/>
          <p:cNvPicPr/>
          <p:nvPr/>
        </p:nvPicPr>
        <p:blipFill>
          <a:blip r:embed="rId3" cstate="email">
            <a:extLst>
              <a:ext uri="{28A0092B-C50C-407E-A947-70E740481C1C}">
                <a14:useLocalDpi xmlns:a14="http://schemas.microsoft.com/office/drawing/2010/main" xmlns:lc="http://schemas.openxmlformats.org/drawingml/2006/lockedCanvas" xmlns="" val="0"/>
              </a:ext>
            </a:extLst>
          </a:blip>
          <a:srcRect/>
          <a:stretch>
            <a:fillRect/>
          </a:stretch>
        </p:blipFill>
        <p:spPr bwMode="auto">
          <a:xfrm>
            <a:off x="357158" y="571480"/>
            <a:ext cx="3214710" cy="2571768"/>
          </a:xfrm>
          <a:prstGeom prst="rect">
            <a:avLst/>
          </a:prstGeom>
          <a:ln>
            <a:noFill/>
          </a:ln>
          <a:effectLst>
            <a:reflection blurRad="6350" stA="50000" endA="300" endPos="55500" dist="101600" dir="5400000" sy="-100000" algn="bl" rotWithShape="0"/>
            <a:softEdge rad="112500"/>
          </a:effectLst>
          <a:scene3d>
            <a:camera prst="perspectiveLeft"/>
            <a:lightRig rig="threePt" dir="t"/>
          </a:scene3d>
        </p:spPr>
      </p:pic>
      <p:pic>
        <p:nvPicPr>
          <p:cNvPr id="16391" name="Picture 7" descr="C:\Users\Дмитрий и Ксения\Desktop\фото б.Аня\IMG_20180301_191509.jpg"/>
          <p:cNvPicPr>
            <a:picLocks noGrp="1" noChangeAspect="1" noChangeArrowheads="1"/>
          </p:cNvPicPr>
          <p:nvPr>
            <p:ph idx="1"/>
          </p:nvPr>
        </p:nvPicPr>
        <p:blipFill>
          <a:blip r:embed="rId4" cstate="email"/>
          <a:srcRect/>
          <a:stretch>
            <a:fillRect/>
          </a:stretch>
        </p:blipFill>
        <p:spPr bwMode="auto">
          <a:xfrm>
            <a:off x="4071934" y="0"/>
            <a:ext cx="2952770" cy="2214578"/>
          </a:xfrm>
          <a:prstGeom prst="rect">
            <a:avLst/>
          </a:prstGeom>
          <a:ln>
            <a:noFill/>
          </a:ln>
          <a:effectLst>
            <a:softEdge rad="112500"/>
          </a:effectLst>
          <a:scene3d>
            <a:camera prst="perspectiveContrastingRightFacing"/>
            <a:lightRig rig="threePt" dir="t"/>
          </a:scene3d>
        </p:spPr>
      </p:pic>
      <p:pic>
        <p:nvPicPr>
          <p:cNvPr id="16394" name="Picture 10" descr="C:\Users\Дмитрий и Ксения\Desktop\фото б.Аня\IMG_20180301_191816.jpg"/>
          <p:cNvPicPr>
            <a:picLocks noChangeAspect="1" noChangeArrowheads="1"/>
          </p:cNvPicPr>
          <p:nvPr/>
        </p:nvPicPr>
        <p:blipFill>
          <a:blip r:embed="rId5" cstate="email"/>
          <a:srcRect/>
          <a:stretch>
            <a:fillRect/>
          </a:stretch>
        </p:blipFill>
        <p:spPr bwMode="auto">
          <a:xfrm>
            <a:off x="6858016" y="1928802"/>
            <a:ext cx="1660916" cy="2214554"/>
          </a:xfrm>
          <a:prstGeom prst="rect">
            <a:avLst/>
          </a:prstGeom>
          <a:ln>
            <a:noFill/>
          </a:ln>
          <a:effectLst>
            <a:softEdge rad="112500"/>
          </a:effectLst>
          <a:scene3d>
            <a:camera prst="perspectiveHeroicExtremeLeftFacing"/>
            <a:lightRig rig="threePt" dir="t"/>
          </a:scene3d>
        </p:spPr>
      </p:pic>
      <p:sp>
        <p:nvSpPr>
          <p:cNvPr id="14" name="Прямоугольник 13"/>
          <p:cNvSpPr/>
          <p:nvPr/>
        </p:nvSpPr>
        <p:spPr>
          <a:xfrm>
            <a:off x="785786" y="2967335"/>
            <a:ext cx="2714644" cy="461665"/>
          </a:xfrm>
          <a:prstGeom prst="rect">
            <a:avLst/>
          </a:prstGeom>
          <a:noFill/>
        </p:spPr>
        <p:txBody>
          <a:bodyPr wrap="square" lIns="91440" tIns="45720" rIns="91440" bIns="45720">
            <a:spAutoFit/>
          </a:bodyPr>
          <a:lstStyle/>
          <a:p>
            <a:pPr algn="ctr"/>
            <a:r>
              <a:rPr lang="ru-RU" sz="1200" b="1" cap="none" spc="50" dirty="0" smtClean="0">
                <a:ln w="12700" cmpd="sng">
                  <a:solidFill>
                    <a:schemeClr val="accent6">
                      <a:satMod val="120000"/>
                      <a:shade val="80000"/>
                    </a:schemeClr>
                  </a:solidFill>
                  <a:prstDash val="solid"/>
                </a:ln>
                <a:solidFill>
                  <a:srgbClr val="FF0000"/>
                </a:solidFill>
                <a:effectLst>
                  <a:glow rad="53100">
                    <a:schemeClr val="accent6">
                      <a:satMod val="180000"/>
                      <a:alpha val="30000"/>
                    </a:schemeClr>
                  </a:glow>
                </a:effectLst>
              </a:rPr>
              <a:t>Дом б.Ани в Алтайском крае,1928 год</a:t>
            </a:r>
            <a:endParaRPr lang="ru-RU" sz="1200" b="1" cap="none" spc="50" dirty="0">
              <a:ln w="12700" cmpd="sng">
                <a:solidFill>
                  <a:schemeClr val="accent6">
                    <a:satMod val="120000"/>
                    <a:shade val="80000"/>
                  </a:schemeClr>
                </a:solidFill>
                <a:prstDash val="solid"/>
              </a:ln>
              <a:solidFill>
                <a:srgbClr val="FF0000"/>
              </a:solidFill>
              <a:effectLst>
                <a:glow rad="53100">
                  <a:schemeClr val="accent6">
                    <a:satMod val="180000"/>
                    <a:alpha val="30000"/>
                  </a:schemeClr>
                </a:glow>
              </a:effectLst>
            </a:endParaRPr>
          </a:p>
        </p:txBody>
      </p:sp>
      <p:sp>
        <p:nvSpPr>
          <p:cNvPr id="15" name="Прямоугольник 14"/>
          <p:cNvSpPr/>
          <p:nvPr/>
        </p:nvSpPr>
        <p:spPr>
          <a:xfrm>
            <a:off x="2361554" y="2967335"/>
            <a:ext cx="3067701" cy="923330"/>
          </a:xfrm>
          <a:prstGeom prst="rect">
            <a:avLst/>
          </a:prstGeom>
          <a:noFill/>
        </p:spPr>
        <p:txBody>
          <a:bodyPr wrap="square" lIns="91440" tIns="45720" rIns="91440" bIns="45720">
            <a:spAutoFit/>
          </a:bodyPr>
          <a:lstStyle/>
          <a:p>
            <a:pPr algn="ctr"/>
            <a:endParaRPr lang="ru-RU"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6" name="Прямоугольник 15"/>
          <p:cNvSpPr/>
          <p:nvPr/>
        </p:nvSpPr>
        <p:spPr>
          <a:xfrm rot="20705796">
            <a:off x="4638622" y="2314558"/>
            <a:ext cx="1990261" cy="461665"/>
          </a:xfrm>
          <a:prstGeom prst="rect">
            <a:avLst/>
          </a:prstGeom>
          <a:noFill/>
        </p:spPr>
        <p:txBody>
          <a:bodyPr wrap="square" lIns="91440" tIns="45720" rIns="91440" bIns="45720">
            <a:spAutoFit/>
          </a:bodyPr>
          <a:lstStyle/>
          <a:p>
            <a:pPr algn="ctr"/>
            <a:r>
              <a:rPr lang="ru-RU" sz="1200" b="0" cap="none" spc="0"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Б.Аня с </a:t>
            </a:r>
            <a:r>
              <a:rPr lang="ru-RU" sz="1200" b="0" cap="none" spc="0" dirty="0" err="1" smtClean="0">
                <a:ln w="18415" cmpd="sng">
                  <a:solidFill>
                    <a:srgbClr val="FFFFFF"/>
                  </a:solidFill>
                  <a:prstDash val="solid"/>
                </a:ln>
                <a:solidFill>
                  <a:srgbClr val="FF0000"/>
                </a:solidFill>
                <a:effectLst>
                  <a:outerShdw blurRad="63500" dir="3600000" algn="tl" rotWithShape="0">
                    <a:srgbClr val="000000">
                      <a:alpha val="70000"/>
                    </a:srgbClr>
                  </a:outerShdw>
                </a:effectLst>
              </a:rPr>
              <a:t>мамой,братом</a:t>
            </a:r>
            <a:r>
              <a:rPr lang="ru-RU" sz="1200" b="0" cap="none" spc="0"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 Николаем и Иваном</a:t>
            </a:r>
            <a:endParaRPr lang="ru-RU" sz="1200" b="0" cap="none" spc="0" dirty="0">
              <a:ln w="18415" cmpd="sng">
                <a:solidFill>
                  <a:srgbClr val="FFFFFF"/>
                </a:solidFill>
                <a:prstDash val="solid"/>
              </a:ln>
              <a:solidFill>
                <a:srgbClr val="FF0000"/>
              </a:solidFill>
              <a:effectLst>
                <a:outerShdw blurRad="63500" dir="3600000" algn="tl" rotWithShape="0">
                  <a:srgbClr val="000000">
                    <a:alpha val="70000"/>
                  </a:srgbClr>
                </a:outerShdw>
              </a:effectLst>
            </a:endParaRPr>
          </a:p>
        </p:txBody>
      </p:sp>
      <p:sp>
        <p:nvSpPr>
          <p:cNvPr id="17" name="Прямоугольник 16"/>
          <p:cNvSpPr/>
          <p:nvPr/>
        </p:nvSpPr>
        <p:spPr>
          <a:xfrm rot="11209640" flipV="1">
            <a:off x="6403489" y="3908366"/>
            <a:ext cx="1644586" cy="307777"/>
          </a:xfrm>
          <a:prstGeom prst="rect">
            <a:avLst/>
          </a:prstGeom>
          <a:noFill/>
        </p:spPr>
        <p:txBody>
          <a:bodyPr wrap="square" lIns="91440" tIns="45720" rIns="91440" bIns="45720">
            <a:spAutoFit/>
          </a:bodyPr>
          <a:lstStyle/>
          <a:p>
            <a:pPr algn="ctr"/>
            <a:r>
              <a:rPr lang="ru-RU" sz="1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Отец б.Ани</a:t>
            </a:r>
            <a:endParaRPr lang="ru-RU" sz="1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ssolv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path" presetSubtype="0" accel="50000" decel="50000" fill="hold" grpId="0" nodeType="clickEffect">
                                  <p:stCondLst>
                                    <p:cond delay="0"/>
                                  </p:stCondLst>
                                  <p:childTnLst>
                                    <p:animMotion origin="layout" path="M -0.00312 -0.02914 L 0.12188 0.09205 L 0.07396 0.28793 L -0.08021 0.28793 L -0.12813 0.09205 L -0.00312 -0.02914 Z " pathEditMode="relative" rAng="0" ptsTypes="FFFFFF">
                                      <p:cBhvr>
                                        <p:cTn id="16" dur="2000" fill="hold"/>
                                        <p:tgtEl>
                                          <p:spTgt spid="14"/>
                                        </p:tgtEl>
                                        <p:attrNameLst>
                                          <p:attrName>ppt_x</p:attrName>
                                          <p:attrName>ppt_y</p:attrName>
                                        </p:attrNameLst>
                                      </p:cBhvr>
                                      <p:rCtr x="0" y="158"/>
                                    </p:animMotion>
                                  </p:childTnLst>
                                </p:cTn>
                              </p:par>
                            </p:childTnLst>
                          </p:cTn>
                        </p:par>
                      </p:childTnLst>
                    </p:cTn>
                  </p:par>
                  <p:par>
                    <p:cTn id="17" fill="hold">
                      <p:stCondLst>
                        <p:cond delay="indefinite"/>
                      </p:stCondLst>
                      <p:childTnLst>
                        <p:par>
                          <p:cTn id="18" fill="hold">
                            <p:stCondLst>
                              <p:cond delay="0"/>
                            </p:stCondLst>
                            <p:childTnLst>
                              <p:par>
                                <p:cTn id="19" presetID="15" presetClass="path" presetSubtype="0" accel="50000" decel="50000" fill="hold" grpId="1" nodeType="clickEffect">
                                  <p:stCondLst>
                                    <p:cond delay="0"/>
                                  </p:stCondLst>
                                  <p:childTnLst>
                                    <p:animMotion origin="layout" path="M 0 0  L 0.125 0.12122  L 0.077 0.31704  L -0.077 0.31704  L -0.125 0.12122  L 0 0  Z" pathEditMode="relative" ptsTypes="">
                                      <p:cBhvr>
                                        <p:cTn id="20" dur="2000" fill="hold"/>
                                        <p:tgtEl>
                                          <p:spTgt spid="17"/>
                                        </p:tgtEl>
                                        <p:attrNameLst>
                                          <p:attrName>ppt_x</p:attrName>
                                          <p:attrName>ppt_y</p:attrName>
                                        </p:attrNameLst>
                                      </p:cBhvr>
                                    </p:animMotion>
                                  </p:childTnLst>
                                </p:cTn>
                              </p:par>
                            </p:childTnLst>
                          </p:cTn>
                        </p:par>
                      </p:childTnLst>
                    </p:cTn>
                  </p:par>
                  <p:par>
                    <p:cTn id="21" fill="hold">
                      <p:stCondLst>
                        <p:cond delay="indefinite"/>
                      </p:stCondLst>
                      <p:childTnLst>
                        <p:par>
                          <p:cTn id="22" fill="hold">
                            <p:stCondLst>
                              <p:cond delay="0"/>
                            </p:stCondLst>
                            <p:childTnLst>
                              <p:par>
                                <p:cTn id="23" presetID="15" presetClass="path" presetSubtype="0" accel="50000" decel="50000" fill="hold" grpId="1" nodeType="clickEffect">
                                  <p:stCondLst>
                                    <p:cond delay="0"/>
                                  </p:stCondLst>
                                  <p:childTnLst>
                                    <p:animMotion origin="layout" path="M 0 0  L 0.125 0.12122  L 0.077 0.31704  L -0.077 0.31704  L -0.125 0.12122  L 0 0  Z" pathEditMode="relative" ptsTypes="">
                                      <p:cBhvr>
                                        <p:cTn id="24" dur="2000" fill="hold"/>
                                        <p:tgtEl>
                                          <p:spTgt spid="1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6" grpId="1"/>
      <p:bldP spid="17" grpId="0"/>
      <p:bldP spid="1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Дмитрий и Ксения\Documents\img3 (1).jpg"/>
          <p:cNvPicPr>
            <a:picLocks noGrp="1" noChangeAspect="1" noChangeArrowheads="1"/>
          </p:cNvPicPr>
          <p:nvPr>
            <p:ph idx="1"/>
          </p:nvPr>
        </p:nvPicPr>
        <p:blipFill>
          <a:blip r:embed="rId2" cstate="email"/>
          <a:srcRect/>
          <a:stretch>
            <a:fillRect/>
          </a:stretch>
        </p:blipFill>
        <p:spPr bwMode="auto">
          <a:xfrm>
            <a:off x="0" y="0"/>
            <a:ext cx="9358282" cy="6858000"/>
          </a:xfrm>
          <a:prstGeom prst="rect">
            <a:avLst/>
          </a:prstGeom>
          <a:noFill/>
        </p:spPr>
      </p:pic>
      <p:sp>
        <p:nvSpPr>
          <p:cNvPr id="2" name="Заголовок 1"/>
          <p:cNvSpPr>
            <a:spLocks noGrp="1"/>
          </p:cNvSpPr>
          <p:nvPr>
            <p:ph type="title"/>
          </p:nvPr>
        </p:nvSpPr>
        <p:spPr>
          <a:xfrm>
            <a:off x="5357818" y="274638"/>
            <a:ext cx="3786182" cy="6297634"/>
          </a:xfrm>
        </p:spPr>
        <p:txBody>
          <a:bodyPr>
            <a:normAutofit/>
          </a:bodyPr>
          <a:lstStyle/>
          <a:p>
            <a:r>
              <a:rPr lang="ru-RU" sz="1600" dirty="0">
                <a:solidFill>
                  <a:srgbClr val="C00000"/>
                </a:solidFill>
                <a:latin typeface="Segoe Script" pitchFamily="34" charset="0"/>
              </a:rPr>
              <a:t>В семье б.Ани было 14 детей : 8 мальчиков и 6 девочек. Наша бабушка была одиннадцатой по счету. Было бы и больше, но один ребенок умер, так и не родившись. Нельзя не отметить, что на сегодняшний день в живых осталось только наша героиня. Многие из ее братьев и сестер по какой-то  </a:t>
            </a:r>
            <a:r>
              <a:rPr lang="ru-RU" sz="1600" dirty="0" smtClean="0">
                <a:solidFill>
                  <a:srgbClr val="C00000"/>
                </a:solidFill>
                <a:latin typeface="Segoe Script" pitchFamily="34" charset="0"/>
              </a:rPr>
              <a:t>невиданной </a:t>
            </a:r>
            <a:r>
              <a:rPr lang="ru-RU" sz="1600" dirty="0">
                <a:solidFill>
                  <a:srgbClr val="C00000"/>
                </a:solidFill>
                <a:latin typeface="Segoe Script" pitchFamily="34" charset="0"/>
              </a:rPr>
              <a:t>причине не доживали и  до 2,5 лет. </a:t>
            </a:r>
          </a:p>
        </p:txBody>
      </p:sp>
      <p:pic>
        <p:nvPicPr>
          <p:cNvPr id="18435" name="Picture 3" descr="C:\Users\Дмитрий и Ксения\Desktop\фото б.Аня\IMG_20180301_191553.jpg"/>
          <p:cNvPicPr>
            <a:picLocks noChangeAspect="1" noChangeArrowheads="1"/>
          </p:cNvPicPr>
          <p:nvPr/>
        </p:nvPicPr>
        <p:blipFill>
          <a:blip r:embed="rId3" cstate="email"/>
          <a:srcRect/>
          <a:stretch>
            <a:fillRect/>
          </a:stretch>
        </p:blipFill>
        <p:spPr bwMode="auto">
          <a:xfrm>
            <a:off x="1785918" y="1142984"/>
            <a:ext cx="3500462" cy="4667282"/>
          </a:xfrm>
          <a:prstGeom prst="rect">
            <a:avLst/>
          </a:prstGeom>
          <a:ln>
            <a:noFill/>
          </a:ln>
          <a:effectLst>
            <a:softEdge rad="112500"/>
          </a:effectLst>
        </p:spPr>
      </p:pic>
      <p:sp>
        <p:nvSpPr>
          <p:cNvPr id="6" name="Прямоугольник 5"/>
          <p:cNvSpPr/>
          <p:nvPr/>
        </p:nvSpPr>
        <p:spPr>
          <a:xfrm>
            <a:off x="2361555" y="5306432"/>
            <a:ext cx="2853387" cy="584775"/>
          </a:xfrm>
          <a:prstGeom prst="rect">
            <a:avLst/>
          </a:prstGeom>
          <a:noFill/>
        </p:spPr>
        <p:txBody>
          <a:bodyPr wrap="square" lIns="91440" tIns="45720" rIns="91440" bIns="45720">
            <a:spAutoFit/>
          </a:bodyPr>
          <a:lstStyle/>
          <a:p>
            <a:pPr algn="ctr"/>
            <a:r>
              <a:rPr lang="ru-RU" sz="16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Б.Аня с братом Николаем, 2003 год</a:t>
            </a:r>
            <a:endParaRPr lang="ru-RU" sz="16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path" presetSubtype="0" accel="50000" decel="50000" fill="hold" grpId="0" nodeType="clickEffect">
                                  <p:stCondLst>
                                    <p:cond delay="0"/>
                                  </p:stCondLst>
                                  <p:childTnLst>
                                    <p:animMotion origin="layout" path="M -0.01041 -0.16702 L 0.11459 -0.07611 L 0.06667 0.07101 L -0.0875 0.07101 L -0.13541 -0.07611 L -0.01041 -0.16702 Z " pathEditMode="relative" rAng="0" ptsTypes="FFFFFF">
                                      <p:cBhvr>
                                        <p:cTn id="6" dur="2000" fill="hold"/>
                                        <p:tgtEl>
                                          <p:spTgt spid="2"/>
                                        </p:tgtEl>
                                        <p:attrNameLst>
                                          <p:attrName>ppt_x</p:attrName>
                                          <p:attrName>ppt_y</p:attrName>
                                        </p:attrNameLst>
                                      </p:cBhvr>
                                      <p:rCtr x="0" y="119"/>
                                    </p:animMotion>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1"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circle(in)">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C:\Users\Дмитрий и Ксения\Documents\maxresdefault (1).jpg"/>
          <p:cNvPicPr>
            <a:picLocks noGrp="1" noChangeAspect="1" noChangeArrowheads="1"/>
          </p:cNvPicPr>
          <p:nvPr>
            <p:ph idx="1"/>
          </p:nvPr>
        </p:nvPicPr>
        <p:blipFill>
          <a:blip r:embed="rId2" cstate="email"/>
          <a:srcRect/>
          <a:stretch>
            <a:fillRect/>
          </a:stretch>
        </p:blipFill>
        <p:spPr bwMode="auto">
          <a:xfrm>
            <a:off x="0" y="0"/>
            <a:ext cx="9333850" cy="8072422"/>
          </a:xfrm>
          <a:prstGeom prst="rect">
            <a:avLst/>
          </a:prstGeom>
          <a:noFill/>
        </p:spPr>
      </p:pic>
      <p:sp>
        <p:nvSpPr>
          <p:cNvPr id="2" name="Заголовок 1"/>
          <p:cNvSpPr>
            <a:spLocks noGrp="1"/>
          </p:cNvSpPr>
          <p:nvPr>
            <p:ph type="title"/>
          </p:nvPr>
        </p:nvSpPr>
        <p:spPr>
          <a:xfrm rot="536381">
            <a:off x="6338242" y="3914959"/>
            <a:ext cx="2795118" cy="2793468"/>
          </a:xfrm>
        </p:spPr>
        <p:txBody>
          <a:bodyPr>
            <a:normAutofit/>
          </a:bodyPr>
          <a:lstStyle/>
          <a:p>
            <a:r>
              <a:rPr lang="ru-RU" sz="1400" dirty="0">
                <a:solidFill>
                  <a:srgbClr val="FF0000"/>
                </a:solidFill>
                <a:latin typeface="Segoe Script" pitchFamily="34" charset="0"/>
              </a:rPr>
              <a:t>Самым младшим в ее семье был брат Иван, родившийся в 1931 году. Именно этого ребенка б.Аня воспитала не как брата, а как сына. Когда он умирал, б.Аня, рыдая навзрыд, кричала: «Ты мне не брат, ты мне - сын! Не смей умирать, с тобой умираю я…». </a:t>
            </a:r>
          </a:p>
        </p:txBody>
      </p:sp>
      <p:pic>
        <p:nvPicPr>
          <p:cNvPr id="19459" name="Picture 3" descr="C:\Users\Дмитрий и Ксения\Desktop\фото б.Аня\IMG_20180301_191345.jpg"/>
          <p:cNvPicPr>
            <a:picLocks noChangeAspect="1" noChangeArrowheads="1"/>
          </p:cNvPicPr>
          <p:nvPr/>
        </p:nvPicPr>
        <p:blipFill>
          <a:blip r:embed="rId3" cstate="email"/>
          <a:srcRect/>
          <a:stretch>
            <a:fillRect/>
          </a:stretch>
        </p:blipFill>
        <p:spPr bwMode="auto">
          <a:xfrm rot="20914750">
            <a:off x="450673" y="2050889"/>
            <a:ext cx="3673238" cy="27549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Прямоугольник 9"/>
          <p:cNvSpPr/>
          <p:nvPr/>
        </p:nvSpPr>
        <p:spPr>
          <a:xfrm rot="20857328">
            <a:off x="928662" y="4813994"/>
            <a:ext cx="3357585" cy="307777"/>
          </a:xfrm>
          <a:prstGeom prst="rect">
            <a:avLst/>
          </a:prstGeom>
          <a:noFill/>
        </p:spPr>
        <p:txBody>
          <a:bodyPr wrap="square" lIns="91440" tIns="45720" rIns="91440" bIns="45720">
            <a:spAutoFit/>
          </a:bodyPr>
          <a:lstStyle/>
          <a:p>
            <a:pPr algn="ctr"/>
            <a:r>
              <a:rPr lang="ru-RU" sz="1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Брат Иван (слева)</a:t>
            </a:r>
            <a:endParaRPr lang="ru-RU" sz="1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path" presetSubtype="0" accel="50000" decel="50000" fill="hold" nodeType="clickEffect">
                                  <p:stCondLst>
                                    <p:cond delay="0"/>
                                  </p:stCondLst>
                                  <p:childTnLst>
                                    <p:animMotion origin="layout" path="M 0 0  L 0.125 0.12125  L 0.077 0.31711  L -0.077 0.31711  L -0.125 0.12125  L 0 0  Z" pathEditMode="relative" ptsTypes="">
                                      <p:cBhvr>
                                        <p:cTn id="6" dur="2000" fill="hold"/>
                                        <p:tgtEl>
                                          <p:spTgt spid="19459"/>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19460"/>
                                        </p:tgtEl>
                                        <p:attrNameLst>
                                          <p:attrName>style.visibility</p:attrName>
                                        </p:attrNameLst>
                                      </p:cBhvr>
                                      <p:to>
                                        <p:strVal val="visible"/>
                                      </p:to>
                                    </p:set>
                                    <p:animEffect transition="in" filter="circle(in)">
                                      <p:cBhvr>
                                        <p:cTn id="11" dur="2000"/>
                                        <p:tgtEl>
                                          <p:spTgt spid="19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Дмитрий и Ксения\Documents\oboik.ru_2980.jpg"/>
          <p:cNvPicPr>
            <a:picLocks noGrp="1" noChangeAspect="1" noChangeArrowheads="1"/>
          </p:cNvPicPr>
          <p:nvPr>
            <p:ph idx="1"/>
          </p:nvPr>
        </p:nvPicPr>
        <p:blipFill>
          <a:blip r:embed="rId2" cstate="email"/>
          <a:srcRect/>
          <a:stretch>
            <a:fillRect/>
          </a:stretch>
        </p:blipFill>
        <p:spPr bwMode="auto">
          <a:xfrm>
            <a:off x="-142908" y="-44490"/>
            <a:ext cx="9458129" cy="6902490"/>
          </a:xfrm>
          <a:prstGeom prst="rect">
            <a:avLst/>
          </a:prstGeom>
          <a:noFill/>
        </p:spPr>
      </p:pic>
      <p:sp>
        <p:nvSpPr>
          <p:cNvPr id="2" name="Заголовок 1"/>
          <p:cNvSpPr>
            <a:spLocks noGrp="1"/>
          </p:cNvSpPr>
          <p:nvPr>
            <p:ph type="title"/>
          </p:nvPr>
        </p:nvSpPr>
        <p:spPr>
          <a:xfrm rot="755000">
            <a:off x="5753243" y="247348"/>
            <a:ext cx="3143240" cy="5998134"/>
          </a:xfrm>
        </p:spPr>
        <p:txBody>
          <a:bodyPr>
            <a:normAutofit/>
          </a:bodyPr>
          <a:lstStyle/>
          <a:p>
            <a:r>
              <a:rPr lang="ru-RU" sz="1400" dirty="0">
                <a:solidFill>
                  <a:srgbClr val="FFFF00"/>
                </a:solidFill>
                <a:latin typeface="Segoe Script" pitchFamily="34" charset="0"/>
              </a:rPr>
              <a:t>В 1937 году умирает от тяжелой работы брат Филипп. Семья снова в трауре. Мать б.Ани в тот момент  осознала, что их семья  потеряла крепкую опору в лице Филиппа. Да, слушаешь б.Аню и надеешься, что из ее уст больше не прозвучит слово «Прощай!».</a:t>
            </a:r>
          </a:p>
        </p:txBody>
      </p:sp>
      <p:pic>
        <p:nvPicPr>
          <p:cNvPr id="5" name="Рисунок 4" descr="C:\Users\Дмитрий и Ксения\Desktop\фото б.Аня\IMG_20180301_191345.jpg"/>
          <p:cNvPicPr/>
          <p:nvPr/>
        </p:nvPicPr>
        <p:blipFill>
          <a:blip r:embed="rId3" cstate="email">
            <a:extLst>
              <a:ext uri="{28A0092B-C50C-407E-A947-70E740481C1C}">
                <a14:useLocalDpi xmlns:a14="http://schemas.microsoft.com/office/drawing/2010/main" xmlns:lc="http://schemas.openxmlformats.org/drawingml/2006/lockedCanvas" xmlns="" val="0"/>
              </a:ext>
            </a:extLst>
          </a:blip>
          <a:srcRect/>
          <a:stretch>
            <a:fillRect/>
          </a:stretch>
        </p:blipFill>
        <p:spPr bwMode="auto">
          <a:xfrm>
            <a:off x="428596" y="714356"/>
            <a:ext cx="3286148" cy="2428892"/>
          </a:xfrm>
          <a:prstGeom prst="rect">
            <a:avLst/>
          </a:prstGeom>
          <a:ln>
            <a:noFill/>
          </a:ln>
          <a:effectLst>
            <a:softEdge rad="112500"/>
          </a:effectLst>
        </p:spPr>
      </p:pic>
      <p:sp>
        <p:nvSpPr>
          <p:cNvPr id="6" name="Прямоугольник 5"/>
          <p:cNvSpPr/>
          <p:nvPr/>
        </p:nvSpPr>
        <p:spPr>
          <a:xfrm>
            <a:off x="0" y="2967335"/>
            <a:ext cx="4483547" cy="338554"/>
          </a:xfrm>
          <a:prstGeom prst="rect">
            <a:avLst/>
          </a:prstGeom>
          <a:noFill/>
        </p:spPr>
        <p:txBody>
          <a:bodyPr wrap="square" lIns="91440" tIns="45720" rIns="91440" bIns="45720">
            <a:spAutoFit/>
          </a:bodyPr>
          <a:lstStyle/>
          <a:p>
            <a:pPr algn="ctr"/>
            <a:r>
              <a:rPr lang="ru-RU" sz="16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Брат Филипп (справа)</a:t>
            </a:r>
            <a:endParaRPr lang="ru-RU" sz="16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2413 0.48462 C -0.02969 0.48277 -0.03594 0.48347 -0.04097 0.47977 C -0.04497 0.47699 -0.04809 0.47213 -0.05174 0.46843 C -0.07952 0.43929 -0.09861 0.40227 -0.1132 0.35948 C -0.1184 0.34398 -0.13056 0.33311 -0.13611 0.31784 C -0.14445 0.29517 -0.14948 0.27088 -0.15781 0.24868 C -0.15816 0.24544 -0.15833 0.2422 -0.15903 0.23919 C -0.15955 0.23688 -0.16111 0.23503 -0.16146 0.23272 C -0.1632 0.22046 -0.16337 0.20797 -0.16511 0.19571 C -0.16302 0.1654 -0.16337 0.13695 -0.15417 0.10919 C -0.15243 0.09207 -0.14636 0.07843 -0.14219 0.06246 C -0.13993 0.05391 -0.1382 0.04512 -0.13611 0.03656 C -0.13472 0.03077 -0.13143 0.01921 -0.13143 0.01921 C -0.12969 0.00394 -0.12604 -0.00948 -0.12292 -0.02405 C -0.12031 -0.03654 -0.11979 -0.05204 -0.11563 -0.0643 C -0.11268 -0.07332 -0.1092 -0.08119 -0.10608 -0.08998 C -0.10104 -0.10432 -0.10677 -0.0953 -0.1 -0.10432 C -0.09618 -0.11588 -0.0934 -0.12583 -0.08681 -0.13485 C -0.08125 -0.15336 -0.06788 -0.16377 -0.0566 -0.1751 C -0.05365 -0.17811 -0.05035 -0.18065 -0.04705 -0.18297 C -0.04306 -0.18551 -0.0349 -0.18944 -0.0349 -0.18944 C -0.02813 -0.19893 -0.03559 -0.1906 -0.02413 -0.19592 C -0.01754 -0.19916 -0.00955 -0.20656 -0.00243 -0.20864 C 0.00434 -0.21049 0.01128 -0.21073 0.01805 -0.21188 C 0.03889 -0.21073 0.05989 -0.21003 0.08073 -0.20864 C 0.09114 -0.20795 0.09948 -0.19129 0.10955 -0.18782 C 0.11805 -0.18019 0.10816 -0.19037 0.11562 -0.17672 C 0.11788 -0.17279 0.12153 -0.17048 0.12413 -0.16701 C 0.125 -0.16423 0.12552 -0.16145 0.12656 -0.15891 C 0.1276 -0.15613 0.12917 -0.15382 0.13003 -0.15104 C 0.13351 -0.1404 0.13489 -0.12861 0.13976 -0.11889 C 0.1408 -0.099 0.14219 -0.08026 0.14583 -0.06106 C 0.14531 -0.03816 0.15017 0.04743 0.13611 0.0849 C 0.13489 0.09508 0.13229 0.10341 0.12882 0.11243 C 0.12673 0.12492 0.12934 0.11266 0.12292 0.12839 C 0.11493 0.14805 0.10451 0.16725 0.09028 0.17974 C 0.08628 0.18715 0.08333 0.1883 0.07708 0.19108 C 0.07153 0.19802 0.06684 0.19941 0.06024 0.2038 C 0.05764 0.20565 0.05555 0.20866 0.05295 0.21028 C 0.04167 0.21722 0.02569 0.21791 0.01319 0.22462 C -0.03733 0.22161 -0.02708 0.22231 -0.05538 0.21676 C -0.06094 0.21236 -0.06597 0.20658 -0.07222 0.2038 C -0.07691 0.19432 -0.07205 0.20264 -0.08195 0.1927 C -0.08577 0.18877 -0.08785 0.18345 -0.09045 0.17812 C -0.09219 0.17003 -0.09601 0.16309 -0.09879 0.15569 C -0.09688 0.10989 -0.10139 0.10803 -0.08924 0.08004 C -0.08681 0.06709 -0.08976 0.08097 -0.08438 0.06408 C -0.07743 0.04188 -0.08559 0.06593 -0.08073 0.04627 C -0.07934 0.04095 -0.07656 0.03679 -0.07465 0.03216 C -0.07101 0.02245 -0.07118 0.0125 -0.06511 0.00487 C -0.06268 -0.00508 -0.05764 -0.01364 -0.05174 -0.02081 C -0.04965 -0.02336 -0.04705 -0.02521 -0.04462 -0.02729 C -0.0434 -0.02844 -0.04097 -0.03053 -0.04097 -0.03053 C -0.0342 -0.03006 -0.02726 -0.03076 -0.02049 -0.02891 C -0.01875 -0.02844 -0.0184 -0.02521 -0.01684 -0.02405 C -0.01545 -0.02289 -0.01354 -0.02289 -0.01198 -0.02243 C -0.0066 -0.01526 4.16667E-6 -0.0111 4.16667E-6 7.14319E-6 " pathEditMode="relative" ptsTypes="ffffffffffffffffffffffffffffffffffffffffffffffffffffffffA">
                                      <p:cBhvr>
                                        <p:cTn id="11"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Дмитрий и Ксения\Documents\topoboi.com-3615.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5" name="Содержимое 4"/>
          <p:cNvSpPr>
            <a:spLocks noGrp="1"/>
          </p:cNvSpPr>
          <p:nvPr>
            <p:ph idx="1"/>
          </p:nvPr>
        </p:nvSpPr>
        <p:spPr>
          <a:xfrm>
            <a:off x="0" y="2500306"/>
            <a:ext cx="4857752" cy="3643338"/>
          </a:xfrm>
        </p:spPr>
        <p:txBody>
          <a:bodyPr>
            <a:normAutofit fontScale="77500" lnSpcReduction="20000"/>
          </a:bodyPr>
          <a:lstStyle/>
          <a:p>
            <a:r>
              <a:rPr lang="ru-RU" sz="1400" dirty="0">
                <a:solidFill>
                  <a:srgbClr val="FF0000"/>
                </a:solidFill>
                <a:latin typeface="Segoe Script" pitchFamily="34" charset="0"/>
              </a:rPr>
              <a:t>Грядет война. Семья бабы Ани на тот момент живет в Барановке. Соседи нашей героини только и успевают получать похоронки. Совесть отца б.Анечки, на которого председатель колхоза  тогда наложил </a:t>
            </a:r>
            <a:r>
              <a:rPr lang="ru-RU" sz="1400" dirty="0" err="1">
                <a:solidFill>
                  <a:srgbClr val="FF0000"/>
                </a:solidFill>
                <a:latin typeface="Segoe Script" pitchFamily="34" charset="0"/>
              </a:rPr>
              <a:t>бронь</a:t>
            </a:r>
            <a:r>
              <a:rPr lang="ru-RU" sz="1400" dirty="0">
                <a:solidFill>
                  <a:srgbClr val="FF0000"/>
                </a:solidFill>
                <a:latin typeface="Segoe Script" pitchFamily="34" charset="0"/>
              </a:rPr>
              <a:t>, чтобы крепкий и мускулистый мужчина, коим славился Петр Семенович, остался в колхозе и восстанавливал его, лично идет в сельсовет с заявлением об отправлении его на фронт со словами: «Хватит мне под бабскими юбками прятаться. Много моих товарищей полегло, дайте мне умереть за Родину и за народ</a:t>
            </a:r>
            <a:r>
              <a:rPr lang="ru-RU" sz="1400" dirty="0" smtClean="0">
                <a:solidFill>
                  <a:srgbClr val="FF0000"/>
                </a:solidFill>
                <a:latin typeface="Segoe Script" pitchFamily="34" charset="0"/>
              </a:rPr>
              <a:t>!»</a:t>
            </a:r>
            <a:r>
              <a:rPr lang="ru-RU" sz="1400" dirty="0">
                <a:solidFill>
                  <a:srgbClr val="FF0000"/>
                </a:solidFill>
                <a:latin typeface="Segoe Script" pitchFamily="34" charset="0"/>
              </a:rPr>
              <a:t> </a:t>
            </a:r>
            <a:r>
              <a:rPr lang="ru-RU" sz="1400" dirty="0" smtClean="0">
                <a:solidFill>
                  <a:srgbClr val="FF0000"/>
                </a:solidFill>
                <a:latin typeface="Segoe Script" pitchFamily="34" charset="0"/>
              </a:rPr>
              <a:t>17 </a:t>
            </a:r>
            <a:r>
              <a:rPr lang="ru-RU" sz="1400" dirty="0">
                <a:solidFill>
                  <a:srgbClr val="FF0000"/>
                </a:solidFill>
                <a:latin typeface="Segoe Script" pitchFamily="34" charset="0"/>
              </a:rPr>
              <a:t>апреля 1943 года, сражаясь под Ленинградом, Петр Семенович был расстрелян. Товарищ, что был свидетелем его смерти и уцелевший после войны, отдал семье б.Анечки маленький документ, что вынул из кармана Петра Семеновича. Из рассказа б.Ани нам стало известно, что гибель отца наступила от пулевого ранения в грудь. Мужчина, что донес семье нашей героини смертельный документ, рассказывал, что вынул этот листок из кармана Петра Семеновича в последние секунды его жизни. Последнее ,что было сказано отцом б.Ани, было следующее: «Выживешь, передай это моей семье…» .До сей поры данный документ хранится в семье нашей героини.</a:t>
            </a:r>
          </a:p>
        </p:txBody>
      </p:sp>
      <p:pic>
        <p:nvPicPr>
          <p:cNvPr id="22532" name="Picture 4" descr="C:\Users\Дмитрий и Ксения\Desktop\фото б.Аня\IMG_20180301_191811.jpg"/>
          <p:cNvPicPr>
            <a:picLocks noChangeAspect="1" noChangeArrowheads="1"/>
          </p:cNvPicPr>
          <p:nvPr/>
        </p:nvPicPr>
        <p:blipFill>
          <a:blip r:embed="rId3" cstate="email"/>
          <a:srcRect/>
          <a:stretch>
            <a:fillRect/>
          </a:stretch>
        </p:blipFill>
        <p:spPr bwMode="auto">
          <a:xfrm>
            <a:off x="2071670" y="214290"/>
            <a:ext cx="1714512" cy="22860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30729 0.17025 C 0.31111 0.15498 0.32066 0.15128 0.33003 0.14458 C 0.33715 0.13949 0.33889 0.13671 0.34705 0.13486 C 0.36059 0.12561 0.37674 0.12445 0.39149 0.12029 C 0.4316 0.12144 0.43333 0.12167 0.46024 0.12676 C 0.47865 0.13902 0.49774 0.14874 0.51563 0.16216 C 0.52188 0.16678 0.53125 0.17164 0.53733 0.17812 C 0.54427 0.18552 0.54375 0.18853 0.55052 0.19755 C 0.55347 0.20148 0.55729 0.20472 0.56024 0.20865 C 0.56302 0.22346 0.55885 0.20703 0.56632 0.21999 C 0.5691 0.22484 0.57344 0.23595 0.57344 0.23595 C 0.57656 0.2526 0.58108 0.26879 0.58316 0.28568 C 0.58281 0.30812 0.58333 0.33079 0.58194 0.35323 C 0.58056 0.37613 0.55712 0.41314 0.54705 0.42864 C 0.53576 0.44599 0.52378 0.46495 0.51076 0.47999 C 0.48003 0.51538 0.43837 0.53019 0.39878 0.53458 C 0.3783 0.54106 0.35712 0.54384 0.33611 0.54592 C 0.30868 0.54522 0.27743 0.55864 0.25417 0.53944 C 0.22483 0.51492 0.21198 0.47213 0.19028 0.43835 C 0.16979 0.40666 0.14722 0.37682 0.13611 0.33703 C 0.1316 0.29563 0.13299 0.31483 0.13125 0.27944 C 0.1316 0.26116 0.13056 0.24289 0.13247 0.22484 C 0.13316 0.21767 0.1474 0.19523 0.15174 0.18945 C 0.17535 0.15799 0.18958 0.1455 0.22049 0.12838 C 0.22882 0.12376 0.23438 0.11774 0.2434 0.11566 C 0.26146 0.10756 0.27569 0.10965 0.29514 0.1108 C 0.2967 0.11242 0.29809 0.1145 0.3 0.11566 C 0.30347 0.11774 0.31076 0.12029 0.31076 0.12029 C 0.32014 0.14134 0.30868 0.11982 0.31927 0.13 C 0.32083 0.13162 0.32153 0.13463 0.32292 0.13648 C 0.32396 0.13787 0.32535 0.13856 0.32656 0.13972 C 0.32691 0.14134 0.32708 0.14319 0.32778 0.14458 C 0.32917 0.14735 0.33142 0.14943 0.33247 0.15244 C 0.33351 0.15545 0.33281 0.15915 0.33368 0.16216 C 0.33455 0.16516 0.33611 0.16748 0.33733 0.17025 C 0.33819 0.17742 0.33924 0.18413 0.34097 0.19107 C 0.3401 0.20287 0.34028 0.2149 0.33854 0.22646 C 0.33819 0.22854 0.33594 0.22947 0.3349 0.23109 C 0.32917 0.23965 0.32517 0.24289 0.31684 0.24566 C 0.31007 0.2452 0.30295 0.24682 0.29635 0.24404 C 0.29306 0.24266 0.28924 0.23433 0.28924 0.23433 C 0.28316 0.21443 0.28438 0.22415 0.28438 0.20541 " pathEditMode="relative" ptsTypes="fffffffffffffffffffffffffffffffffffffffffA">
                                      <p:cBhvr>
                                        <p:cTn id="6" dur="2000" fill="hold"/>
                                        <p:tgtEl>
                                          <p:spTgt spid="2253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5" presetClass="path" presetSubtype="0" accel="50000" decel="50000" fill="hold" grpId="0" nodeType="clickEffect">
                                  <p:stCondLst>
                                    <p:cond delay="0"/>
                                  </p:stCondLst>
                                  <p:childTnLst>
                                    <p:animMotion origin="layout" path="M 0 0  L 0.125 0.12125  L 0.077 0.31711  L -0.077 0.31711  L -0.125 0.12125  L 0 0  Z" pathEditMode="relative" ptsTypes="">
                                      <p:cBhvr>
                                        <p:cTn id="10" dur="2000" fill="hold"/>
                                        <p:tgtEl>
                                          <p:spTgt spid="5">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996</Words>
  <Application>Microsoft Office PowerPoint</Application>
  <PresentationFormat>Экран (4:3)</PresentationFormat>
  <Paragraphs>25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Гордое звание «Человек»</vt:lpstr>
      <vt:lpstr>Слайд 2</vt:lpstr>
      <vt:lpstr>Там, в зеленом домишке, Укрылась старушка одна. Глядит на дорогу в окошко И шепчет: «Я пока что жива…»</vt:lpstr>
      <vt:lpstr>Слайд 4</vt:lpstr>
      <vt:lpstr>Отец, Жабин Петр Семенович, родившийся в 1897 году в г.Воронеже, переехав вместе с семьей в Алтайский край и вместе с отцом построив дом, был вынужден своими же руками сжечь то, что являлось сердцем его семьи, -дом, дабы он не был сожжен врагами. Мать б.Ани , Мерзликина Ирина  Ивановна, родилась в 1895 году в г.Самара, но ,влюбившись в отца б.Ани, переехала в Алтайский край.  </vt:lpstr>
      <vt:lpstr>В семье б.Ани было 14 детей : 8 мальчиков и 6 девочек. Наша бабушка была одиннадцатой по счету. Было бы и больше, но один ребенок умер, так и не родившись. Нельзя не отметить, что на сегодняшний день в живых осталось только наша героиня. Многие из ее братьев и сестер по какой-то  невиданной причине не доживали и  до 2,5 лет. </vt:lpstr>
      <vt:lpstr>Самым младшим в ее семье был брат Иван, родившийся в 1931 году. Именно этого ребенка б.Аня воспитала не как брата, а как сына. Когда он умирал, б.Аня, рыдая навзрыд, кричала: «Ты мне не брат, ты мне - сын! Не смей умирать, с тобой умираю я…». </vt:lpstr>
      <vt:lpstr>В 1937 году умирает от тяжелой работы брат Филипп. Семья снова в трауре. Мать б.Ани в тот момент  осознала, что их семья  потеряла крепкую опору в лице Филиппа. Да, слушаешь б.Аню и надеешься, что из ее уст больше не прозвучит слово «Прощай!».</vt:lpstr>
      <vt:lpstr>Слайд 9</vt:lpstr>
      <vt:lpstr>Слайд 10</vt:lpstr>
      <vt:lpstr>В 1973 году баба Аня потеряла близкого и родного человека –ее мать. Ирина Ивановна умерла от рака желудка, промучившись долгих 8 лет.  </vt:lpstr>
      <vt:lpstr>Одна ,совсем одна, осталась б.Аня. Наверное, не каждый из нас знает, что поистине значит «одиночество». Смотря на б.Аню, вглядываясь в ее глаза, ты осознаешь цену жизни , цену семьи. Ты невольно переоцениваешь все свои поступки, что совершил и совершаешь. Тебе, молодой девчонке  и парню, не понять, никогда не разведать мысли, что кроются в поседевшей от старости голове. Ты ждешь «завтра» как новый день, в который ты в любой момент сможешь жить по-новому.</vt:lpstr>
      <vt:lpstr>Человек, прошедший войну, удержавшийся на плаву бесконечных смертей - разве не эти люди становятся поводом для гордости в наше время? «Чтить, хранить, оберегать этих людей» - эти слова не должны быть просто словами. Бесконечно кланяться - вот, что так необходимо делать нам, людям, никогда не знавшим и  ,надеюсь, не познавшим все, что познала моя героиня. Б.Ане не нужна похвала, ей не нужна слава, она рада просто видеть мир, она рада, что Господь дает ей шанс прожить еще один день таким, каким он ей уготовлен. Она улыбается каждому, и эта улыбка для нас, ее родных, как в детской песенке, способна разбудить и радугу на небе, и осветить каждый уголок нашей земли.</vt:lpstr>
      <vt:lpstr>Б.Аня удостоена наград за участие в боевых действиях. В ее копилке этих наград уже три. Начиная с 2005 года , б.Аня отсчитывает каждые 5 лет, чтобы вновь дождаться свою медаль.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Гордое звание «Человек»</dc:title>
  <dc:creator>Дмитрий и Ксения</dc:creator>
  <cp:lastModifiedBy>Геннадий</cp:lastModifiedBy>
  <cp:revision>14</cp:revision>
  <dcterms:created xsi:type="dcterms:W3CDTF">2018-12-05T14:46:46Z</dcterms:created>
  <dcterms:modified xsi:type="dcterms:W3CDTF">2018-12-07T17:54:04Z</dcterms:modified>
</cp:coreProperties>
</file>