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7" r:id="rId2"/>
    <p:sldId id="258" r:id="rId3"/>
    <p:sldId id="259" r:id="rId4"/>
    <p:sldId id="262" r:id="rId5"/>
    <p:sldId id="260" r:id="rId6"/>
    <p:sldId id="261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12192000" cy="6858000"/>
  <p:notesSz cx="6858000" cy="9144000"/>
  <p:custShowLst>
    <p:custShow name="Произвольный показ 1" id="0">
      <p:sldLst>
        <p:sld r:id="rId2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E271-BC13-4844-9234-120667E8B52C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459F831-37A8-445C-873E-F990D2E0A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194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E271-BC13-4844-9234-120667E8B52C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459F831-37A8-445C-873E-F990D2E0A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99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E271-BC13-4844-9234-120667E8B52C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459F831-37A8-445C-873E-F990D2E0AC1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7531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E271-BC13-4844-9234-120667E8B52C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459F831-37A8-445C-873E-F990D2E0A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293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E271-BC13-4844-9234-120667E8B52C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459F831-37A8-445C-873E-F990D2E0AC1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10512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E271-BC13-4844-9234-120667E8B52C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459F831-37A8-445C-873E-F990D2E0A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785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E271-BC13-4844-9234-120667E8B52C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F831-37A8-445C-873E-F990D2E0A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706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E271-BC13-4844-9234-120667E8B52C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F831-37A8-445C-873E-F990D2E0A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951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E271-BC13-4844-9234-120667E8B52C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F831-37A8-445C-873E-F990D2E0A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262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E271-BC13-4844-9234-120667E8B52C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459F831-37A8-445C-873E-F990D2E0A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080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E271-BC13-4844-9234-120667E8B52C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459F831-37A8-445C-873E-F990D2E0A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682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E271-BC13-4844-9234-120667E8B52C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459F831-37A8-445C-873E-F990D2E0A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632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E271-BC13-4844-9234-120667E8B52C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F831-37A8-445C-873E-F990D2E0A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797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E271-BC13-4844-9234-120667E8B52C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F831-37A8-445C-873E-F990D2E0A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374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E271-BC13-4844-9234-120667E8B52C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F831-37A8-445C-873E-F990D2E0A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775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AE271-BC13-4844-9234-120667E8B52C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459F831-37A8-445C-873E-F990D2E0A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170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AE271-BC13-4844-9234-120667E8B52C}" type="datetimeFigureOut">
              <a:rPr lang="ru-RU" smtClean="0"/>
              <a:t>08.12.2018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459F831-37A8-445C-873E-F990D2E0AC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694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5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gif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199"/>
            <a:ext cx="10915066" cy="3212433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ГКОУ «Центр инклюзивного образования «Южный»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Изобразительная деятельность (лепка, рисование, аппликация) в дошкольном отделении средней группы (от 4 до 5 лет) по примерной образовательной программе дошкольного образования «От рождения до школы» под редакцией Н. Е. </a:t>
            </a:r>
            <a:r>
              <a:rPr lang="ru-RU" dirty="0" err="1"/>
              <a:t>Вераксы</a:t>
            </a:r>
            <a:r>
              <a:rPr lang="ru-RU" dirty="0"/>
              <a:t>, Т. С. Комаровой, М. А. Васильевой.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15331" y="3474289"/>
            <a:ext cx="3907954" cy="308575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42168" y="3958388"/>
            <a:ext cx="3756274" cy="2117558"/>
          </a:xfrm>
        </p:spPr>
        <p:txBody>
          <a:bodyPr>
            <a:normAutofit/>
          </a:bodyPr>
          <a:lstStyle/>
          <a:p>
            <a:pPr algn="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</a:t>
            </a:r>
          </a:p>
          <a:p>
            <a:pPr algn="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Средней группы № 11 </a:t>
            </a:r>
          </a:p>
          <a:p>
            <a:pPr algn="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Ершова О.В.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19537" y="5931568"/>
            <a:ext cx="2610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Москва 2016 г.</a:t>
            </a:r>
          </a:p>
        </p:txBody>
      </p:sp>
    </p:spTree>
    <p:extLst>
      <p:ext uri="{BB962C8B-B14F-4D97-AF65-F5344CB8AC3E}">
        <p14:creationId xmlns:p14="http://schemas.microsoft.com/office/powerpoint/2010/main" val="4149563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576"/>
    </mc:Choice>
    <mc:Fallback xmlns="">
      <p:transition spd="slow" advTm="175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allAtOnce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58686" y="381000"/>
            <a:ext cx="10058400" cy="624840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Конспект занятия по лепке «Мы лепим снеговиков»</a:t>
            </a:r>
          </a:p>
          <a:p>
            <a:r>
              <a:rPr lang="ru-RU" sz="1900" u="sng" dirty="0"/>
              <a:t>     Программное содержание. </a:t>
            </a:r>
            <a:r>
              <a:rPr lang="ru-RU" sz="1900" dirty="0"/>
              <a:t>Закреплять умение детей передавать в лепке предметы, состоящие из шаров разной величины. Учить передавать относительную величину частей. Развивать чувство формы, эстетическое восприятие. Закреплять усвоенные приемы лепки. </a:t>
            </a:r>
          </a:p>
          <a:p>
            <a:r>
              <a:rPr lang="ru-RU" sz="1900" dirty="0"/>
              <a:t>     </a:t>
            </a:r>
            <a:r>
              <a:rPr lang="ru-RU" sz="1900" u="sng" dirty="0"/>
              <a:t>Методика проведения.</a:t>
            </a:r>
            <a:r>
              <a:rPr lang="ru-RU" sz="1900" dirty="0"/>
              <a:t>  Воспитатель читает детям стихотворение Г. </a:t>
            </a:r>
            <a:r>
              <a:rPr lang="ru-RU" sz="1900" dirty="0" err="1"/>
              <a:t>Лагздынь</a:t>
            </a:r>
            <a:r>
              <a:rPr lang="ru-RU" sz="1900" dirty="0"/>
              <a:t> «Человечки снеговые»: </a:t>
            </a:r>
          </a:p>
          <a:p>
            <a:r>
              <a:rPr lang="ru-RU" sz="1900" dirty="0"/>
              <a:t>Подо льдом уснули речки,</a:t>
            </a:r>
          </a:p>
          <a:p>
            <a:r>
              <a:rPr lang="ru-RU" sz="1900" dirty="0"/>
              <a:t>А под снегом грядки спят.</a:t>
            </a:r>
          </a:p>
          <a:p>
            <a:r>
              <a:rPr lang="ru-RU" sz="1900" dirty="0"/>
              <a:t>Я из снега человечков налеплю,</a:t>
            </a:r>
          </a:p>
          <a:p>
            <a:r>
              <a:rPr lang="ru-RU" sz="1900" dirty="0"/>
              <a:t>Поставлю в ряд!</a:t>
            </a:r>
          </a:p>
          <a:p>
            <a:r>
              <a:rPr lang="ru-RU" sz="1900" dirty="0"/>
              <a:t>Пусть стоят, как часовые.</a:t>
            </a:r>
          </a:p>
          <a:p>
            <a:r>
              <a:rPr lang="ru-RU" sz="1900" dirty="0"/>
              <a:t>Человечки снеговые.</a:t>
            </a:r>
          </a:p>
          <a:p>
            <a:r>
              <a:rPr lang="ru-RU" sz="1900" dirty="0"/>
              <a:t> Воспитатель вспоминает с детьми, что можно слепить на улице из мягкого снега. Рассказывает, что к ним в гости пришла неваляшка и что ей грустно одной и она просит детей слепить ей друга, похожего на нее. Воспитатель с детьми рассматривает неваляшку, состоящую из четырех шаров. Уточняет величину шаров. Напоминает, как дети на прогулке лепили из снега снеговиков, подводит детей к выводу, что форма неваляшки и снеговика похожи. Уточняет величину и форму снежных шаров, их последовательное расположение. Уточняет, как лучше разделить комок пластилина.</a:t>
            </a:r>
          </a:p>
          <a:p>
            <a:r>
              <a:rPr lang="ru-RU" sz="1900" u="sng" dirty="0"/>
              <a:t>     Материалы. </a:t>
            </a:r>
            <a:r>
              <a:rPr lang="ru-RU" sz="1900" dirty="0"/>
              <a:t>Пластилин белого или голубого цвета, доска для лепки, стека и бумажные салфетки (на каждого ребенка).</a:t>
            </a:r>
          </a:p>
          <a:p>
            <a:r>
              <a:rPr lang="ru-RU" sz="1900" dirty="0"/>
              <a:t>     </a:t>
            </a:r>
            <a:r>
              <a:rPr lang="ru-RU" sz="1900" u="sng" dirty="0"/>
              <a:t>Связь с другими занятиями и видами деятельности.</a:t>
            </a:r>
            <a:r>
              <a:rPr lang="ru-RU" sz="1900" dirty="0"/>
              <a:t> Игры и забавы на прогулке. Создание снеговиков из снега.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2804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17410" y="3544280"/>
            <a:ext cx="3541486" cy="19920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2374" y="4980861"/>
            <a:ext cx="3263904" cy="17521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569165" y="4635950"/>
            <a:ext cx="3728095" cy="209705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3418" y="2655557"/>
            <a:ext cx="3211734" cy="1806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189056" y="3633324"/>
            <a:ext cx="3697818" cy="20800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3517" y="203584"/>
            <a:ext cx="3897994" cy="21926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3333" y="76511"/>
            <a:ext cx="3802137" cy="21387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6529" y="2487012"/>
            <a:ext cx="3337136" cy="187713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801583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1" y="250370"/>
            <a:ext cx="9416142" cy="6215743"/>
          </a:xfrm>
        </p:spPr>
        <p:txBody>
          <a:bodyPr>
            <a:normAutofit/>
          </a:bodyPr>
          <a:lstStyle/>
          <a:p>
            <a:r>
              <a:rPr lang="ru-RU" sz="1500" b="1" dirty="0"/>
              <a:t>Конспект занятия по аппликации «Украсим платочек для куклы Маши»</a:t>
            </a:r>
          </a:p>
          <a:p>
            <a:r>
              <a:rPr lang="ru-RU" sz="1500" dirty="0"/>
              <a:t>     </a:t>
            </a:r>
            <a:r>
              <a:rPr lang="ru-RU" sz="1500" u="sng" dirty="0"/>
              <a:t>Программное содержание. </a:t>
            </a:r>
            <a:r>
              <a:rPr lang="ru-RU" sz="1500" dirty="0"/>
              <a:t>Учить детей выделять углы, стороны квадрата. Закреплять знания круглой, квадратной и треугольной формы. Упражнять в подборе цветосочетаний. Учить преобразовывать форму, разрезая квадрат на треугольники, круг на полукруги. Развивать композиционные умения, восприятие цвета.</a:t>
            </a:r>
          </a:p>
          <a:p>
            <a:r>
              <a:rPr lang="ru-RU" sz="1500" dirty="0"/>
              <a:t>     </a:t>
            </a:r>
            <a:r>
              <a:rPr lang="ru-RU" sz="1500" u="sng" dirty="0"/>
              <a:t>Методика проведения. </a:t>
            </a:r>
            <a:r>
              <a:rPr lang="ru-RU" sz="1500" dirty="0"/>
              <a:t>Воспитатель рассказывает детям, что к ним на занятие пришла кукла Маша и просит детей помочь ей, украсить платочек для любимой бабушки. Предлагает детям рассмотреть квадрат, показать его стороны, углы и сосчитать их. Спрашивает, как можно расположить узор на квадрате. Показывает, как можно разрезать квадрат по диагонали с угла на угол, круг по диаметру пополам. Предлагает кому-либо из ребят показать этот прием у доски. Затем предлагает каждому ребенку украсить платочек, рассказывает о сочетании цветов. При рассматривании готовых работ обращает внимание детей на красивые по цветосочетанию, по композиции аппликации.</a:t>
            </a:r>
          </a:p>
          <a:p>
            <a:r>
              <a:rPr lang="ru-RU" sz="1500" dirty="0"/>
              <a:t>     </a:t>
            </a:r>
            <a:r>
              <a:rPr lang="ru-RU" sz="1500" u="sng" dirty="0"/>
              <a:t>Материалы. </a:t>
            </a:r>
            <a:r>
              <a:rPr lang="ru-RU" sz="1500" dirty="0"/>
              <a:t>Бумажные круги и квадраты, ножницы, клей, кисть для клея, салфетка, </a:t>
            </a:r>
            <a:r>
              <a:rPr lang="ru-RU" sz="1500" dirty="0" err="1"/>
              <a:t>клееночка</a:t>
            </a:r>
            <a:r>
              <a:rPr lang="ru-RU" sz="1500" dirty="0"/>
              <a:t> (на каждого ребенка).</a:t>
            </a:r>
          </a:p>
          <a:p>
            <a:r>
              <a:rPr lang="ru-RU" sz="1500" u="sng" dirty="0"/>
              <a:t>     Связь с другими занятиями и видами деятельности. </a:t>
            </a:r>
            <a:r>
              <a:rPr lang="ru-RU" sz="1500" dirty="0"/>
              <a:t>Рассматривание декоративных изделий с простым узором.</a:t>
            </a:r>
          </a:p>
          <a:p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33697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50678" y="3614941"/>
            <a:ext cx="4009364" cy="22552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76638" y="3626119"/>
            <a:ext cx="4060464" cy="22840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94474" y="1021555"/>
            <a:ext cx="4295062" cy="24159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050316" y="4474030"/>
            <a:ext cx="4009569" cy="22553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446743" y="977264"/>
            <a:ext cx="4069376" cy="22890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347" y="82009"/>
            <a:ext cx="4422623" cy="248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130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1488446"/>
              </p:ext>
            </p:extLst>
          </p:nvPr>
        </p:nvGraphicFramePr>
        <p:xfrm>
          <a:off x="2044474" y="1492023"/>
          <a:ext cx="5416887" cy="361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Диаграмма" r:id="rId3" imgW="8124674" imgH="5419610" progId="MSGraph.Chart.8">
                  <p:embed followColorScheme="full"/>
                </p:oleObj>
              </mc:Choice>
              <mc:Fallback>
                <p:oleObj name="Диаграмма" r:id="rId3" imgW="8124674" imgH="541961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44474" y="1492023"/>
                        <a:ext cx="5416887" cy="3613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34885" y="257473"/>
            <a:ext cx="82187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4. Мониторинг образовательной области «Художественное творчество» (промежуточный и итоговый результаты) на 2013-2014 учебный год (средняя группа)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284029" y="2471056"/>
            <a:ext cx="3113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3,1 балла = 77,5 %</a:t>
            </a:r>
          </a:p>
          <a:p>
            <a:r>
              <a:rPr lang="ru-RU" sz="2400" dirty="0" smtClean="0"/>
              <a:t>3,7 балла = 92,5 %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83868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2" grpId="0"/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05323" y="1069462"/>
            <a:ext cx="530134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Спасибо за внимание!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679370" y="3265714"/>
            <a:ext cx="39732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accent6">
                    <a:lumMod val="75000"/>
                  </a:schemeClr>
                </a:solidFill>
              </a:rPr>
              <a:t>КОНЕЦ.</a:t>
            </a:r>
            <a:endParaRPr lang="ru-RU" sz="72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1752" y="3484896"/>
            <a:ext cx="4368362" cy="315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699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3508" y="1439024"/>
            <a:ext cx="6272397" cy="428185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11290" y="443753"/>
            <a:ext cx="2795156" cy="720027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100" dirty="0" smtClean="0"/>
              <a:t>План работы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065818" y="1381991"/>
            <a:ext cx="41563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Цели </a:t>
            </a:r>
            <a:r>
              <a:rPr lang="ru-RU" dirty="0"/>
              <a:t>и задачи изобразительной деятельности в средней группе. </a:t>
            </a:r>
            <a:br>
              <a:rPr lang="ru-RU" dirty="0"/>
            </a:br>
            <a:r>
              <a:rPr lang="ru-RU" dirty="0" smtClean="0"/>
              <a:t>2. Связь </a:t>
            </a:r>
            <a:r>
              <a:rPr lang="ru-RU" dirty="0"/>
              <a:t>изобразительной деятельности с другими образовательными областями.</a:t>
            </a:r>
            <a:br>
              <a:rPr lang="ru-RU" dirty="0"/>
            </a:br>
            <a:r>
              <a:rPr lang="ru-RU" dirty="0" smtClean="0"/>
              <a:t>3. Конспекты </a:t>
            </a:r>
            <a:r>
              <a:rPr lang="ru-RU" dirty="0"/>
              <a:t>занятий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4</a:t>
            </a:r>
            <a:r>
              <a:rPr lang="ru-RU" dirty="0" smtClean="0"/>
              <a:t>. </a:t>
            </a:r>
            <a:r>
              <a:rPr lang="ru-RU" dirty="0"/>
              <a:t>М</a:t>
            </a:r>
            <a:r>
              <a:rPr lang="ru-RU" dirty="0" smtClean="0"/>
              <a:t>ониторинг  образовательной области «Художественное творчество» на 2013-2014 учебный год (средняя группа).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5989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098787" y="577278"/>
            <a:ext cx="8911687" cy="991749"/>
          </a:xfrm>
        </p:spPr>
        <p:txBody>
          <a:bodyPr>
            <a:normAutofit/>
          </a:bodyPr>
          <a:lstStyle/>
          <a:p>
            <a:pPr algn="just"/>
            <a:r>
              <a:rPr lang="ru-RU" sz="2800" dirty="0"/>
              <a:t>1.	Цели и задачи изобразительной деятельности в средней группе </a:t>
            </a:r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1108" y="2363561"/>
            <a:ext cx="4763648" cy="3174577"/>
          </a:xfrm>
        </p:spPr>
      </p:pic>
      <p:pic>
        <p:nvPicPr>
          <p:cNvPr id="13" name="Объект 12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949046" y="1569026"/>
            <a:ext cx="3811794" cy="1911929"/>
          </a:xfrm>
        </p:spPr>
      </p:pic>
      <p:sp>
        <p:nvSpPr>
          <p:cNvPr id="14" name="TextBox 13"/>
          <p:cNvSpPr txBox="1"/>
          <p:nvPr/>
        </p:nvSpPr>
        <p:spPr>
          <a:xfrm>
            <a:off x="4640385" y="2951749"/>
            <a:ext cx="303849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Вызывать положительный эмоциональный отклик на предложение рисовать, лепить, вырезать и наклеивать.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9046" y="3950850"/>
            <a:ext cx="3811794" cy="2197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06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460" y="142666"/>
            <a:ext cx="8911687" cy="1280890"/>
          </a:xfrm>
        </p:spPr>
        <p:txBody>
          <a:bodyPr>
            <a:normAutofit/>
          </a:bodyPr>
          <a:lstStyle/>
          <a:p>
            <a:r>
              <a:rPr lang="ru-RU" sz="1800" dirty="0"/>
              <a:t>Продолжать развивать эстетическое восприятие, образные представления, воображение, эстетические чувства, художественно-творческие способности.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9079" y="1249331"/>
            <a:ext cx="2950253" cy="2267189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5085" y="1216275"/>
            <a:ext cx="3208831" cy="22892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37152" y="3764286"/>
            <a:ext cx="73567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Приучать детей быть аккуратными: сохранять свое рабочее место в порядке, по окончании работы убирать все со стола.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4331" y="4579110"/>
            <a:ext cx="3817679" cy="2147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159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955308"/>
          </a:xfrm>
        </p:spPr>
        <p:txBody>
          <a:bodyPr>
            <a:noAutofit/>
          </a:bodyPr>
          <a:lstStyle/>
          <a:p>
            <a:pPr algn="ctr"/>
            <a:r>
              <a:rPr lang="ru-RU" sz="1800" dirty="0"/>
              <a:t>Продолжать формировать умение рассматривать и обследовать предметы, в том числе с помощью рук.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7780" y="1905000"/>
            <a:ext cx="3598702" cy="29037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8677" y="1905001"/>
            <a:ext cx="3774988" cy="3045986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419104" y="4290194"/>
            <a:ext cx="4313237" cy="2426195"/>
          </a:xfrm>
        </p:spPr>
      </p:pic>
    </p:spTree>
    <p:extLst>
      <p:ext uri="{BB962C8B-B14F-4D97-AF65-F5344CB8AC3E}">
        <p14:creationId xmlns:p14="http://schemas.microsoft.com/office/powerpoint/2010/main" val="950299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8357" y="4808183"/>
            <a:ext cx="4052456" cy="1280890"/>
          </a:xfrm>
        </p:spPr>
        <p:txBody>
          <a:bodyPr>
            <a:normAutofit/>
          </a:bodyPr>
          <a:lstStyle/>
          <a:p>
            <a:r>
              <a:rPr lang="ru-RU" sz="1800" dirty="0"/>
              <a:t>Продолжать формировать умение создавать коллективные произведения в рисовании, лепке, аппликации.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304057" y="1041479"/>
            <a:ext cx="4281057" cy="2857501"/>
          </a:xfrm>
        </p:spPr>
      </p:pic>
      <p:sp>
        <p:nvSpPr>
          <p:cNvPr id="5" name="TextBox 4"/>
          <p:cNvSpPr txBox="1"/>
          <p:nvPr/>
        </p:nvSpPr>
        <p:spPr>
          <a:xfrm>
            <a:off x="6901439" y="4610758"/>
            <a:ext cx="46031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Учить проявлять дружелюбие при оценке работ других детей.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6683" y="820882"/>
            <a:ext cx="5467929" cy="307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977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446087"/>
            <a:ext cx="8456324" cy="1008639"/>
          </a:xfrm>
        </p:spPr>
        <p:txBody>
          <a:bodyPr>
            <a:normAutofit/>
          </a:bodyPr>
          <a:lstStyle/>
          <a:p>
            <a:r>
              <a:rPr lang="ru-RU" sz="2800" dirty="0"/>
              <a:t>2.	Связь изобразительной деятельности с другими образовательными областями.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4498396" y="1902076"/>
            <a:ext cx="7693604" cy="4851753"/>
            <a:chOff x="7151400" y="2675835"/>
            <a:chExt cx="4410241" cy="3542468"/>
          </a:xfrm>
        </p:grpSpPr>
        <p:sp>
          <p:nvSpPr>
            <p:cNvPr id="7" name="Полилиния 6"/>
            <p:cNvSpPr/>
            <p:nvPr/>
          </p:nvSpPr>
          <p:spPr>
            <a:xfrm>
              <a:off x="8570228" y="2675835"/>
              <a:ext cx="1680147" cy="1122218"/>
            </a:xfrm>
            <a:custGeom>
              <a:avLst/>
              <a:gdLst>
                <a:gd name="connsiteX0" fmla="*/ 0 w 891087"/>
                <a:gd name="connsiteY0" fmla="*/ 96536 h 579206"/>
                <a:gd name="connsiteX1" fmla="*/ 96536 w 891087"/>
                <a:gd name="connsiteY1" fmla="*/ 0 h 579206"/>
                <a:gd name="connsiteX2" fmla="*/ 794551 w 891087"/>
                <a:gd name="connsiteY2" fmla="*/ 0 h 579206"/>
                <a:gd name="connsiteX3" fmla="*/ 891087 w 891087"/>
                <a:gd name="connsiteY3" fmla="*/ 96536 h 579206"/>
                <a:gd name="connsiteX4" fmla="*/ 891087 w 891087"/>
                <a:gd name="connsiteY4" fmla="*/ 482670 h 579206"/>
                <a:gd name="connsiteX5" fmla="*/ 794551 w 891087"/>
                <a:gd name="connsiteY5" fmla="*/ 579206 h 579206"/>
                <a:gd name="connsiteX6" fmla="*/ 96536 w 891087"/>
                <a:gd name="connsiteY6" fmla="*/ 579206 h 579206"/>
                <a:gd name="connsiteX7" fmla="*/ 0 w 891087"/>
                <a:gd name="connsiteY7" fmla="*/ 482670 h 579206"/>
                <a:gd name="connsiteX8" fmla="*/ 0 w 891087"/>
                <a:gd name="connsiteY8" fmla="*/ 96536 h 57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1087" h="579206">
                  <a:moveTo>
                    <a:pt x="0" y="96536"/>
                  </a:moveTo>
                  <a:cubicBezTo>
                    <a:pt x="0" y="43221"/>
                    <a:pt x="43221" y="0"/>
                    <a:pt x="96536" y="0"/>
                  </a:cubicBezTo>
                  <a:lnTo>
                    <a:pt x="794551" y="0"/>
                  </a:lnTo>
                  <a:cubicBezTo>
                    <a:pt x="847866" y="0"/>
                    <a:pt x="891087" y="43221"/>
                    <a:pt x="891087" y="96536"/>
                  </a:cubicBezTo>
                  <a:lnTo>
                    <a:pt x="891087" y="482670"/>
                  </a:lnTo>
                  <a:cubicBezTo>
                    <a:pt x="891087" y="535985"/>
                    <a:pt x="847866" y="579206"/>
                    <a:pt x="794551" y="579206"/>
                  </a:cubicBezTo>
                  <a:lnTo>
                    <a:pt x="96536" y="579206"/>
                  </a:lnTo>
                  <a:cubicBezTo>
                    <a:pt x="43221" y="579206"/>
                    <a:pt x="0" y="535985"/>
                    <a:pt x="0" y="482670"/>
                  </a:cubicBezTo>
                  <a:lnTo>
                    <a:pt x="0" y="9653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235" tIns="89235" rIns="89235" bIns="89235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Социально-коммуникативное развитие</a:t>
              </a:r>
              <a:endParaRPr lang="ru-RU" sz="1600" kern="1200" dirty="0"/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8035226" y="3439469"/>
              <a:ext cx="2312797" cy="231279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608053" y="91849"/>
                  </a:moveTo>
                  <a:arcTo wR="1156398" hR="1156398" stAng="17579400" swAng="1959811"/>
                </a:path>
              </a:pathLst>
            </a:custGeom>
            <a:noFill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>
              <a:off x="9871169" y="3829455"/>
              <a:ext cx="1636073" cy="1009383"/>
            </a:xfrm>
            <a:custGeom>
              <a:avLst/>
              <a:gdLst>
                <a:gd name="connsiteX0" fmla="*/ 0 w 891087"/>
                <a:gd name="connsiteY0" fmla="*/ 96536 h 579206"/>
                <a:gd name="connsiteX1" fmla="*/ 96536 w 891087"/>
                <a:gd name="connsiteY1" fmla="*/ 0 h 579206"/>
                <a:gd name="connsiteX2" fmla="*/ 794551 w 891087"/>
                <a:gd name="connsiteY2" fmla="*/ 0 h 579206"/>
                <a:gd name="connsiteX3" fmla="*/ 891087 w 891087"/>
                <a:gd name="connsiteY3" fmla="*/ 96536 h 579206"/>
                <a:gd name="connsiteX4" fmla="*/ 891087 w 891087"/>
                <a:gd name="connsiteY4" fmla="*/ 482670 h 579206"/>
                <a:gd name="connsiteX5" fmla="*/ 794551 w 891087"/>
                <a:gd name="connsiteY5" fmla="*/ 579206 h 579206"/>
                <a:gd name="connsiteX6" fmla="*/ 96536 w 891087"/>
                <a:gd name="connsiteY6" fmla="*/ 579206 h 579206"/>
                <a:gd name="connsiteX7" fmla="*/ 0 w 891087"/>
                <a:gd name="connsiteY7" fmla="*/ 482670 h 579206"/>
                <a:gd name="connsiteX8" fmla="*/ 0 w 891087"/>
                <a:gd name="connsiteY8" fmla="*/ 96536 h 57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1087" h="579206">
                  <a:moveTo>
                    <a:pt x="0" y="96536"/>
                  </a:moveTo>
                  <a:cubicBezTo>
                    <a:pt x="0" y="43221"/>
                    <a:pt x="43221" y="0"/>
                    <a:pt x="96536" y="0"/>
                  </a:cubicBezTo>
                  <a:lnTo>
                    <a:pt x="794551" y="0"/>
                  </a:lnTo>
                  <a:cubicBezTo>
                    <a:pt x="847866" y="0"/>
                    <a:pt x="891087" y="43221"/>
                    <a:pt x="891087" y="96536"/>
                  </a:cubicBezTo>
                  <a:lnTo>
                    <a:pt x="891087" y="482670"/>
                  </a:lnTo>
                  <a:cubicBezTo>
                    <a:pt x="891087" y="535985"/>
                    <a:pt x="847866" y="579206"/>
                    <a:pt x="794551" y="579206"/>
                  </a:cubicBezTo>
                  <a:lnTo>
                    <a:pt x="96536" y="579206"/>
                  </a:lnTo>
                  <a:cubicBezTo>
                    <a:pt x="43221" y="579206"/>
                    <a:pt x="0" y="535985"/>
                    <a:pt x="0" y="482670"/>
                  </a:cubicBezTo>
                  <a:lnTo>
                    <a:pt x="0" y="9653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235" tIns="89235" rIns="89235" bIns="89235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Познавательное развитие</a:t>
              </a:r>
              <a:endParaRPr lang="ru-RU" sz="1600" kern="1200" dirty="0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9248844" y="3905506"/>
              <a:ext cx="2312797" cy="231279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311221" y="1096042"/>
                  </a:moveTo>
                  <a:arcTo wR="1156398" hR="1156398" stAng="21420493" swAng="2194976"/>
                </a:path>
              </a:pathLst>
            </a:custGeom>
            <a:noFill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Полилиния 10"/>
            <p:cNvSpPr/>
            <p:nvPr/>
          </p:nvSpPr>
          <p:spPr>
            <a:xfrm>
              <a:off x="9881981" y="5167681"/>
              <a:ext cx="1647842" cy="982987"/>
            </a:xfrm>
            <a:custGeom>
              <a:avLst/>
              <a:gdLst>
                <a:gd name="connsiteX0" fmla="*/ 0 w 891087"/>
                <a:gd name="connsiteY0" fmla="*/ 96536 h 579206"/>
                <a:gd name="connsiteX1" fmla="*/ 96536 w 891087"/>
                <a:gd name="connsiteY1" fmla="*/ 0 h 579206"/>
                <a:gd name="connsiteX2" fmla="*/ 794551 w 891087"/>
                <a:gd name="connsiteY2" fmla="*/ 0 h 579206"/>
                <a:gd name="connsiteX3" fmla="*/ 891087 w 891087"/>
                <a:gd name="connsiteY3" fmla="*/ 96536 h 579206"/>
                <a:gd name="connsiteX4" fmla="*/ 891087 w 891087"/>
                <a:gd name="connsiteY4" fmla="*/ 482670 h 579206"/>
                <a:gd name="connsiteX5" fmla="*/ 794551 w 891087"/>
                <a:gd name="connsiteY5" fmla="*/ 579206 h 579206"/>
                <a:gd name="connsiteX6" fmla="*/ 96536 w 891087"/>
                <a:gd name="connsiteY6" fmla="*/ 579206 h 579206"/>
                <a:gd name="connsiteX7" fmla="*/ 0 w 891087"/>
                <a:gd name="connsiteY7" fmla="*/ 482670 h 579206"/>
                <a:gd name="connsiteX8" fmla="*/ 0 w 891087"/>
                <a:gd name="connsiteY8" fmla="*/ 96536 h 57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1087" h="579206">
                  <a:moveTo>
                    <a:pt x="0" y="96536"/>
                  </a:moveTo>
                  <a:cubicBezTo>
                    <a:pt x="0" y="43221"/>
                    <a:pt x="43221" y="0"/>
                    <a:pt x="96536" y="0"/>
                  </a:cubicBezTo>
                  <a:lnTo>
                    <a:pt x="794551" y="0"/>
                  </a:lnTo>
                  <a:cubicBezTo>
                    <a:pt x="847866" y="0"/>
                    <a:pt x="891087" y="43221"/>
                    <a:pt x="891087" y="96536"/>
                  </a:cubicBezTo>
                  <a:lnTo>
                    <a:pt x="891087" y="482670"/>
                  </a:lnTo>
                  <a:cubicBezTo>
                    <a:pt x="891087" y="535985"/>
                    <a:pt x="847866" y="579206"/>
                    <a:pt x="794551" y="579206"/>
                  </a:cubicBezTo>
                  <a:lnTo>
                    <a:pt x="96536" y="579206"/>
                  </a:lnTo>
                  <a:cubicBezTo>
                    <a:pt x="43221" y="579206"/>
                    <a:pt x="0" y="535985"/>
                    <a:pt x="0" y="482670"/>
                  </a:cubicBezTo>
                  <a:lnTo>
                    <a:pt x="0" y="9653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235" tIns="89235" rIns="89235" bIns="89235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Физическое развитие</a:t>
              </a:r>
              <a:endParaRPr lang="ru-RU" sz="1600" kern="1200" dirty="0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7151400" y="3640687"/>
              <a:ext cx="2312797" cy="231279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385980" y="2289778"/>
                  </a:moveTo>
                  <a:arcTo wR="1156398" hR="1156398" stAng="4712933" swAng="1374135"/>
                </a:path>
              </a:pathLst>
            </a:custGeom>
            <a:noFill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Полилиния 12"/>
            <p:cNvSpPr/>
            <p:nvPr/>
          </p:nvSpPr>
          <p:spPr>
            <a:xfrm>
              <a:off x="7590961" y="5149223"/>
              <a:ext cx="1433675" cy="1001445"/>
            </a:xfrm>
            <a:custGeom>
              <a:avLst/>
              <a:gdLst>
                <a:gd name="connsiteX0" fmla="*/ 0 w 891087"/>
                <a:gd name="connsiteY0" fmla="*/ 96536 h 579206"/>
                <a:gd name="connsiteX1" fmla="*/ 96536 w 891087"/>
                <a:gd name="connsiteY1" fmla="*/ 0 h 579206"/>
                <a:gd name="connsiteX2" fmla="*/ 794551 w 891087"/>
                <a:gd name="connsiteY2" fmla="*/ 0 h 579206"/>
                <a:gd name="connsiteX3" fmla="*/ 891087 w 891087"/>
                <a:gd name="connsiteY3" fmla="*/ 96536 h 579206"/>
                <a:gd name="connsiteX4" fmla="*/ 891087 w 891087"/>
                <a:gd name="connsiteY4" fmla="*/ 482670 h 579206"/>
                <a:gd name="connsiteX5" fmla="*/ 794551 w 891087"/>
                <a:gd name="connsiteY5" fmla="*/ 579206 h 579206"/>
                <a:gd name="connsiteX6" fmla="*/ 96536 w 891087"/>
                <a:gd name="connsiteY6" fmla="*/ 579206 h 579206"/>
                <a:gd name="connsiteX7" fmla="*/ 0 w 891087"/>
                <a:gd name="connsiteY7" fmla="*/ 482670 h 579206"/>
                <a:gd name="connsiteX8" fmla="*/ 0 w 891087"/>
                <a:gd name="connsiteY8" fmla="*/ 96536 h 57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1087" h="579206">
                  <a:moveTo>
                    <a:pt x="0" y="96536"/>
                  </a:moveTo>
                  <a:cubicBezTo>
                    <a:pt x="0" y="43221"/>
                    <a:pt x="43221" y="0"/>
                    <a:pt x="96536" y="0"/>
                  </a:cubicBezTo>
                  <a:lnTo>
                    <a:pt x="794551" y="0"/>
                  </a:lnTo>
                  <a:cubicBezTo>
                    <a:pt x="847866" y="0"/>
                    <a:pt x="891087" y="43221"/>
                    <a:pt x="891087" y="96536"/>
                  </a:cubicBezTo>
                  <a:lnTo>
                    <a:pt x="891087" y="482670"/>
                  </a:lnTo>
                  <a:cubicBezTo>
                    <a:pt x="891087" y="535985"/>
                    <a:pt x="847866" y="579206"/>
                    <a:pt x="794551" y="579206"/>
                  </a:cubicBezTo>
                  <a:lnTo>
                    <a:pt x="96536" y="579206"/>
                  </a:lnTo>
                  <a:cubicBezTo>
                    <a:pt x="43221" y="579206"/>
                    <a:pt x="0" y="535985"/>
                    <a:pt x="0" y="482670"/>
                  </a:cubicBezTo>
                  <a:lnTo>
                    <a:pt x="0" y="9653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235" tIns="89235" rIns="89235" bIns="89235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Художественно-эстетическое развитие</a:t>
              </a:r>
              <a:endParaRPr lang="ru-RU" sz="1600" kern="1200" dirty="0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8035226" y="3439469"/>
              <a:ext cx="2312797" cy="231279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93110" y="1796191"/>
                  </a:moveTo>
                  <a:arcTo wR="1156398" hR="1156398" stAng="8784531" swAng="2194976"/>
                </a:path>
              </a:pathLst>
            </a:custGeom>
            <a:noFill/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Полилиния 14"/>
            <p:cNvSpPr/>
            <p:nvPr/>
          </p:nvSpPr>
          <p:spPr>
            <a:xfrm>
              <a:off x="7462342" y="3799730"/>
              <a:ext cx="1500915" cy="1029859"/>
            </a:xfrm>
            <a:custGeom>
              <a:avLst/>
              <a:gdLst>
                <a:gd name="connsiteX0" fmla="*/ 0 w 891087"/>
                <a:gd name="connsiteY0" fmla="*/ 96536 h 579206"/>
                <a:gd name="connsiteX1" fmla="*/ 96536 w 891087"/>
                <a:gd name="connsiteY1" fmla="*/ 0 h 579206"/>
                <a:gd name="connsiteX2" fmla="*/ 794551 w 891087"/>
                <a:gd name="connsiteY2" fmla="*/ 0 h 579206"/>
                <a:gd name="connsiteX3" fmla="*/ 891087 w 891087"/>
                <a:gd name="connsiteY3" fmla="*/ 96536 h 579206"/>
                <a:gd name="connsiteX4" fmla="*/ 891087 w 891087"/>
                <a:gd name="connsiteY4" fmla="*/ 482670 h 579206"/>
                <a:gd name="connsiteX5" fmla="*/ 794551 w 891087"/>
                <a:gd name="connsiteY5" fmla="*/ 579206 h 579206"/>
                <a:gd name="connsiteX6" fmla="*/ 96536 w 891087"/>
                <a:gd name="connsiteY6" fmla="*/ 579206 h 579206"/>
                <a:gd name="connsiteX7" fmla="*/ 0 w 891087"/>
                <a:gd name="connsiteY7" fmla="*/ 482670 h 579206"/>
                <a:gd name="connsiteX8" fmla="*/ 0 w 891087"/>
                <a:gd name="connsiteY8" fmla="*/ 96536 h 57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1087" h="579206">
                  <a:moveTo>
                    <a:pt x="0" y="96536"/>
                  </a:moveTo>
                  <a:cubicBezTo>
                    <a:pt x="0" y="43221"/>
                    <a:pt x="43221" y="0"/>
                    <a:pt x="96536" y="0"/>
                  </a:cubicBezTo>
                  <a:lnTo>
                    <a:pt x="794551" y="0"/>
                  </a:lnTo>
                  <a:cubicBezTo>
                    <a:pt x="847866" y="0"/>
                    <a:pt x="891087" y="43221"/>
                    <a:pt x="891087" y="96536"/>
                  </a:cubicBezTo>
                  <a:lnTo>
                    <a:pt x="891087" y="482670"/>
                  </a:lnTo>
                  <a:cubicBezTo>
                    <a:pt x="891087" y="535985"/>
                    <a:pt x="847866" y="579206"/>
                    <a:pt x="794551" y="579206"/>
                  </a:cubicBezTo>
                  <a:lnTo>
                    <a:pt x="96536" y="579206"/>
                  </a:lnTo>
                  <a:cubicBezTo>
                    <a:pt x="43221" y="579206"/>
                    <a:pt x="0" y="535985"/>
                    <a:pt x="0" y="482670"/>
                  </a:cubicBezTo>
                  <a:lnTo>
                    <a:pt x="0" y="9653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9235" tIns="89235" rIns="89235" bIns="89235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Речевое развитие</a:t>
              </a:r>
              <a:endParaRPr lang="ru-RU" sz="1600" kern="1200" dirty="0"/>
            </a:p>
          </p:txBody>
        </p:sp>
      </p:grp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7316" y="1904373"/>
            <a:ext cx="3051789" cy="4849456"/>
          </a:xfrm>
        </p:spPr>
        <p:txBody>
          <a:bodyPr>
            <a:normAutofit/>
          </a:bodyPr>
          <a:lstStyle/>
          <a:p>
            <a:r>
              <a:rPr lang="ru-RU" sz="1800" dirty="0"/>
              <a:t>Изобразительная деятельность является частью всей </a:t>
            </a:r>
            <a:r>
              <a:rPr lang="ru-RU" sz="1800" dirty="0" err="1"/>
              <a:t>воспитательно</a:t>
            </a:r>
            <a:r>
              <a:rPr lang="ru-RU" sz="1800" dirty="0"/>
              <a:t>-образовательной работы в дошкольном отделении и должна быть взаимосвязана со всеми ее направлениями. Только при этом условии она будет успешной и сможет приносить детям удовлетворение и радость.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891815" y="4500431"/>
            <a:ext cx="1250514" cy="9305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ИЗО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9732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53139" y="283029"/>
            <a:ext cx="4444548" cy="435428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3.	Конспекты занятий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57400" y="718457"/>
            <a:ext cx="8338457" cy="5834743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Конспект занятия по рисованию «Наша нарядная елка»</a:t>
            </a:r>
          </a:p>
          <a:p>
            <a:r>
              <a:rPr lang="ru-RU" dirty="0"/>
              <a:t>     </a:t>
            </a:r>
            <a:r>
              <a:rPr lang="ru-RU" u="sng" dirty="0"/>
              <a:t>Программное содержание.</a:t>
            </a:r>
            <a:r>
              <a:rPr lang="ru-RU" dirty="0"/>
              <a:t> Учить детей передавать в рисунке образ новогодней елки. Формировать умение рисовать елку с удлиняющимися книзу ветвями. Учить пользоваться красками разных цветов, аккуратно накладывать одну краску на другую только по высыхании. Подводить к эмоциональной оценке работ. Вызывать чувство радости при восприятии созданных рисунков.</a:t>
            </a:r>
          </a:p>
          <a:p>
            <a:r>
              <a:rPr lang="ru-RU" dirty="0"/>
              <a:t>     </a:t>
            </a:r>
            <a:r>
              <a:rPr lang="ru-RU" u="sng" dirty="0"/>
              <a:t>Методика проведения. </a:t>
            </a:r>
            <a:r>
              <a:rPr lang="ru-RU" dirty="0"/>
              <a:t>Воспитатель предлагает детям отгадать загадку:</a:t>
            </a:r>
          </a:p>
          <a:p>
            <a:r>
              <a:rPr lang="ru-RU" dirty="0"/>
              <a:t>Что за гостья к нам пришла, так нарядна и стройна</a:t>
            </a:r>
          </a:p>
          <a:p>
            <a:r>
              <a:rPr lang="ru-RU" dirty="0"/>
              <a:t>Наверху звезда горит, и до самой до макушки</a:t>
            </a:r>
          </a:p>
          <a:p>
            <a:r>
              <a:rPr lang="ru-RU" dirty="0"/>
              <a:t>Вся в игрушках и хлопушках?</a:t>
            </a:r>
          </a:p>
          <a:p>
            <a:r>
              <a:rPr lang="ru-RU" dirty="0"/>
              <a:t>Предлагает вспомнить новогоднюю елку, поговорить о том, как она была украшена. Уточнить приемы изображения елки, вызвав для показа к доске 2-3 детей. Подчеркнуть разнообразие елочных украшений, напомнить приемы рисования красками и необходимость рисовать, накладывая цвет на цвет только когда высохнет нарисованное ранее. По окончании работы все рисунки выставить на доске и предложить ребятам выбрать самые нарядные елки. Всем вместе порадоваться нарядными елками, нарисованными ребятами.</a:t>
            </a:r>
          </a:p>
          <a:p>
            <a:r>
              <a:rPr lang="ru-RU" dirty="0"/>
              <a:t>     </a:t>
            </a:r>
            <a:r>
              <a:rPr lang="ru-RU" u="sng" dirty="0"/>
              <a:t>Материалы.</a:t>
            </a:r>
            <a:r>
              <a:rPr lang="ru-RU" dirty="0"/>
              <a:t> Листы белой (или любого мягкого тона) бумаги, гуашь разных цветов, кисти, банка с водой, салфетка (на каждого ребенка).</a:t>
            </a:r>
          </a:p>
          <a:p>
            <a:r>
              <a:rPr lang="ru-RU" dirty="0"/>
              <a:t>     </a:t>
            </a:r>
            <a:r>
              <a:rPr lang="ru-RU" u="sng" dirty="0"/>
              <a:t>Связь с другими занятиями и видами деятельности. </a:t>
            </a:r>
            <a:r>
              <a:rPr lang="ru-RU" dirty="0"/>
              <a:t>Подготовка к празднику. Пение новогодних песен, украшение елки в группе, участие в праздничном утреннике. </a:t>
            </a:r>
          </a:p>
        </p:txBody>
      </p:sp>
    </p:spTree>
    <p:extLst>
      <p:ext uri="{BB962C8B-B14F-4D97-AF65-F5344CB8AC3E}">
        <p14:creationId xmlns:p14="http://schemas.microsoft.com/office/powerpoint/2010/main" val="1669555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399" y="4193078"/>
            <a:ext cx="4593772" cy="25300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792414" y="962327"/>
            <a:ext cx="4175277" cy="23485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604868" y="973194"/>
            <a:ext cx="4161369" cy="23407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930065" y="976235"/>
            <a:ext cx="4175277" cy="234859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552198" y="987102"/>
            <a:ext cx="4161367" cy="234076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71284" y="980145"/>
            <a:ext cx="4161371" cy="234077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7543" y="4685673"/>
            <a:ext cx="1534886" cy="203745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3266" y="4679351"/>
            <a:ext cx="1539648" cy="2043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537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25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278</TotalTime>
  <Words>873</Words>
  <Application>Microsoft Office PowerPoint</Application>
  <PresentationFormat>Широкоэкранный</PresentationFormat>
  <Paragraphs>54</Paragraphs>
  <Slides>15</Slides>
  <Notes>0</Notes>
  <HiddenSlides>0</HiddenSlides>
  <MMClips>0</MMClips>
  <ScaleCrop>false</ScaleCrop>
  <HeadingPairs>
    <vt:vector size="10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  <vt:variant>
        <vt:lpstr>Произвольные показы</vt:lpstr>
      </vt:variant>
      <vt:variant>
        <vt:i4>1</vt:i4>
      </vt:variant>
    </vt:vector>
  </HeadingPairs>
  <TitlesOfParts>
    <vt:vector size="22" baseType="lpstr">
      <vt:lpstr>Arial</vt:lpstr>
      <vt:lpstr>Century Gothic</vt:lpstr>
      <vt:lpstr>Times New Roman</vt:lpstr>
      <vt:lpstr>Wingdings 3</vt:lpstr>
      <vt:lpstr>Легкий дым</vt:lpstr>
      <vt:lpstr>Диаграмма</vt:lpstr>
      <vt:lpstr>ГКОУ «Центр инклюзивного образования «Южный»  Изобразительная деятельность (лепка, рисование, аппликация) в дошкольном отделении средней группы (от 4 до 5 лет) по примерной образовательной программе дошкольного образования «От рождения до школы» под редакцией Н. Е. Вераксы, Т. С. Комаровой, М. А. Васильевой. </vt:lpstr>
      <vt:lpstr>План работы  </vt:lpstr>
      <vt:lpstr>1. Цели и задачи изобразительной деятельности в средней группе </vt:lpstr>
      <vt:lpstr>Продолжать развивать эстетическое восприятие, образные представления, воображение, эстетические чувства, художественно-творческие способности.</vt:lpstr>
      <vt:lpstr>Продолжать формировать умение рассматривать и обследовать предметы, в том числе с помощью рук.</vt:lpstr>
      <vt:lpstr>Продолжать формировать умение создавать коллективные произведения в рисовании, лепке, аппликации.</vt:lpstr>
      <vt:lpstr>2. Связь изобразительной деятельности с другими образовательными областями.</vt:lpstr>
      <vt:lpstr>3. Конспекты занятий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Произвольный показ 1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Валя</dc:creator>
  <cp:lastModifiedBy>ольга</cp:lastModifiedBy>
  <cp:revision>38</cp:revision>
  <dcterms:created xsi:type="dcterms:W3CDTF">2016-12-11T07:24:43Z</dcterms:created>
  <dcterms:modified xsi:type="dcterms:W3CDTF">2018-12-08T12:17:02Z</dcterms:modified>
</cp:coreProperties>
</file>