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4" r:id="rId4"/>
    <p:sldId id="258" r:id="rId5"/>
    <p:sldId id="259" r:id="rId6"/>
    <p:sldId id="260" r:id="rId7"/>
    <p:sldId id="262" r:id="rId8"/>
    <p:sldId id="263" r:id="rId9"/>
    <p:sldId id="267" r:id="rId10"/>
    <p:sldId id="265" r:id="rId11"/>
    <p:sldId id="268" r:id="rId12"/>
    <p:sldId id="269" r:id="rId13"/>
    <p:sldId id="270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00"/>
    <a:srgbClr val="008000"/>
    <a:srgbClr val="006600"/>
    <a:srgbClr val="CCFF66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29228-0C1E-448E-B571-A0ABB1C07D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90FBE-C617-4905-8C45-A46D57ABA1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1E972-8BD3-449F-9097-3489D01728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05800-C7BB-4A31-A34F-023B8EE1AD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9BAFC8-F362-409C-A442-B58161078A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11794-C091-4AD2-94C4-A92CA08449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DFBBB-6362-4917-BDD9-6C18A316F4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4C2BE-BEB3-4E40-9FC4-4807ABADFE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8F835-D9F9-4E75-BDA4-471B5DC91A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84D49-2590-409B-A92A-9E8641C3A0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B13F1-8803-4AFF-9280-FB00A2CE50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99FF66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43884D8-4648-46A5-BBEE-D5AE73F42E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Копия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2814638" cy="2009775"/>
          </a:xfrm>
          <a:prstGeom prst="rect">
            <a:avLst/>
          </a:prstGeom>
          <a:noFill/>
        </p:spPr>
      </p:pic>
      <p:pic>
        <p:nvPicPr>
          <p:cNvPr id="3082" name="Picture 10" descr="Копия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500438"/>
            <a:ext cx="3960812" cy="2828925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 rot="-772462">
            <a:off x="2351088" y="1266825"/>
            <a:ext cx="6392862" cy="22320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rgbClr val="006600"/>
                </a:solidFill>
                <a:latin typeface="Times New Roman" pitchFamily="18" charset="0"/>
              </a:rPr>
              <a:t>Урок-практикум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  <a:latin typeface="Times New Roman" pitchFamily="18" charset="0"/>
              </a:rPr>
              <a:t>«Проверяемые согласные </a:t>
            </a:r>
          </a:p>
          <a:p>
            <a:pPr algn="ctr"/>
            <a:r>
              <a:rPr lang="ru-RU" sz="4000" b="1">
                <a:solidFill>
                  <a:srgbClr val="006600"/>
                </a:solidFill>
                <a:latin typeface="Times New Roman" pitchFamily="18" charset="0"/>
              </a:rPr>
              <a:t>в корне слова»</a:t>
            </a: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107950" y="5589588"/>
            <a:ext cx="4810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Учитель: Маврина Елена Николаевна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3088" name="Oval 16"/>
          <p:cNvSpPr>
            <a:spLocks noChangeArrowheads="1"/>
          </p:cNvSpPr>
          <p:nvPr/>
        </p:nvSpPr>
        <p:spPr bwMode="auto">
          <a:xfrm>
            <a:off x="684213" y="1628775"/>
            <a:ext cx="1417637" cy="1366838"/>
          </a:xfrm>
          <a:prstGeom prst="ellipse">
            <a:avLst/>
          </a:prstGeom>
          <a:solidFill>
            <a:srgbClr val="CCFF66"/>
          </a:solidFill>
          <a:ln w="28575">
            <a:solidFill>
              <a:srgbClr val="00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5 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класс</a:t>
            </a:r>
          </a:p>
        </p:txBody>
      </p:sp>
      <p:pic>
        <p:nvPicPr>
          <p:cNvPr id="3090" name="Picture 18" descr="line1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5876925"/>
            <a:ext cx="4000500" cy="43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971550" y="115888"/>
            <a:ext cx="75612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Делу - время, потехе - час</a:t>
            </a:r>
          </a:p>
        </p:txBody>
      </p:sp>
      <p:pic>
        <p:nvPicPr>
          <p:cNvPr id="14341" name="Picture 5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404813"/>
            <a:ext cx="2520950" cy="1800225"/>
          </a:xfrm>
          <a:prstGeom prst="rect">
            <a:avLst/>
          </a:prstGeom>
          <a:noFill/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2771775" y="1844675"/>
            <a:ext cx="3960813" cy="7207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Выполните тест</a:t>
            </a: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258888" y="2924175"/>
            <a:ext cx="6553200" cy="122396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1. В каком слове пишется буква В?</a:t>
            </a:r>
          </a:p>
          <a:p>
            <a:r>
              <a:rPr lang="ru-RU" sz="2400" b="1">
                <a:latin typeface="Times New Roman" pitchFamily="18" charset="0"/>
              </a:rPr>
              <a:t>          1) жира…                   3) гра…</a:t>
            </a:r>
          </a:p>
          <a:p>
            <a:r>
              <a:rPr lang="ru-RU" sz="2400" b="1">
                <a:latin typeface="Times New Roman" pitchFamily="18" charset="0"/>
              </a:rPr>
              <a:t>          2) кооперати…          4) парагра…</a:t>
            </a:r>
            <a:r>
              <a:rPr lang="ru-RU"/>
              <a:t>             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258888" y="4724400"/>
            <a:ext cx="6553200" cy="122396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2. В каком слове пишется буква Г?</a:t>
            </a:r>
          </a:p>
          <a:p>
            <a:r>
              <a:rPr lang="ru-RU" sz="2400" b="1">
                <a:latin typeface="Times New Roman" pitchFamily="18" charset="0"/>
              </a:rPr>
              <a:t>          1) фла…                   3) сварщи…</a:t>
            </a:r>
          </a:p>
          <a:p>
            <a:r>
              <a:rPr lang="ru-RU" sz="2400" b="1">
                <a:latin typeface="Times New Roman" pitchFamily="18" charset="0"/>
              </a:rPr>
              <a:t>          2) мости…               4) заголово…</a:t>
            </a:r>
            <a:r>
              <a:rPr lang="ru-RU"/>
              <a:t>            </a:t>
            </a:r>
          </a:p>
        </p:txBody>
      </p:sp>
      <p:pic>
        <p:nvPicPr>
          <p:cNvPr id="14347" name="Picture 11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0" y="2565400"/>
            <a:ext cx="1362075" cy="2232025"/>
          </a:xfrm>
          <a:prstGeom prst="rect">
            <a:avLst/>
          </a:prstGeom>
          <a:noFill/>
        </p:spPr>
      </p:pic>
      <p:pic>
        <p:nvPicPr>
          <p:cNvPr id="14348" name="Picture 12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7092950" y="4292600"/>
            <a:ext cx="1884363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0"/>
            <a:ext cx="2520950" cy="1800225"/>
          </a:xfrm>
          <a:prstGeom prst="rect">
            <a:avLst/>
          </a:prstGeom>
          <a:noFill/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700338" y="1412875"/>
            <a:ext cx="3960812" cy="7207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Выполните тест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47813" y="2420938"/>
            <a:ext cx="6553200" cy="12239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3. В каком слове пишется буква Т?</a:t>
            </a:r>
          </a:p>
          <a:p>
            <a:r>
              <a:rPr lang="ru-RU" sz="2400" b="1">
                <a:latin typeface="Times New Roman" pitchFamily="18" charset="0"/>
              </a:rPr>
              <a:t>          1) ре…кий                 3) фло…</a:t>
            </a:r>
          </a:p>
          <a:p>
            <a:r>
              <a:rPr lang="ru-RU" sz="2400" b="1">
                <a:latin typeface="Times New Roman" pitchFamily="18" charset="0"/>
              </a:rPr>
              <a:t>          2) шокола…              4) сва…ьба</a:t>
            </a:r>
            <a:r>
              <a:rPr lang="ru-RU"/>
              <a:t>            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547813" y="3860800"/>
            <a:ext cx="6553200" cy="122396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4. В каком слове пишется буква Ш?</a:t>
            </a:r>
          </a:p>
          <a:p>
            <a:r>
              <a:rPr lang="ru-RU" sz="2400" b="1">
                <a:latin typeface="Times New Roman" pitchFamily="18" charset="0"/>
              </a:rPr>
              <a:t>          1) кры…ка               3) чертё…</a:t>
            </a:r>
          </a:p>
          <a:p>
            <a:r>
              <a:rPr lang="ru-RU" sz="2400" b="1">
                <a:latin typeface="Times New Roman" pitchFamily="18" charset="0"/>
              </a:rPr>
              <a:t>          2) доро…ка              4) серё…ка</a:t>
            </a:r>
            <a:r>
              <a:rPr lang="ru-RU"/>
              <a:t>            </a:t>
            </a:r>
          </a:p>
        </p:txBody>
      </p:sp>
      <p:pic>
        <p:nvPicPr>
          <p:cNvPr id="17415" name="Picture 7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0" y="4292600"/>
            <a:ext cx="1362075" cy="2232025"/>
          </a:xfrm>
          <a:prstGeom prst="rect">
            <a:avLst/>
          </a:prstGeom>
          <a:noFill/>
        </p:spPr>
      </p:pic>
      <p:pic>
        <p:nvPicPr>
          <p:cNvPr id="17416" name="Picture 8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7259638" y="2636838"/>
            <a:ext cx="1884362" cy="2232025"/>
          </a:xfrm>
          <a:prstGeom prst="rect">
            <a:avLst/>
          </a:prstGeom>
          <a:noFill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1547813" y="5300663"/>
            <a:ext cx="6553200" cy="12239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5. В каком слове пишется буква З?</a:t>
            </a:r>
          </a:p>
          <a:p>
            <a:r>
              <a:rPr lang="ru-RU" sz="2400" b="1">
                <a:latin typeface="Times New Roman" pitchFamily="18" charset="0"/>
              </a:rPr>
              <a:t>          1) про…ьба               3) ко…ьба</a:t>
            </a:r>
          </a:p>
          <a:p>
            <a:r>
              <a:rPr lang="ru-RU" sz="2400" b="1">
                <a:latin typeface="Times New Roman" pitchFamily="18" charset="0"/>
              </a:rPr>
              <a:t>          2) зака…                   4) про…ба</a:t>
            </a:r>
            <a:r>
              <a:rPr lang="ru-RU"/>
              <a:t>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0"/>
            <a:ext cx="2520950" cy="1800225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700338" y="1412875"/>
            <a:ext cx="3960812" cy="7207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Выполните тест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547813" y="2420938"/>
            <a:ext cx="6696075" cy="12239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6. Укажите слово с орфографической ошибкой</a:t>
            </a:r>
          </a:p>
          <a:p>
            <a:r>
              <a:rPr lang="ru-RU" sz="2400" b="1">
                <a:latin typeface="Times New Roman" pitchFamily="18" charset="0"/>
              </a:rPr>
              <a:t>          1) хрубкий                 3) зарубки</a:t>
            </a:r>
          </a:p>
          <a:p>
            <a:r>
              <a:rPr lang="ru-RU" sz="2400" b="1">
                <a:latin typeface="Times New Roman" pitchFamily="18" charset="0"/>
              </a:rPr>
              <a:t>          2) книголюб              4) ромб</a:t>
            </a:r>
            <a:r>
              <a:rPr lang="ru-RU"/>
              <a:t>           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547813" y="3860800"/>
            <a:ext cx="6696075" cy="122396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7.Укажите слово с орфографической ошибкой</a:t>
            </a:r>
          </a:p>
          <a:p>
            <a:r>
              <a:rPr lang="ru-RU" sz="2400" b="1">
                <a:latin typeface="Times New Roman" pitchFamily="18" charset="0"/>
              </a:rPr>
              <a:t>          1) обед                       3) свадьба</a:t>
            </a:r>
          </a:p>
          <a:p>
            <a:r>
              <a:rPr lang="ru-RU" sz="2400" b="1">
                <a:latin typeface="Times New Roman" pitchFamily="18" charset="0"/>
              </a:rPr>
              <a:t>          2) молодьба             4) селёдка</a:t>
            </a:r>
            <a:r>
              <a:rPr lang="ru-RU"/>
              <a:t>            </a:t>
            </a:r>
          </a:p>
        </p:txBody>
      </p:sp>
      <p:pic>
        <p:nvPicPr>
          <p:cNvPr id="18438" name="Picture 6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0" y="1989138"/>
            <a:ext cx="1362075" cy="2232025"/>
          </a:xfrm>
          <a:prstGeom prst="rect">
            <a:avLst/>
          </a:prstGeom>
          <a:noFill/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1547813" y="5300663"/>
            <a:ext cx="6696075" cy="12239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8.Укажите слово с орфографической ошибкой</a:t>
            </a:r>
          </a:p>
          <a:p>
            <a:r>
              <a:rPr lang="ru-RU" sz="2400" b="1">
                <a:latin typeface="Times New Roman" pitchFamily="18" charset="0"/>
              </a:rPr>
              <a:t>          1) шлюз                    3) вниз</a:t>
            </a:r>
          </a:p>
          <a:p>
            <a:r>
              <a:rPr lang="ru-RU" sz="2400" b="1">
                <a:latin typeface="Times New Roman" pitchFamily="18" charset="0"/>
              </a:rPr>
              <a:t>          2) сказка                  4) прозьба</a:t>
            </a:r>
            <a:r>
              <a:rPr lang="ru-RU"/>
              <a:t>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0"/>
            <a:ext cx="2520950" cy="180022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700338" y="1412875"/>
            <a:ext cx="3960812" cy="7207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Самопроверка</a:t>
            </a:r>
          </a:p>
        </p:txBody>
      </p:sp>
      <p:pic>
        <p:nvPicPr>
          <p:cNvPr id="19462" name="Picture 6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323850" y="1700213"/>
            <a:ext cx="1933575" cy="3168650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700338" y="2492375"/>
            <a:ext cx="3960812" cy="367347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1 – 2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2 – 1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3 – 3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4 – 1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5 – 2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6 – 1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7 – 2</a:t>
            </a:r>
          </a:p>
          <a:p>
            <a:pPr algn="ctr"/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8 – 4</a:t>
            </a:r>
          </a:p>
        </p:txBody>
      </p:sp>
      <p:pic>
        <p:nvPicPr>
          <p:cNvPr id="19466" name="Picture 10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6837363" y="3860800"/>
            <a:ext cx="2066925" cy="2447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Копия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4076700"/>
            <a:ext cx="3714750" cy="2655888"/>
          </a:xfrm>
          <a:prstGeom prst="rect">
            <a:avLst/>
          </a:prstGeom>
          <a:noFill/>
        </p:spPr>
      </p:pic>
      <p:pic>
        <p:nvPicPr>
          <p:cNvPr id="22536" name="Picture 8" descr="Копия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188913"/>
            <a:ext cx="2882900" cy="2058987"/>
          </a:xfrm>
          <a:prstGeom prst="rect">
            <a:avLst/>
          </a:prstGeom>
          <a:noFill/>
        </p:spPr>
      </p:pic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323850" y="1773238"/>
            <a:ext cx="8424863" cy="15113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Из предложения выпишите слово с проверяемой 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согласной в корне</a:t>
            </a:r>
          </a:p>
          <a:p>
            <a:pPr algn="ctr"/>
            <a:endParaRPr lang="ru-RU" sz="1200" b="1">
              <a:solidFill>
                <a:srgbClr val="006600"/>
              </a:solidFill>
              <a:latin typeface="Times New Roman" pitchFamily="18" charset="0"/>
            </a:endParaRP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Стройные берёзки что-то шепчут липам.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708400" y="3500438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берё</a:t>
            </a:r>
            <a:r>
              <a:rPr lang="ru-RU" sz="3200" b="1">
                <a:solidFill>
                  <a:srgbClr val="800000"/>
                </a:solidFill>
                <a:latin typeface="Times New Roman" pitchFamily="18" charset="0"/>
              </a:rPr>
              <a:t>з</a:t>
            </a:r>
            <a:r>
              <a:rPr lang="ru-RU" sz="3200" b="1">
                <a:latin typeface="Times New Roman" pitchFamily="18" charset="0"/>
              </a:rPr>
              <a:t>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848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Оцените свою работу на уроке</a:t>
            </a:r>
          </a:p>
        </p:txBody>
      </p:sp>
      <p:pic>
        <p:nvPicPr>
          <p:cNvPr id="21510" name="Picture 6" descr="Копия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476250"/>
            <a:ext cx="2882900" cy="2058988"/>
          </a:xfrm>
          <a:prstGeom prst="rect">
            <a:avLst/>
          </a:prstGeom>
          <a:noFill/>
        </p:spPr>
      </p:pic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23850" y="2060575"/>
            <a:ext cx="8642350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Выберите условные знаки, соответствующие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вашей работе на уроке</a:t>
            </a:r>
          </a:p>
        </p:txBody>
      </p:sp>
      <p:sp>
        <p:nvSpPr>
          <p:cNvPr id="21516" name="Oval 12"/>
          <p:cNvSpPr>
            <a:spLocks noChangeArrowheads="1"/>
          </p:cNvSpPr>
          <p:nvPr/>
        </p:nvSpPr>
        <p:spPr bwMode="auto">
          <a:xfrm>
            <a:off x="539750" y="3213100"/>
            <a:ext cx="914400" cy="91440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800000"/>
                </a:solidFill>
                <a:latin typeface="Times New Roman" pitchFamily="18" charset="0"/>
              </a:rPr>
              <a:t>!</a:t>
            </a:r>
          </a:p>
        </p:txBody>
      </p:sp>
      <p:sp>
        <p:nvSpPr>
          <p:cNvPr id="21518" name="Oval 14"/>
          <p:cNvSpPr>
            <a:spLocks noChangeArrowheads="1"/>
          </p:cNvSpPr>
          <p:nvPr/>
        </p:nvSpPr>
        <p:spPr bwMode="auto">
          <a:xfrm>
            <a:off x="539750" y="4365625"/>
            <a:ext cx="914400" cy="91440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000" b="1">
                <a:solidFill>
                  <a:srgbClr val="800000"/>
                </a:solidFill>
                <a:latin typeface="Times New Roman" pitchFamily="18" charset="0"/>
              </a:rPr>
              <a:t>?</a:t>
            </a:r>
          </a:p>
        </p:txBody>
      </p:sp>
      <p:sp>
        <p:nvSpPr>
          <p:cNvPr id="21519" name="Oval 15"/>
          <p:cNvSpPr>
            <a:spLocks noChangeArrowheads="1"/>
          </p:cNvSpPr>
          <p:nvPr/>
        </p:nvSpPr>
        <p:spPr bwMode="auto">
          <a:xfrm>
            <a:off x="539750" y="5516563"/>
            <a:ext cx="914400" cy="914400"/>
          </a:xfrm>
          <a:prstGeom prst="ellipse">
            <a:avLst/>
          </a:prstGeom>
          <a:solidFill>
            <a:srgbClr val="CC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6600" b="1">
                <a:solidFill>
                  <a:srgbClr val="800000"/>
                </a:solidFill>
                <a:latin typeface="Times New Roman" pitchFamily="18" charset="0"/>
              </a:rPr>
              <a:t>-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1743075" y="3448050"/>
            <a:ext cx="67167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- Мне всё понятно, я всё усвоил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1816100" y="4600575"/>
            <a:ext cx="4556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- У меня есть вопросы</a:t>
            </a:r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887538" y="5824538"/>
            <a:ext cx="6645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- Мне надо ещё раз всё повторить</a:t>
            </a:r>
          </a:p>
        </p:txBody>
      </p:sp>
      <p:pic>
        <p:nvPicPr>
          <p:cNvPr id="21523" name="Picture 19" descr="Копия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3716338"/>
            <a:ext cx="3132137" cy="2239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68313" y="1341438"/>
            <a:ext cx="8280400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орфограмму о правописании проверяемой </a:t>
            </a:r>
          </a:p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согласной в корне слова</a:t>
            </a:r>
          </a:p>
        </p:txBody>
      </p:sp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590391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Учащиеся должны знать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1547813" y="2636838"/>
            <a:ext cx="63373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Учащиеся должны уметь</a:t>
            </a: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39750" y="3573463"/>
            <a:ext cx="8207375" cy="23034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- Безошибочно писать слова с проверяемой 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согласной в корне слова.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 Подбирать проверочные слова.</a:t>
            </a:r>
          </a:p>
          <a:p>
            <a:pPr>
              <a:buFontTx/>
              <a:buChar char="-"/>
            </a:pP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 Находить слова на изученную орфограмму 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в тексте.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850" y="115888"/>
            <a:ext cx="83724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Наши </a:t>
            </a:r>
            <a:r>
              <a:rPr lang="ru-RU" sz="2400" b="1" dirty="0">
                <a:latin typeface="Times New Roman" pitchFamily="18" charset="0"/>
              </a:rPr>
              <a:t>помощниками </a:t>
            </a:r>
            <a:r>
              <a:rPr lang="ru-RU" sz="2400" b="1" dirty="0" smtClean="0">
                <a:latin typeface="Times New Roman" pitchFamily="18" charset="0"/>
              </a:rPr>
              <a:t>на уроке</a:t>
            </a:r>
            <a:endParaRPr lang="ru-RU" sz="2400" b="1" dirty="0">
              <a:latin typeface="Times New Roman" pitchFamily="18" charset="0"/>
            </a:endParaRPr>
          </a:p>
        </p:txBody>
      </p:sp>
      <p:pic>
        <p:nvPicPr>
          <p:cNvPr id="13317" name="Picture 5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052736"/>
            <a:ext cx="2527300" cy="1804988"/>
          </a:xfrm>
          <a:prstGeom prst="rect">
            <a:avLst/>
          </a:prstGeom>
          <a:noFill/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419475" y="1506169"/>
            <a:ext cx="5276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Сова – хранительница орфограмм</a:t>
            </a:r>
          </a:p>
        </p:txBody>
      </p:sp>
      <p:pic>
        <p:nvPicPr>
          <p:cNvPr id="13319" name="Picture 7" descr="Копия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550867"/>
            <a:ext cx="2847975" cy="2035175"/>
          </a:xfrm>
          <a:prstGeom prst="rect">
            <a:avLst/>
          </a:prstGeom>
          <a:noFill/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437856" y="3861048"/>
            <a:ext cx="32400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800000"/>
                </a:solidFill>
                <a:latin typeface="Times New Roman" pitchFamily="18" charset="0"/>
              </a:rPr>
              <a:t>Весёлые помощницы белки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img1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68413"/>
            <a:ext cx="2663825" cy="2147887"/>
          </a:xfrm>
          <a:prstGeom prst="rect">
            <a:avLst/>
          </a:prstGeom>
          <a:noFill/>
        </p:spPr>
      </p:pic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3203575" y="188913"/>
            <a:ext cx="57626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Сундук с орфограммами</a:t>
            </a:r>
          </a:p>
        </p:txBody>
      </p:sp>
      <p:pic>
        <p:nvPicPr>
          <p:cNvPr id="6151" name="Picture 7" descr="Копия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15888"/>
            <a:ext cx="2814637" cy="2009775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3132138" y="1412875"/>
            <a:ext cx="5761037" cy="136842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Ребята, расскажите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</a:rPr>
              <a:t>правило  </a:t>
            </a:r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о </a:t>
            </a:r>
          </a:p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правописании проверяемых согласных </a:t>
            </a:r>
          </a:p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в корне слова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468313" y="3573463"/>
            <a:ext cx="8424862" cy="2160587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Чтобы не ошибиться в правописании согласной в корне </a:t>
            </a:r>
          </a:p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itchFamily="18" charset="0"/>
              </a:rPr>
              <a:t>слова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</a:rPr>
              <a:t>нужно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</a:endParaRPr>
          </a:p>
        </p:txBody>
      </p:sp>
      <p:pic>
        <p:nvPicPr>
          <p:cNvPr id="6156" name="Picture 12" descr="Копия 13"/>
          <p:cNvPicPr>
            <a:picLocks noChangeAspect="1" noChangeArrowheads="1"/>
          </p:cNvPicPr>
          <p:nvPr/>
        </p:nvPicPr>
        <p:blipFill>
          <a:blip r:embed="rId4"/>
          <a:srcRect r="56377"/>
          <a:stretch>
            <a:fillRect/>
          </a:stretch>
        </p:blipFill>
        <p:spPr bwMode="auto">
          <a:xfrm>
            <a:off x="0" y="4868863"/>
            <a:ext cx="1214438" cy="1989137"/>
          </a:xfrm>
          <a:prstGeom prst="rect">
            <a:avLst/>
          </a:prstGeom>
          <a:noFill/>
        </p:spPr>
      </p:pic>
      <p:pic>
        <p:nvPicPr>
          <p:cNvPr id="6157" name="Picture 13" descr="Копия 13"/>
          <p:cNvPicPr>
            <a:picLocks noChangeAspect="1" noChangeArrowheads="1"/>
          </p:cNvPicPr>
          <p:nvPr/>
        </p:nvPicPr>
        <p:blipFill>
          <a:blip r:embed="rId4"/>
          <a:srcRect l="43878" r="3593" b="12975"/>
          <a:stretch>
            <a:fillRect/>
          </a:stretch>
        </p:blipFill>
        <p:spPr bwMode="auto">
          <a:xfrm>
            <a:off x="7451725" y="4941888"/>
            <a:ext cx="1482725" cy="1755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68313" y="908050"/>
            <a:ext cx="3889375" cy="5616575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 Вставьте пропущенные</a:t>
            </a:r>
          </a:p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согласные в корне слова,</a:t>
            </a:r>
          </a:p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        рядом напишите</a:t>
            </a:r>
          </a:p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      проверочные слова,</a:t>
            </a:r>
          </a:p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              составьте</a:t>
            </a:r>
          </a:p>
          <a:p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        словосочетания.</a:t>
            </a:r>
            <a:endParaRPr lang="ru-RU" sz="2400" b="1">
              <a:latin typeface="Times New Roman" pitchFamily="18" charset="0"/>
            </a:endParaRPr>
          </a:p>
          <a:p>
            <a:pPr lvl="2"/>
            <a:r>
              <a:rPr lang="ru-RU" sz="2400" b="1">
                <a:latin typeface="Times New Roman" pitchFamily="18" charset="0"/>
              </a:rPr>
              <a:t>Ро…кий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Гла…кий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Хруп…кий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Ре…кий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У…кий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Бесе…ка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Варе…ка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Подви…</a:t>
            </a:r>
          </a:p>
          <a:p>
            <a:pPr lvl="2"/>
            <a:r>
              <a:rPr lang="ru-RU" sz="2400" b="1">
                <a:latin typeface="Times New Roman" pitchFamily="18" charset="0"/>
              </a:rPr>
              <a:t>Про…ьба</a:t>
            </a:r>
          </a:p>
        </p:txBody>
      </p:sp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1331913" y="115888"/>
            <a:ext cx="712946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Поспешишь - людей насмешишь</a:t>
            </a:r>
          </a:p>
        </p:txBody>
      </p:sp>
      <p:pic>
        <p:nvPicPr>
          <p:cNvPr id="7176" name="Picture 8" descr="Копия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692150"/>
            <a:ext cx="3136900" cy="2241550"/>
          </a:xfrm>
          <a:prstGeom prst="rect">
            <a:avLst/>
          </a:prstGeom>
          <a:noFill/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4932363" y="2924175"/>
            <a:ext cx="3743325" cy="352901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Ро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б</a:t>
            </a:r>
            <a:r>
              <a:rPr lang="ru-RU" sz="2400" b="1">
                <a:latin typeface="Times New Roman" pitchFamily="18" charset="0"/>
              </a:rPr>
              <a:t>кий – ро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б</a:t>
            </a:r>
            <a:r>
              <a:rPr lang="ru-RU" sz="2400" b="1" u="sng">
                <a:latin typeface="Times New Roman" pitchFamily="18" charset="0"/>
              </a:rPr>
              <a:t>о</a:t>
            </a:r>
            <a:r>
              <a:rPr lang="ru-RU" sz="2400" b="1">
                <a:latin typeface="Times New Roman" pitchFamily="18" charset="0"/>
              </a:rPr>
              <a:t>к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Гла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>
                <a:latin typeface="Times New Roman" pitchFamily="18" charset="0"/>
              </a:rPr>
              <a:t>кий – гла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 u="sng">
                <a:latin typeface="Times New Roman" pitchFamily="18" charset="0"/>
              </a:rPr>
              <a:t>о</a:t>
            </a:r>
            <a:r>
              <a:rPr lang="ru-RU" sz="2400" b="1">
                <a:latin typeface="Times New Roman" pitchFamily="18" charset="0"/>
              </a:rPr>
              <a:t>к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Хру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п</a:t>
            </a:r>
            <a:r>
              <a:rPr lang="ru-RU" sz="2400" b="1">
                <a:latin typeface="Times New Roman" pitchFamily="18" charset="0"/>
              </a:rPr>
              <a:t>кий – хру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п</a:t>
            </a:r>
            <a:r>
              <a:rPr lang="ru-RU" sz="2400" b="1" u="sng">
                <a:latin typeface="Times New Roman" pitchFamily="18" charset="0"/>
              </a:rPr>
              <a:t>о</a:t>
            </a:r>
            <a:r>
              <a:rPr lang="ru-RU" sz="2400" b="1">
                <a:latin typeface="Times New Roman" pitchFamily="18" charset="0"/>
              </a:rPr>
              <a:t>к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Ре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>
                <a:latin typeface="Times New Roman" pitchFamily="18" charset="0"/>
              </a:rPr>
              <a:t>кий – ре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 u="sng">
                <a:latin typeface="Times New Roman" pitchFamily="18" charset="0"/>
              </a:rPr>
              <a:t>о</a:t>
            </a:r>
            <a:r>
              <a:rPr lang="ru-RU" sz="2400" b="1">
                <a:latin typeface="Times New Roman" pitchFamily="18" charset="0"/>
              </a:rPr>
              <a:t>к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У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з</a:t>
            </a:r>
            <a:r>
              <a:rPr lang="ru-RU" sz="2400" b="1">
                <a:latin typeface="Times New Roman" pitchFamily="18" charset="0"/>
              </a:rPr>
              <a:t>кий – у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з</a:t>
            </a:r>
            <a:r>
              <a:rPr lang="ru-RU" sz="2400" b="1" u="sng">
                <a:latin typeface="Times New Roman" pitchFamily="18" charset="0"/>
              </a:rPr>
              <a:t>о</a:t>
            </a:r>
            <a:r>
              <a:rPr lang="ru-RU" sz="2400" b="1">
                <a:latin typeface="Times New Roman" pitchFamily="18" charset="0"/>
              </a:rPr>
              <a:t>к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Бесе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>
                <a:latin typeface="Times New Roman" pitchFamily="18" charset="0"/>
              </a:rPr>
              <a:t>ка – бесе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д</a:t>
            </a:r>
            <a:r>
              <a:rPr lang="ru-RU" sz="2400" b="1" u="sng">
                <a:latin typeface="Times New Roman" pitchFamily="18" charset="0"/>
              </a:rPr>
              <a:t>а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Варе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ж</a:t>
            </a:r>
            <a:r>
              <a:rPr lang="ru-RU" sz="2400" b="1">
                <a:latin typeface="Times New Roman" pitchFamily="18" charset="0"/>
              </a:rPr>
              <a:t>ка –варе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ж</a:t>
            </a:r>
            <a:r>
              <a:rPr lang="ru-RU" sz="2400" b="1" u="sng">
                <a:latin typeface="Times New Roman" pitchFamily="18" charset="0"/>
              </a:rPr>
              <a:t>е</a:t>
            </a:r>
            <a:r>
              <a:rPr lang="ru-RU" sz="2400" b="1">
                <a:latin typeface="Times New Roman" pitchFamily="18" charset="0"/>
              </a:rPr>
              <a:t>чка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Подви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г</a:t>
            </a:r>
            <a:r>
              <a:rPr lang="ru-RU" sz="2400" b="1">
                <a:latin typeface="Times New Roman" pitchFamily="18" charset="0"/>
              </a:rPr>
              <a:t> – подви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г</a:t>
            </a:r>
            <a:r>
              <a:rPr lang="ru-RU" sz="2400" b="1" u="sng">
                <a:latin typeface="Times New Roman" pitchFamily="18" charset="0"/>
              </a:rPr>
              <a:t>и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Про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</a:t>
            </a:r>
            <a:r>
              <a:rPr lang="ru-RU" sz="2400" b="1">
                <a:latin typeface="Times New Roman" pitchFamily="18" charset="0"/>
              </a:rPr>
              <a:t>ьба - про</a:t>
            </a:r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</a:t>
            </a:r>
            <a:r>
              <a:rPr lang="ru-RU" sz="2400" b="1" u="sng">
                <a:latin typeface="Times New Roman" pitchFamily="18" charset="0"/>
              </a:rPr>
              <a:t>и</a:t>
            </a:r>
            <a:r>
              <a:rPr lang="ru-RU" sz="2400" b="1">
                <a:latin typeface="Times New Roman" pitchFamily="18" charset="0"/>
              </a:rPr>
              <a:t>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4968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Пиши грамотно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79388" y="1484313"/>
            <a:ext cx="8713787" cy="792162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Запишите пословицы, вставляя нужную букву на место 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пропуска, обозначьте орфограмму</a:t>
            </a:r>
          </a:p>
        </p:txBody>
      </p:sp>
      <p:pic>
        <p:nvPicPr>
          <p:cNvPr id="8199" name="Picture 7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15888"/>
            <a:ext cx="2239962" cy="1600200"/>
          </a:xfrm>
          <a:prstGeom prst="rect">
            <a:avLst/>
          </a:prstGeom>
          <a:noFill/>
        </p:spPr>
      </p:pic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84213" y="2708275"/>
            <a:ext cx="7775575" cy="144145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latin typeface="Times New Roman" pitchFamily="18" charset="0"/>
              </a:rPr>
              <a:t>Тру… кормит, а лень портит. Кому мир </a:t>
            </a:r>
          </a:p>
          <a:p>
            <a:r>
              <a:rPr lang="ru-RU" sz="2800" b="1">
                <a:latin typeface="Times New Roman" pitchFamily="18" charset="0"/>
              </a:rPr>
              <a:t>не доро…, тот нам и воро… .  Чтобы ры…ку </a:t>
            </a:r>
          </a:p>
          <a:p>
            <a:r>
              <a:rPr lang="ru-RU" sz="2800" b="1">
                <a:latin typeface="Times New Roman" pitchFamily="18" charset="0"/>
              </a:rPr>
              <a:t>съесть, надо в воду ле…ть.</a:t>
            </a:r>
          </a:p>
        </p:txBody>
      </p:sp>
      <p:pic>
        <p:nvPicPr>
          <p:cNvPr id="8202" name="Picture 10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250825" y="4149725"/>
            <a:ext cx="1214438" cy="1989138"/>
          </a:xfrm>
          <a:prstGeom prst="rect">
            <a:avLst/>
          </a:prstGeom>
          <a:noFill/>
        </p:spPr>
      </p:pic>
      <p:pic>
        <p:nvPicPr>
          <p:cNvPr id="8203" name="Picture 11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7308850" y="4292600"/>
            <a:ext cx="1482725" cy="1755775"/>
          </a:xfrm>
          <a:prstGeom prst="rect">
            <a:avLst/>
          </a:prstGeom>
          <a:noFill/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2124075" y="4724400"/>
            <a:ext cx="363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д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484438" y="4797425"/>
            <a:ext cx="34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г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6011863" y="5394325"/>
            <a:ext cx="346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г</a:t>
            </a:r>
          </a:p>
        </p:txBody>
      </p:sp>
      <p:pic>
        <p:nvPicPr>
          <p:cNvPr id="8207" name="Picture 15" descr="pinec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961711">
            <a:off x="1920875" y="4495801"/>
            <a:ext cx="1127125" cy="1441450"/>
          </a:xfrm>
          <a:prstGeom prst="rect">
            <a:avLst/>
          </a:prstGeom>
          <a:noFill/>
        </p:spPr>
      </p:pic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372225" y="5300663"/>
            <a:ext cx="361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б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724525" y="5589588"/>
            <a:ext cx="327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</a:p>
        </p:txBody>
      </p:sp>
      <p:pic>
        <p:nvPicPr>
          <p:cNvPr id="8210" name="Picture 18" descr="pinecon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423090">
            <a:off x="5597525" y="4551363"/>
            <a:ext cx="1239838" cy="1584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0.09062 -0.28958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00" y="-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-0.06632 -0.23727 " pathEditMode="relative" rAng="0" ptsTypes="AA">
                                      <p:cBhvr>
                                        <p:cTn id="1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-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96296E-6 L -0.12917 -0.32454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82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-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0.09045 -0.3106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0.16528 -0.29398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4" grpId="0"/>
      <p:bldP spid="8205" grpId="0"/>
      <p:bldP spid="8208" grpId="0"/>
      <p:bldP spid="82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916238" y="188913"/>
            <a:ext cx="5256212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Перед выбором</a:t>
            </a:r>
          </a:p>
        </p:txBody>
      </p:sp>
      <p:pic>
        <p:nvPicPr>
          <p:cNvPr id="10245" name="Picture 5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90788" cy="1779588"/>
          </a:xfrm>
          <a:prstGeom prst="rect">
            <a:avLst/>
          </a:prstGeom>
          <a:noFill/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979613" y="1196975"/>
            <a:ext cx="6264275" cy="865188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Выпишите из стихотворения слова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 проверяемой согласной в корне слова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2268538" y="2492375"/>
            <a:ext cx="5256212" cy="2376488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Скрипит мороз. Сердит мороз.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И снег, сухой и колкий.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И вяз озяб, и дуб замёрз.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Насквозь продрогли ёлки.</a:t>
            </a:r>
          </a:p>
          <a:p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                                    Т.Волжина</a:t>
            </a:r>
          </a:p>
        </p:txBody>
      </p:sp>
      <p:pic>
        <p:nvPicPr>
          <p:cNvPr id="10250" name="Picture 10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323850" y="2492375"/>
            <a:ext cx="1477963" cy="2420938"/>
          </a:xfrm>
          <a:prstGeom prst="rect">
            <a:avLst/>
          </a:prstGeom>
          <a:noFill/>
        </p:spPr>
      </p:pic>
      <p:pic>
        <p:nvPicPr>
          <p:cNvPr id="10251" name="Picture 11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7164388" y="4292600"/>
            <a:ext cx="1762125" cy="2087563"/>
          </a:xfrm>
          <a:prstGeom prst="rect">
            <a:avLst/>
          </a:prstGeom>
          <a:noFill/>
        </p:spPr>
      </p:pic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23850" y="5445125"/>
            <a:ext cx="6553200" cy="792163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Моро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, сне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г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, вя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, ду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б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, замёр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, наскво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  <a:r>
              <a:rPr lang="ru-RU" sz="2800" b="1">
                <a:solidFill>
                  <a:srgbClr val="006600"/>
                </a:solidFill>
                <a:latin typeface="Times New Roman" pitchFamily="18" charset="0"/>
              </a:rPr>
              <a:t>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WordArt 4"/>
          <p:cNvSpPr>
            <a:spLocks noChangeArrowheads="1" noChangeShapeType="1" noTextEdit="1"/>
          </p:cNvSpPr>
          <p:nvPr/>
        </p:nvSpPr>
        <p:spPr bwMode="auto">
          <a:xfrm>
            <a:off x="3059113" y="188913"/>
            <a:ext cx="48974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Отгадай - запиши</a:t>
            </a:r>
          </a:p>
        </p:txBody>
      </p:sp>
      <p:pic>
        <p:nvPicPr>
          <p:cNvPr id="11269" name="Picture 5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90788" cy="1779588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268538" y="908050"/>
            <a:ext cx="6696075" cy="122555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Ребята, отгадайте загадки!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Внимание! Подсказка! Отгадки – это слова </a:t>
            </a:r>
          </a:p>
          <a:p>
            <a:pPr algn="ctr"/>
            <a:r>
              <a:rPr lang="ru-RU" sz="2400" b="1">
                <a:solidFill>
                  <a:srgbClr val="006600"/>
                </a:solidFill>
                <a:latin typeface="Times New Roman" pitchFamily="18" charset="0"/>
              </a:rPr>
              <a:t>с проверяемыми согласными в корне слова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835150" y="2349500"/>
            <a:ext cx="4319588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Сам алый, сахарный,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кафтан зелёный, бархатный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1835150" y="3429000"/>
            <a:ext cx="4319588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Ни в огне не горит,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ни в воде не тонет</a:t>
            </a:r>
          </a:p>
        </p:txBody>
      </p:sp>
      <p:pic>
        <p:nvPicPr>
          <p:cNvPr id="11275" name="Picture 11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179388" y="2276475"/>
            <a:ext cx="1276350" cy="2089150"/>
          </a:xfrm>
          <a:prstGeom prst="rect">
            <a:avLst/>
          </a:prstGeom>
          <a:noFill/>
        </p:spPr>
      </p:pic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877050" y="2492375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Арбу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6948488" y="3644900"/>
            <a:ext cx="13890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Лё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д</a:t>
            </a: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835150" y="4508500"/>
            <a:ext cx="4319588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Без рук, без ног,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а рисовать умеет</a:t>
            </a: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6948488" y="4724400"/>
            <a:ext cx="181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Моро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з</a:t>
            </a: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835150" y="5589588"/>
            <a:ext cx="4319588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Всем нужен,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а не всякий сделает</a:t>
            </a: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6948488" y="5734050"/>
            <a:ext cx="181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Хле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б</a:t>
            </a:r>
          </a:p>
        </p:txBody>
      </p:sp>
      <p:pic>
        <p:nvPicPr>
          <p:cNvPr id="11285" name="Picture 21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152400" y="4581525"/>
            <a:ext cx="152082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7" grpId="0"/>
      <p:bldP spid="11278" grpId="0"/>
      <p:bldP spid="11281" grpId="0"/>
      <p:bldP spid="112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3059113" y="333375"/>
            <a:ext cx="489743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0066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Отгадай - запиши</a:t>
            </a:r>
          </a:p>
        </p:txBody>
      </p:sp>
      <p:pic>
        <p:nvPicPr>
          <p:cNvPr id="16387" name="Picture 3" descr="Копия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90788" cy="1779588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908175" y="1700213"/>
            <a:ext cx="4968875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Рассыпался горох на 77 дорог,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никто его не подберёт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1835150" y="2997200"/>
            <a:ext cx="4968875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Бело покрывало на земле лежало,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лето пришло – оно всё сошло</a:t>
            </a:r>
          </a:p>
        </p:txBody>
      </p:sp>
      <p:pic>
        <p:nvPicPr>
          <p:cNvPr id="16391" name="Picture 7" descr="Копия 13"/>
          <p:cNvPicPr>
            <a:picLocks noChangeAspect="1" noChangeArrowheads="1"/>
          </p:cNvPicPr>
          <p:nvPr/>
        </p:nvPicPr>
        <p:blipFill>
          <a:blip r:embed="rId3"/>
          <a:srcRect r="56377"/>
          <a:stretch>
            <a:fillRect/>
          </a:stretch>
        </p:blipFill>
        <p:spPr bwMode="auto">
          <a:xfrm>
            <a:off x="179388" y="2060575"/>
            <a:ext cx="1276350" cy="2089150"/>
          </a:xfrm>
          <a:prstGeom prst="rect">
            <a:avLst/>
          </a:prstGeom>
          <a:noFill/>
        </p:spPr>
      </p:pic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524750" y="1844675"/>
            <a:ext cx="1171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Гра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д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7524750" y="3141663"/>
            <a:ext cx="13890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Сне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г</a:t>
            </a: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835150" y="4221163"/>
            <a:ext cx="4968875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Длинный Антошка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стоит у окошка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7524750" y="42926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Дож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д</a:t>
            </a:r>
            <a:r>
              <a:rPr lang="ru-RU" sz="2800" b="1">
                <a:latin typeface="Times New Roman" pitchFamily="18" charset="0"/>
              </a:rPr>
              <a:t>ь</a:t>
            </a:r>
            <a:endParaRPr lang="ru-RU" sz="2800" b="1">
              <a:solidFill>
                <a:srgbClr val="800000"/>
              </a:solidFill>
              <a:latin typeface="Times New Roman" pitchFamily="18" charset="0"/>
            </a:endParaRPr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1763713" y="5445125"/>
            <a:ext cx="4968875" cy="914400"/>
          </a:xfrm>
          <a:prstGeom prst="rect">
            <a:avLst/>
          </a:prstGeom>
          <a:solidFill>
            <a:srgbClr val="CCFF66"/>
          </a:solidFill>
          <a:ln w="28575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На бору, на юру</a:t>
            </a:r>
          </a:p>
          <a:p>
            <a:pPr algn="ctr"/>
            <a:r>
              <a:rPr lang="ru-RU" sz="2400" b="1">
                <a:solidFill>
                  <a:srgbClr val="800000"/>
                </a:solidFill>
                <a:latin typeface="Times New Roman" pitchFamily="18" charset="0"/>
              </a:rPr>
              <a:t>стоит старичок – красен колпачок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7524750" y="5589588"/>
            <a:ext cx="1295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Гри</a:t>
            </a:r>
            <a:r>
              <a:rPr lang="ru-RU" sz="2800" b="1">
                <a:solidFill>
                  <a:srgbClr val="800000"/>
                </a:solidFill>
                <a:latin typeface="Times New Roman" pitchFamily="18" charset="0"/>
              </a:rPr>
              <a:t>б</a:t>
            </a:r>
            <a:r>
              <a:rPr lang="ru-RU" sz="2800" b="1">
                <a:latin typeface="Times New Roman" pitchFamily="18" charset="0"/>
              </a:rPr>
              <a:t> </a:t>
            </a:r>
            <a:endParaRPr lang="ru-RU" sz="2800" b="1">
              <a:solidFill>
                <a:srgbClr val="800000"/>
              </a:solidFill>
              <a:latin typeface="Times New Roman" pitchFamily="18" charset="0"/>
            </a:endParaRPr>
          </a:p>
        </p:txBody>
      </p:sp>
      <p:pic>
        <p:nvPicPr>
          <p:cNvPr id="16398" name="Picture 14" descr="Копия 13"/>
          <p:cNvPicPr>
            <a:picLocks noChangeAspect="1" noChangeArrowheads="1"/>
          </p:cNvPicPr>
          <p:nvPr/>
        </p:nvPicPr>
        <p:blipFill>
          <a:blip r:embed="rId3"/>
          <a:srcRect l="43878" r="3593" b="12975"/>
          <a:stretch>
            <a:fillRect/>
          </a:stretch>
        </p:blipFill>
        <p:spPr bwMode="auto">
          <a:xfrm>
            <a:off x="107950" y="4508500"/>
            <a:ext cx="152082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3" grpId="0"/>
      <p:bldP spid="16395" grpId="0"/>
      <p:bldP spid="16397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631</Words>
  <Application>Microsoft Office PowerPoint</Application>
  <PresentationFormat>Экран (4:3)</PresentationFormat>
  <Paragraphs>149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User</cp:lastModifiedBy>
  <cp:revision>59</cp:revision>
  <dcterms:created xsi:type="dcterms:W3CDTF">2011-03-05T19:19:22Z</dcterms:created>
  <dcterms:modified xsi:type="dcterms:W3CDTF">2018-12-08T13:08:27Z</dcterms:modified>
</cp:coreProperties>
</file>