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  <p:sldMasterId id="2147483792" r:id="rId3"/>
  </p:sldMasterIdLst>
  <p:notesMasterIdLst>
    <p:notesMasterId r:id="rId26"/>
  </p:notesMasterIdLst>
  <p:sldIdLst>
    <p:sldId id="256" r:id="rId4"/>
    <p:sldId id="257" r:id="rId5"/>
    <p:sldId id="291" r:id="rId6"/>
    <p:sldId id="292" r:id="rId7"/>
    <p:sldId id="258" r:id="rId8"/>
    <p:sldId id="262" r:id="rId9"/>
    <p:sldId id="264" r:id="rId10"/>
    <p:sldId id="267" r:id="rId11"/>
    <p:sldId id="268" r:id="rId12"/>
    <p:sldId id="289" r:id="rId13"/>
    <p:sldId id="270" r:id="rId14"/>
    <p:sldId id="271" r:id="rId15"/>
    <p:sldId id="272" r:id="rId16"/>
    <p:sldId id="274" r:id="rId17"/>
    <p:sldId id="275" r:id="rId18"/>
    <p:sldId id="277" r:id="rId19"/>
    <p:sldId id="278" r:id="rId20"/>
    <p:sldId id="285" r:id="rId21"/>
    <p:sldId id="286" r:id="rId22"/>
    <p:sldId id="287" r:id="rId23"/>
    <p:sldId id="288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E94"/>
    <a:srgbClr val="6CABB4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70" autoAdjust="0"/>
  </p:normalViewPr>
  <p:slideViewPr>
    <p:cSldViewPr>
      <p:cViewPr varScale="1">
        <p:scale>
          <a:sx n="73" d="100"/>
          <a:sy n="73" d="100"/>
        </p:scale>
        <p:origin x="18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3EEA5-3A5A-44F4-94B0-E775270D44C2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0333B-CE96-45E4-90A9-336FB80E0E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36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0333B-CE96-45E4-90A9-336FB80E0EF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73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0333B-CE96-45E4-90A9-336FB80E0EF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80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0333B-CE96-45E4-90A9-336FB80E0EF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245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068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855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F4E7ED"/>
                </a:solidFill>
              </a:rPr>
              <a:pPr/>
              <a:t>08.12.2018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7436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8860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30710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322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79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429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5970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268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68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548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6634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F4E7ED"/>
                </a:solidFill>
              </a:rPr>
              <a:pPr/>
              <a:t>08.12.2018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738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93873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068285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3227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72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14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4837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2614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42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EDB1AD-2CAE-495F-986B-28F55B7B7B0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45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EDB1AD-2CAE-495F-986B-28F55B7B7B07}" type="datetimeFigureOut">
              <a:rPr lang="ru-RU" smtClean="0">
                <a:solidFill>
                  <a:srgbClr val="B13F9A"/>
                </a:solidFill>
              </a:rPr>
              <a:pPr/>
              <a:t>08.12.2018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41232C3-2B2E-4F56-8100-FC03505B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01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424936" cy="28083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6280" y="4932774"/>
            <a:ext cx="8275936" cy="16835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класса Филиала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Пристенская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buClrTx/>
              <a:buSzTx/>
            </a:pP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Чепурных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Лидия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математики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Бородина Т.Е.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496" y="404661"/>
            <a:ext cx="89595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Занимательные задачи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по теме </a:t>
            </a: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   «Обыкновенные дроби»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62537"/>
            <a:ext cx="5760640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93063" y="836712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Занимательные задачи </a:t>
            </a:r>
            <a:endParaRPr lang="ru-RU" sz="4000" dirty="0" smtClean="0"/>
          </a:p>
          <a:p>
            <a:r>
              <a:rPr lang="ru-RU" sz="4000" dirty="0" smtClean="0"/>
              <a:t> по теме  «Обыкновенные дроби»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539" y="3233934"/>
            <a:ext cx="619442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9195" y="3293367"/>
            <a:ext cx="619442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12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rgbClr val="FFFF00"/>
            </a:gs>
            <a:gs pos="71000">
              <a:srgbClr val="FFC0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/>
                <a:ea typeface="Times New Roman"/>
              </a:rPr>
              <a:t> </a:t>
            </a:r>
            <a:r>
              <a:rPr lang="ru-RU" b="1" dirty="0" smtClean="0">
                <a:latin typeface="Times New Roman"/>
                <a:ea typeface="Times New Roman"/>
              </a:rPr>
              <a:t>Старинные задачи с использованием 	обыкновенных дробей.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35568"/>
            <a:ext cx="7467600" cy="1921424"/>
          </a:xfrm>
        </p:spPr>
        <p:txBody>
          <a:bodyPr/>
          <a:lstStyle/>
          <a:p>
            <a:r>
              <a:rPr lang="ru-RU" dirty="0" smtClean="0">
                <a:latin typeface="Times New Roman"/>
                <a:ea typeface="Times New Roman"/>
                <a:cs typeface="Times New Roman"/>
              </a:rPr>
              <a:t>В древних рукописях и старинных учебниках арифметики разных стран встречается много интересных задач на дроби. Решение каждой из таких задач требует немалой смекалки, сообразительности и умения рассуждать.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60040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861048"/>
            <a:ext cx="334898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92D050"/>
            </a:gs>
            <a:gs pos="74000">
              <a:srgbClr val="C4D89B"/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60351"/>
            <a:ext cx="7524328" cy="360069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Задача1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Приходит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пастух с 70 быками. Его спрашивают:                     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- Сколько приводишь ты из своего многочисленного стада?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Пастух  отвечает:                      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- Я привожу две трети от трети скота. Сочти, сколько быков в стаде?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Папирус </a:t>
            </a:r>
            <a:r>
              <a:rPr lang="ru-RU" i="1" dirty="0" err="1" smtClean="0">
                <a:latin typeface="Times New Roman"/>
                <a:ea typeface="Times New Roman"/>
                <a:cs typeface="Times New Roman"/>
              </a:rPr>
              <a:t>Ахмеса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 (Египет, около 2000 лет до н.э.).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861048"/>
            <a:ext cx="432048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91" y="3549669"/>
            <a:ext cx="5001132" cy="229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just">
              <a:lnSpc>
                <a:spcPct val="115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Решение </a:t>
            </a:r>
          </a:p>
          <a:p>
            <a:pPr marL="274320" indent="-274320" algn="just">
              <a:lnSpc>
                <a:spcPct val="115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1)70:2*3=105-быков-треть стада.</a:t>
            </a:r>
          </a:p>
          <a:p>
            <a:pPr marL="274320" indent="-274320" algn="just">
              <a:lnSpc>
                <a:spcPct val="115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 2)105*3=315-быков в стаде.</a:t>
            </a:r>
          </a:p>
          <a:p>
            <a:pPr marL="274320" indent="-274320" algn="just">
              <a:lnSpc>
                <a:spcPct val="115000"/>
              </a:lnSpc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  Ответ: 315 быков в стаде.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0">
              <a:srgbClr val="FFC000"/>
            </a:gs>
            <a:gs pos="41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51520" y="188641"/>
            <a:ext cx="8424936" cy="2376264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Задача2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Некто взял из сокровищницы 1/13.   Из того, что осталось, другой взял 1/17. Оставил же в сокровищнице 192. Мы хотим узнать, сколько было в сокровищнице первоначально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                              </a:t>
            </a:r>
            <a:r>
              <a:rPr lang="ru-RU" i="1" dirty="0" err="1" smtClean="0">
                <a:latin typeface="Times New Roman"/>
                <a:ea typeface="Times New Roman"/>
                <a:cs typeface="Times New Roman"/>
              </a:rPr>
              <a:t>Акмимский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 папирус (VI в.)</a:t>
            </a:r>
            <a:endParaRPr lang="ru-RU" dirty="0" smtClean="0">
              <a:latin typeface="Calibri"/>
              <a:ea typeface="Calibri"/>
              <a:cs typeface="Times New Roman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77072"/>
            <a:ext cx="381642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6347" y="2599745"/>
            <a:ext cx="6445995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Решение:</a:t>
            </a:r>
          </a:p>
          <a:p>
            <a:r>
              <a:rPr lang="ru-RU" sz="2400" dirty="0"/>
              <a:t>1)другой взял 1/17, значит оставил 16/17.</a:t>
            </a:r>
          </a:p>
          <a:p>
            <a:r>
              <a:rPr lang="ru-RU" sz="2400" dirty="0"/>
              <a:t>2) 192:16*17=204-сокровищ оставил некто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Это составляет 12/13 всех сокровищ</a:t>
            </a:r>
          </a:p>
          <a:p>
            <a:r>
              <a:rPr lang="ru-RU" sz="2400" dirty="0"/>
              <a:t>3)204:12*13=221-сокровищ </a:t>
            </a:r>
            <a:endParaRPr lang="ru-RU" sz="2400" dirty="0" smtClean="0"/>
          </a:p>
          <a:p>
            <a:r>
              <a:rPr lang="ru-RU" sz="2400" dirty="0" smtClean="0"/>
              <a:t>было </a:t>
            </a:r>
            <a:r>
              <a:rPr lang="ru-RU" sz="2400" dirty="0"/>
              <a:t>в сокровищнице </a:t>
            </a:r>
            <a:endParaRPr lang="ru-RU" sz="2400" dirty="0" smtClean="0"/>
          </a:p>
          <a:p>
            <a:r>
              <a:rPr lang="ru-RU" sz="2400" dirty="0" smtClean="0"/>
              <a:t>первоначально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6CABB4">
                <a:lumMod val="56000"/>
                <a:lumOff val="44000"/>
              </a:srgbClr>
            </a:gs>
            <a:gs pos="86000">
              <a:srgbClr val="C4D89B">
                <a:alpha val="70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88913"/>
            <a:ext cx="8532813" cy="266402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Задача3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.Спросил некто у учителя: « Скажи, сколько у тебя в классе учеников, так как хочу отдать к тебе в учение своего сына». Учитель ответил: « Если придет еще учеников столько же, сколько имею, и пол столько, и четвертая часть, и твой сын, тогда будет у меня учеников 100». Спрашивается, сколько было у учителя учеников?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     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Л. Ф. Магницкий «Арифметика» (1703г.)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dirty="0" smtClean="0"/>
              <a:t>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65250" y="4581128"/>
            <a:ext cx="2736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71600" y="4365104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707904" y="4365104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339752" y="4365104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691680" y="4365104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87824" y="4365104"/>
            <a:ext cx="0" cy="504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71600" y="5445224"/>
            <a:ext cx="2736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707904" y="5157192"/>
            <a:ext cx="0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971600" y="5157192"/>
            <a:ext cx="0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691680" y="5157192"/>
            <a:ext cx="0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402" y="5153819"/>
            <a:ext cx="12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8" name="Прямая соединительная линия 27"/>
          <p:cNvCxnSpPr>
            <a:stCxn id="2051" idx="0"/>
            <a:endCxn id="2051" idx="2"/>
          </p:cNvCxnSpPr>
          <p:nvPr/>
        </p:nvCxnSpPr>
        <p:spPr>
          <a:xfrm>
            <a:off x="2339752" y="5153819"/>
            <a:ext cx="0" cy="579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987824" y="5157192"/>
            <a:ext cx="0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Прямая соединительная линия 2047"/>
          <p:cNvCxnSpPr/>
          <p:nvPr/>
        </p:nvCxnSpPr>
        <p:spPr>
          <a:xfrm>
            <a:off x="971600" y="5877272"/>
            <a:ext cx="0" cy="476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Прямая соединительная линия 2051"/>
          <p:cNvCxnSpPr/>
          <p:nvPr/>
        </p:nvCxnSpPr>
        <p:spPr>
          <a:xfrm>
            <a:off x="2339752" y="611560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Прямая соединительная линия 2053"/>
          <p:cNvCxnSpPr/>
          <p:nvPr/>
        </p:nvCxnSpPr>
        <p:spPr>
          <a:xfrm>
            <a:off x="2333402" y="5877272"/>
            <a:ext cx="0" cy="476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Прямая соединительная линия 2055"/>
          <p:cNvCxnSpPr/>
          <p:nvPr/>
        </p:nvCxnSpPr>
        <p:spPr>
          <a:xfrm>
            <a:off x="971600" y="6115608"/>
            <a:ext cx="13745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Прямая соединительная линия 2057"/>
          <p:cNvCxnSpPr/>
          <p:nvPr/>
        </p:nvCxnSpPr>
        <p:spPr>
          <a:xfrm>
            <a:off x="1691680" y="5877272"/>
            <a:ext cx="0" cy="476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Прямая соединительная линия 2059"/>
          <p:cNvCxnSpPr/>
          <p:nvPr/>
        </p:nvCxnSpPr>
        <p:spPr>
          <a:xfrm>
            <a:off x="4638234" y="6059168"/>
            <a:ext cx="0" cy="332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Прямая соединительная линия 2061"/>
          <p:cNvCxnSpPr/>
          <p:nvPr/>
        </p:nvCxnSpPr>
        <p:spPr>
          <a:xfrm>
            <a:off x="5358314" y="6023632"/>
            <a:ext cx="0" cy="332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4" name="Прямая соединительная линия 2063"/>
          <p:cNvCxnSpPr/>
          <p:nvPr/>
        </p:nvCxnSpPr>
        <p:spPr>
          <a:xfrm>
            <a:off x="4638234" y="6183640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2701713" cy="226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2683" y="2667321"/>
            <a:ext cx="806489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Решение:    Число всех учеников класса изобразим отрезком.      </a:t>
            </a:r>
          </a:p>
          <a:p>
            <a:r>
              <a:rPr lang="ru-RU" dirty="0"/>
              <a:t>Поделим отрезок на 4-и равные части. Изобрази отрезками   число приходящих учеников. Всего 100-1=99, А частей отрезков 11. Значит одна часть равна 99:11=9 учеников. Всего в классе 9*4=36 учеников</a:t>
            </a:r>
            <a:r>
              <a:rPr lang="ru-RU" b="1" dirty="0"/>
              <a:t>.                  </a:t>
            </a:r>
          </a:p>
          <a:p>
            <a:r>
              <a:rPr lang="ru-RU" b="1" dirty="0" smtClean="0"/>
              <a:t> </a:t>
            </a:r>
            <a:endParaRPr lang="ru-RU" b="1" dirty="0"/>
          </a:p>
          <a:p>
            <a:r>
              <a:rPr lang="ru-RU" dirty="0"/>
              <a:t>                                             </a:t>
            </a:r>
          </a:p>
          <a:p>
            <a:r>
              <a:rPr lang="ru-RU" dirty="0"/>
              <a:t>                                         </a:t>
            </a:r>
            <a:r>
              <a:rPr lang="ru-RU" dirty="0" smtClean="0"/>
              <a:t>                </a:t>
            </a:r>
            <a:r>
              <a:rPr lang="ru-RU" dirty="0"/>
              <a:t>ученики класса</a:t>
            </a:r>
          </a:p>
          <a:p>
            <a:r>
              <a:rPr lang="ru-RU" dirty="0"/>
              <a:t>                             </a:t>
            </a:r>
          </a:p>
          <a:p>
            <a:r>
              <a:rPr lang="ru-RU" dirty="0"/>
              <a:t>                                           </a:t>
            </a:r>
            <a:r>
              <a:rPr lang="ru-RU" dirty="0" smtClean="0"/>
              <a:t>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столько  </a:t>
            </a:r>
            <a:endParaRPr lang="ru-RU" dirty="0"/>
          </a:p>
          <a:p>
            <a:r>
              <a:rPr lang="ru-RU" dirty="0"/>
              <a:t>                       </a:t>
            </a:r>
          </a:p>
          <a:p>
            <a:r>
              <a:rPr lang="ru-RU" dirty="0"/>
              <a:t>                          </a:t>
            </a:r>
            <a:r>
              <a:rPr lang="ru-RU" dirty="0" smtClean="0"/>
              <a:t>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пол </a:t>
            </a:r>
            <a:r>
              <a:rPr lang="ru-RU" dirty="0"/>
              <a:t>столько              </a:t>
            </a:r>
            <a:r>
              <a:rPr lang="ru-RU" dirty="0" smtClean="0"/>
              <a:t>         четверть  </a:t>
            </a:r>
            <a:r>
              <a:rPr lang="ru-RU" dirty="0"/>
              <a:t>столько 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2000">
              <a:srgbClr val="FFC000"/>
            </a:gs>
            <a:gs pos="100000">
              <a:srgbClr val="C4D89B">
                <a:alpha val="70000"/>
              </a:srgbClr>
            </a:gs>
            <a:gs pos="68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39552" y="764704"/>
            <a:ext cx="8208912" cy="259228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+mj-lt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latin typeface="+mj-lt"/>
                <a:ea typeface="Times New Roman"/>
                <a:cs typeface="Times New Roman"/>
              </a:rPr>
              <a:t>Задача4.</a:t>
            </a:r>
            <a:r>
              <a:rPr lang="ru-RU" sz="2800" dirty="0" smtClean="0">
                <a:latin typeface="+mj-lt"/>
                <a:ea typeface="Times New Roman"/>
                <a:cs typeface="Times New Roman"/>
              </a:rPr>
              <a:t>Муж и жена брали деньги из одного сундука, и ничего не осталось. Муж взял 7/10 всех денег, а жена 690 руб. Сколько было всех денег?           </a:t>
            </a:r>
            <a:endParaRPr lang="ru-RU" sz="2800" dirty="0" smtClean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+mj-lt"/>
                <a:ea typeface="Times New Roman"/>
                <a:cs typeface="Times New Roman"/>
              </a:rPr>
              <a:t>                              </a:t>
            </a:r>
            <a:r>
              <a:rPr lang="ru-RU" sz="2800" i="1" dirty="0" err="1" smtClean="0">
                <a:latin typeface="+mj-lt"/>
                <a:ea typeface="Times New Roman"/>
                <a:cs typeface="Times New Roman"/>
              </a:rPr>
              <a:t>Л.Н.Толстой</a:t>
            </a:r>
            <a:r>
              <a:rPr lang="ru-RU" sz="2800" i="1" dirty="0" smtClean="0">
                <a:latin typeface="+mj-lt"/>
                <a:ea typeface="Times New Roman"/>
                <a:cs typeface="Times New Roman"/>
              </a:rPr>
              <a:t> «Арифметика</a:t>
            </a:r>
            <a:r>
              <a:rPr lang="ru-RU" sz="2800" i="1" dirty="0">
                <a:latin typeface="+mj-lt"/>
                <a:ea typeface="Times New Roman"/>
                <a:cs typeface="Times New Roman"/>
              </a:rPr>
              <a:t>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+mj-lt"/>
                <a:ea typeface="Times New Roman"/>
                <a:cs typeface="Times New Roman"/>
              </a:rPr>
              <a:t> </a:t>
            </a:r>
            <a:endParaRPr lang="ru-RU" sz="2800" dirty="0" smtClean="0">
              <a:latin typeface="+mj-lt"/>
              <a:ea typeface="Calibri"/>
              <a:cs typeface="Times New Roman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45638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873822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</a:lstStyle>
          <a:p>
            <a:r>
              <a:rPr lang="ru-RU" sz="2400" dirty="0"/>
              <a:t>Решение:</a:t>
            </a:r>
          </a:p>
          <a:p>
            <a:r>
              <a:rPr lang="ru-RU" sz="2400" dirty="0"/>
              <a:t>1)1-7/10=3/10-всех денег </a:t>
            </a:r>
            <a:endParaRPr lang="ru-RU" sz="2400" dirty="0" smtClean="0"/>
          </a:p>
          <a:p>
            <a:r>
              <a:rPr lang="ru-RU" sz="2400" dirty="0" smtClean="0"/>
              <a:t>                               взяла </a:t>
            </a:r>
            <a:r>
              <a:rPr lang="ru-RU" sz="2400" dirty="0"/>
              <a:t>жена.</a:t>
            </a:r>
          </a:p>
          <a:p>
            <a:r>
              <a:rPr lang="ru-RU" sz="2400" dirty="0"/>
              <a:t>2)690:3*10=2300(руб</a:t>
            </a:r>
            <a:r>
              <a:rPr lang="ru-RU" sz="2400" dirty="0" smtClean="0"/>
              <a:t>.)-</a:t>
            </a:r>
          </a:p>
          <a:p>
            <a:r>
              <a:rPr lang="ru-RU" sz="2400" dirty="0" smtClean="0"/>
              <a:t>                                было </a:t>
            </a:r>
            <a:r>
              <a:rPr lang="ru-RU" sz="2400" dirty="0"/>
              <a:t>денег.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0264"/>
            <a:ext cx="7467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Дроби в мультфильмах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920880" cy="239732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ЗАДАЧА № 1.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	У Ослика был День рождения. Ослик пригласил 6 гостей. Вовремя пришли только 2/3  от числа приглашённых. Сколько гостей опоздало на День рождения к Ослику?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</a:t>
            </a:r>
            <a:endParaRPr lang="ru-RU" dirty="0"/>
          </a:p>
        </p:txBody>
      </p:sp>
      <p:pic>
        <p:nvPicPr>
          <p:cNvPr id="5" name="Рисунок 4" descr="&amp;Kcy;&amp;acy;&amp;rcy;&amp;tcy;&amp;icy;&amp;ncy;&amp;kcy;&amp;icy; &amp;pcy;&amp;ocy; &amp;zcy;&amp;acy;&amp;pcy;&amp;rcy;&amp;ocy;&amp;scy;&amp;ucy; &amp;kcy;&amp;acy;&amp;rcy;&amp;tcy;&amp;icy;&amp;ncy;&amp;kcy;&amp;icy; &amp;icy;&amp;zcy; &amp;mcy;&amp;ucy;&amp;lcy;&amp;softcy;&amp;tcy;&amp;icy;&amp;kcy;&amp;ocy;&amp;vcy; &amp;scy;&amp;kcy;&amp;acy;&amp;chcy;&amp;acy;&amp;tcy;&amp;softcy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296" y="4588875"/>
            <a:ext cx="2152650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&amp;Kcy;&amp;acy;&amp;rcy;&amp;tcy;&amp;icy;&amp;ncy;&amp;kcy;&amp;icy; &amp;pcy;&amp;ocy; &amp;zcy;&amp;acy;&amp;pcy;&amp;rcy;&amp;ocy;&amp;scy;&amp;ucy; &amp;kcy;&amp;acy;&amp;rcy;&amp;tcy;&amp;icy;&amp;ncy;&amp;kcy;&amp;icy; &amp;icy;&amp;zcy; &amp;mcy;&amp;ucy;&amp;lcy;&amp;softcy;&amp;tcy;&amp;icy;&amp;kcy;&amp;ocy;&amp;vcy; &amp;scy;&amp;kcy;&amp;acy;&amp;chcy;&amp;acy;&amp;tcy;&amp;softcy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131" y="3594073"/>
            <a:ext cx="4320480" cy="32320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51520" y="3665546"/>
            <a:ext cx="468750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Решение:</a:t>
            </a:r>
          </a:p>
          <a:p>
            <a:r>
              <a:rPr lang="ru-RU" sz="2400" dirty="0"/>
              <a:t>1)6:3*2=4(г.)-пришли вовремя.</a:t>
            </a:r>
          </a:p>
          <a:p>
            <a:r>
              <a:rPr lang="ru-RU" sz="2400" dirty="0"/>
              <a:t>2)6-4=2(г.)-опоздали.</a:t>
            </a:r>
          </a:p>
          <a:p>
            <a:r>
              <a:rPr lang="ru-RU" sz="2400" dirty="0"/>
              <a:t>Ответ: 2г. 	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-171399"/>
            <a:ext cx="8676456" cy="3024336"/>
          </a:xfrm>
        </p:spPr>
        <p:txBody>
          <a:bodyPr>
            <a:normAutofit/>
          </a:bodyPr>
          <a:lstStyle/>
          <a:p>
            <a:pPr marL="347345" indent="-347345" algn="ctr" fontAlgn="base">
              <a:lnSpc>
                <a:spcPct val="115000"/>
              </a:lnSpc>
              <a:spcBef>
                <a:spcPts val="67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</a:p>
          <a:p>
            <a:pPr marL="347345" indent="-347345" algn="ctr" fontAlgn="base">
              <a:lnSpc>
                <a:spcPct val="115000"/>
              </a:lnSpc>
              <a:spcBef>
                <a:spcPts val="67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Задача № 2</a:t>
            </a:r>
          </a:p>
          <a:p>
            <a:pPr marL="347345" indent="-347345" algn="ctr" fontAlgn="base">
              <a:lnSpc>
                <a:spcPct val="115000"/>
              </a:lnSpc>
              <a:spcBef>
                <a:spcPts val="67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Лосяш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открыл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десятую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планету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названием Железяка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marL="347345" indent="-347345" algn="ctr" fontAlgn="base">
              <a:lnSpc>
                <a:spcPct val="115000"/>
              </a:lnSpc>
              <a:spcBef>
                <a:spcPts val="67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	На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этой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планете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жило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2800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роботов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1/140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часть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роботов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заржавели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сломались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Сколько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роботов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ещё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работают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планете</a:t>
            </a:r>
            <a:r>
              <a:rPr lang="ru-RU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?</a:t>
            </a:r>
            <a:endParaRPr lang="ru-RU" dirty="0" smtClean="0"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C:\Documents and Settings\Admin\Рабочий стол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0076" y="4004119"/>
            <a:ext cx="4608512" cy="25897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251520" y="2996952"/>
            <a:ext cx="64267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Решение:</a:t>
            </a:r>
          </a:p>
          <a:p>
            <a:r>
              <a:rPr lang="ru-RU" sz="2400" dirty="0"/>
              <a:t>1)1-1/140=139/140-часть роботов работают.</a:t>
            </a:r>
          </a:p>
          <a:p>
            <a:r>
              <a:rPr lang="ru-RU" sz="2400" dirty="0"/>
              <a:t>2)2800:140*139=2780-роботов работают.</a:t>
            </a:r>
          </a:p>
          <a:p>
            <a:r>
              <a:rPr lang="ru-RU" sz="2400" dirty="0"/>
              <a:t>Ответ:2780 роботов.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588" y="308555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                            Задача №3.</a:t>
            </a:r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Гарфилд</a:t>
            </a:r>
            <a:r>
              <a:rPr lang="ru-RU" sz="2400" dirty="0" smtClean="0"/>
              <a:t> посадил 6 цветочков. </a:t>
            </a:r>
            <a:r>
              <a:rPr lang="ru-RU" sz="2400" dirty="0"/>
              <a:t>Сколько </a:t>
            </a:r>
            <a:r>
              <a:rPr lang="ru-RU" sz="2400" dirty="0" smtClean="0"/>
              <a:t>ещё ему осталось посадить если он посадил 3/7части от всех цветочков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3" name="Рисунок 2" descr="&amp;Kcy;&amp;acy;&amp;rcy;&amp;tcy;&amp;icy;&amp;ncy;&amp;kcy;&amp;icy; &amp;pcy;&amp;ocy; &amp;zcy;&amp;acy;&amp;pcy;&amp;rcy;&amp;ocy;&amp;scy;&amp;ucy; &amp;kcy;&amp;acy;&amp;rcy;&amp;tcy;&amp;icy;&amp;ncy;&amp;kcy;&amp;icy; &amp;icy;&amp;zcy; &amp;mcy;&amp;ucy;&amp;lcy;&amp;softcy;&amp;tcy;&amp;icy;&amp;kcy;&amp;ocy;&amp;vcy; &amp;scy;&amp;kcy;&amp;acy;&amp;chcy;&amp;acy;&amp;tcy;&amp;soft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040" y="3789040"/>
            <a:ext cx="4081416" cy="29495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83568" y="2573859"/>
            <a:ext cx="743344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Решение:</a:t>
            </a:r>
          </a:p>
          <a:p>
            <a:r>
              <a:rPr lang="ru-RU" sz="2400" dirty="0"/>
              <a:t>1)6:3*7=14-цветочков всего надо посадить.</a:t>
            </a:r>
          </a:p>
          <a:p>
            <a:r>
              <a:rPr lang="ru-RU" sz="2400" dirty="0"/>
              <a:t>2)14-6=8-цветочков осталось посадить </a:t>
            </a:r>
            <a:r>
              <a:rPr lang="ru-RU" sz="2400" dirty="0" err="1"/>
              <a:t>Гарфилду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dirty="0"/>
              <a:t>Ответ: 8 цветочков.</a:t>
            </a:r>
          </a:p>
        </p:txBody>
      </p:sp>
    </p:spTree>
    <p:extLst>
      <p:ext uri="{BB962C8B-B14F-4D97-AF65-F5344CB8AC3E}">
        <p14:creationId xmlns:p14="http://schemas.microsoft.com/office/powerpoint/2010/main" val="7160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Kcy;&amp;acy;&amp;rcy;&amp;tcy;&amp;icy;&amp;ncy;&amp;kcy;&amp;icy; &amp;pcy;&amp;ocy; &amp;zcy;&amp;acy;&amp;pcy;&amp;rcy;&amp;ocy;&amp;scy;&amp;ucy; &amp;kcy;&amp;acy;&amp;rcy;&amp;tcy;&amp;icy;&amp;ncy;&amp;kcy;&amp;icy; &amp;icy;&amp;zcy; &amp;mcy;&amp;ucy;&amp;lcy;&amp;softcy;&amp;tcy;&amp;icy;&amp;kcy;&amp;ocy;&amp;vcy; &amp;scy;&amp;kcy;&amp;acy;&amp;chcy;&amp;acy;&amp;tcy;&amp;soft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59" y="3603796"/>
            <a:ext cx="4464496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23528" y="3284984"/>
            <a:ext cx="46522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Решение:</a:t>
            </a:r>
            <a:br>
              <a:rPr lang="ru-RU" sz="2400" dirty="0"/>
            </a:br>
            <a:r>
              <a:rPr lang="ru-RU" sz="2400" dirty="0"/>
              <a:t>1)1-(1/6+1/2)=2/6=1/3-части </a:t>
            </a:r>
            <a:endParaRPr lang="ru-RU" sz="2400" dirty="0" smtClean="0"/>
          </a:p>
          <a:p>
            <a:r>
              <a:rPr lang="ru-RU" sz="2400" dirty="0" smtClean="0"/>
              <a:t>молока </a:t>
            </a:r>
            <a:r>
              <a:rPr lang="ru-RU" sz="2400" dirty="0"/>
              <a:t>они оставили себе.</a:t>
            </a:r>
            <a:br>
              <a:rPr lang="ru-RU" sz="2400" dirty="0"/>
            </a:br>
            <a:r>
              <a:rPr lang="ru-RU" sz="2400" dirty="0"/>
              <a:t>2)5:1*3=15(л)-надоили молока</a:t>
            </a:r>
            <a:br>
              <a:rPr lang="ru-RU" sz="2400" dirty="0"/>
            </a:br>
            <a:r>
              <a:rPr lang="ru-RU" sz="2400" dirty="0" smtClean="0"/>
              <a:t>Ответ: 15 л.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20219"/>
            <a:ext cx="83529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Задача №4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Матроскин</a:t>
            </a:r>
            <a:r>
              <a:rPr lang="ru-RU" sz="2400" dirty="0" smtClean="0"/>
              <a:t>  подоил корову. Половину молока он продал на рынке, 1/6 всего молока  они отдали Печкину. А остальное  молоко оставили себе. Сколько молока надоил </a:t>
            </a:r>
            <a:r>
              <a:rPr lang="ru-RU" sz="2400" dirty="0" err="1" smtClean="0"/>
              <a:t>Матроскин</a:t>
            </a:r>
            <a:r>
              <a:rPr lang="ru-RU" sz="2400" dirty="0" smtClean="0"/>
              <a:t> ,если они оставили  себе 5л </a:t>
            </a:r>
            <a:r>
              <a:rPr lang="ru-RU" sz="2400" dirty="0" err="1" smtClean="0"/>
              <a:t>молок</a:t>
            </a:r>
            <a:r>
              <a:rPr lang="ru-RU" dirty="0" err="1" smtClean="0"/>
              <a:t>А</a:t>
            </a:r>
            <a:r>
              <a:rPr lang="ru-RU" dirty="0" smtClean="0"/>
              <a:t> </a:t>
            </a:r>
            <a:r>
              <a:rPr lang="en-US" dirty="0" smtClean="0"/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43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4980" y="160338"/>
            <a:ext cx="6336704" cy="93610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Calibri"/>
                <a:ea typeface="Times New Roman"/>
                <a:cs typeface="Times New Roman"/>
              </a:rPr>
              <a:t>Актуальность проекта</a:t>
            </a:r>
            <a:r>
              <a:rPr lang="ru-RU" sz="4000" dirty="0" smtClean="0">
                <a:latin typeface="Calibri"/>
                <a:ea typeface="Times New Roman"/>
                <a:cs typeface="Times New Roman"/>
              </a:rPr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5575" y="2448928"/>
            <a:ext cx="7467600" cy="2404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5-6 классах мы изучаем обыкновенные дроби. Очень необычные числа, начиная с их непривычной записи и заканчивая сложными правилами действий с ними.    С ними математика оказалась сложней . У меня возникли  вопросы. Нужны ли дроби? Важны ли они? Мне захотелось узнать, откуда пришли к нам дроби.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endParaRPr lang="ru-RU" dirty="0"/>
          </a:p>
        </p:txBody>
      </p:sp>
      <p:sp>
        <p:nvSpPr>
          <p:cNvPr id="4" name="AutoShape 2" descr="&amp;Kcy;&amp;acy;&amp;rcy;&amp;tcy;&amp;icy;&amp;ncy;&amp;kcy;&amp;icy; &amp;pcy;&amp;ocy; &amp;zcy;&amp;acy;&amp;pcy;&amp;rcy;&amp;ocy;&amp;scy;&amp;ucy; &amp;dcy;&amp;rcy;&amp;ocy;&amp;bcy;&amp;i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665356"/>
            <a:ext cx="2180456" cy="2180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7784" y="1124744"/>
            <a:ext cx="6140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</a:t>
            </a:r>
            <a:r>
              <a:rPr lang="ru-RU" sz="2000" b="1" dirty="0"/>
              <a:t>Без знания дробей никто не </a:t>
            </a:r>
            <a:r>
              <a:rPr lang="ru-RU" sz="2000" b="1" dirty="0" smtClean="0"/>
              <a:t>может</a:t>
            </a:r>
            <a:endParaRPr lang="ru-RU" sz="2000" b="1" dirty="0"/>
          </a:p>
          <a:p>
            <a:r>
              <a:rPr lang="ru-RU" sz="2000" b="1" dirty="0"/>
              <a:t>    признаваться знающим арифметику!»</a:t>
            </a:r>
          </a:p>
          <a:p>
            <a:r>
              <a:rPr lang="ru-RU" sz="2000" b="1" dirty="0"/>
              <a:t>                                                         </a:t>
            </a:r>
            <a:r>
              <a:rPr lang="ru-RU" sz="2000" b="1" dirty="0" smtClean="0"/>
              <a:t> </a:t>
            </a:r>
            <a:r>
              <a:rPr lang="ru-RU" sz="2000" b="1" dirty="0"/>
              <a:t>Цицерон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67600" cy="227687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8160" y="644775"/>
            <a:ext cx="7467600" cy="192012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Задача №5</a:t>
            </a:r>
            <a:br>
              <a:rPr lang="ru-RU" dirty="0"/>
            </a:br>
            <a:r>
              <a:rPr lang="ru-RU" dirty="0"/>
              <a:t>Свинка </a:t>
            </a:r>
            <a:r>
              <a:rPr lang="ru-RU" dirty="0" err="1" smtClean="0"/>
              <a:t>Пеппа</a:t>
            </a:r>
            <a:r>
              <a:rPr lang="ru-RU" dirty="0" smtClean="0"/>
              <a:t> решила посадить цветочный сад. Длина участка равна 8м, а ширина составляет ¾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длины. Сколько метров изгороди надо купить папе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Свину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&amp;Kcy;&amp;acy;&amp;rcy;&amp;tcy;&amp;icy;&amp;ncy;&amp;kcy;&amp;icy; &amp;pcy;&amp;ocy; &amp;zcy;&amp;acy;&amp;pcy;&amp;rcy;&amp;ocy;&amp;scy;&amp;ucy; &amp;kcy;&amp;acy;&amp;rcy;&amp;tcy;&amp;icy;&amp;ncy;&amp;kcy;&amp;icy; &amp;icy;&amp;zcy; &amp;mcy;&amp;ucy;&amp;lcy;&amp;softcy;&amp;tcy;&amp;icy;&amp;kcy;&amp;ocy;&amp;vcy; &amp;scy;&amp;kcy;&amp;acy;&amp;chcy;&amp;acy;&amp;tcy;&amp;soft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504492"/>
            <a:ext cx="4824536" cy="316486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67544" y="3092767"/>
            <a:ext cx="391164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Решение:</a:t>
            </a:r>
          </a:p>
          <a:p>
            <a:r>
              <a:rPr lang="ru-RU" sz="2800" dirty="0"/>
              <a:t>1) 8:4*3=6м-ширина.</a:t>
            </a:r>
          </a:p>
          <a:p>
            <a:r>
              <a:rPr lang="ru-RU" sz="2800" dirty="0"/>
              <a:t>2) (8+6)*</a:t>
            </a:r>
            <a:r>
              <a:rPr lang="ru-RU" sz="2800" dirty="0" smtClean="0"/>
              <a:t>2=28м-длина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изгороди</a:t>
            </a:r>
            <a:r>
              <a:rPr lang="ru-RU" dirty="0"/>
              <a:t>.</a:t>
            </a:r>
          </a:p>
          <a:p>
            <a:r>
              <a:rPr lang="ru-RU" sz="2800" dirty="0"/>
              <a:t>Ответ: 28м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138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7529" y="1340768"/>
            <a:ext cx="6738847" cy="448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Задача №6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6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/>
              <a:t>     Спасибо за внимание</a:t>
            </a:r>
            <a:endParaRPr lang="ru-RU" sz="4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82520"/>
            <a:ext cx="7139740" cy="468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59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-103909"/>
            <a:ext cx="3528392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alibri"/>
                <a:ea typeface="Calibri"/>
                <a:cs typeface="Times New Roman"/>
              </a:rPr>
              <a:t>Гипотеза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19" y="1093360"/>
            <a:ext cx="6588223" cy="3081647"/>
          </a:xfrm>
        </p:spPr>
        <p:txBody>
          <a:bodyPr>
            <a:normAutofit fontScale="92500"/>
          </a:bodyPr>
          <a:lstStyle/>
          <a:p>
            <a:pPr lvl="1"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Calibri"/>
              </a:rPr>
              <a:t>Обыкновенные   дроби – не только трудный, но и занимательный раздел математики. Они издавна применялись людьми и в настоящее время проникли во все сферы деятельности человека.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6281" y="4189040"/>
            <a:ext cx="684076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60648"/>
            <a:ext cx="2123675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415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24936" cy="936104"/>
          </a:xfrm>
        </p:spPr>
        <p:txBody>
          <a:bodyPr>
            <a:normAutofit/>
          </a:bodyPr>
          <a:lstStyle/>
          <a:p>
            <a:r>
              <a:rPr lang="ru-RU" sz="4000" dirty="0"/>
              <a:t>Этапы работы над проектом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7467600" cy="2796916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	</a:t>
            </a:r>
          </a:p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9" y="3933056"/>
            <a:ext cx="5832648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5320" y="1401738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1.Определение цели  и задач проекта.</a:t>
            </a:r>
          </a:p>
          <a:p>
            <a:r>
              <a:rPr lang="ru-RU" sz="3200" dirty="0">
                <a:solidFill>
                  <a:prstClr val="black"/>
                </a:solidFill>
              </a:rPr>
              <a:t>2. Изучение  литературы по теме.</a:t>
            </a:r>
          </a:p>
          <a:p>
            <a:r>
              <a:rPr lang="ru-RU" sz="3200" dirty="0">
                <a:solidFill>
                  <a:prstClr val="black"/>
                </a:solidFill>
              </a:rPr>
              <a:t>3.  Решение старинных задач. </a:t>
            </a:r>
          </a:p>
          <a:p>
            <a:r>
              <a:rPr lang="ru-RU" sz="3200" dirty="0">
                <a:solidFill>
                  <a:prstClr val="black"/>
                </a:solidFill>
              </a:rPr>
              <a:t>4. Составление  занимательных задач .</a:t>
            </a:r>
          </a:p>
          <a:p>
            <a:r>
              <a:rPr lang="ru-RU" sz="3200" dirty="0">
                <a:solidFill>
                  <a:prstClr val="black"/>
                </a:solidFill>
              </a:rPr>
              <a:t>5.  Подготовка  презентации  по теме для урока.  </a:t>
            </a:r>
          </a:p>
          <a:p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59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5328" y="188640"/>
            <a:ext cx="4392488" cy="86409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Calibri"/>
                <a:ea typeface="Calibri"/>
                <a:cs typeface="Times New Roman"/>
              </a:rPr>
              <a:t>Цель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8748464" cy="16561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Times New Roman"/>
                <a:ea typeface="Calibri"/>
              </a:rPr>
              <a:t> Подобрать в источниках и </a:t>
            </a:r>
            <a:r>
              <a:rPr lang="ru-RU" sz="3200" dirty="0" smtClean="0"/>
              <a:t>составить  самостоятельно занимательные </a:t>
            </a:r>
            <a:r>
              <a:rPr lang="ru-RU" sz="3200" dirty="0"/>
              <a:t>задачи по теме «Обыкновенные дроби». </a:t>
            </a:r>
            <a:endParaRPr lang="ru-RU" sz="32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8589" y="5085184"/>
            <a:ext cx="5587294" cy="177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8032" y="2455709"/>
            <a:ext cx="8172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Задачи проекта</a:t>
            </a:r>
          </a:p>
          <a:p>
            <a:r>
              <a:rPr lang="ru-RU" sz="2800" dirty="0" smtClean="0"/>
              <a:t>1.Изучить </a:t>
            </a:r>
            <a:r>
              <a:rPr lang="ru-RU" sz="2800" dirty="0"/>
              <a:t>литературу по теме проекта. </a:t>
            </a:r>
          </a:p>
          <a:p>
            <a:r>
              <a:rPr lang="ru-RU" sz="2800" dirty="0" smtClean="0"/>
              <a:t>2.Собрать </a:t>
            </a:r>
            <a:r>
              <a:rPr lang="ru-RU" sz="2800" dirty="0"/>
              <a:t>интересные задачи по теме и способы их решения для использования на уроке по математике.</a:t>
            </a:r>
          </a:p>
          <a:p>
            <a:r>
              <a:rPr lang="ru-RU" sz="2800" dirty="0" smtClean="0"/>
              <a:t>3.Составить  </a:t>
            </a:r>
            <a:r>
              <a:rPr lang="ru-RU" sz="2800" dirty="0"/>
              <a:t>занимательные задачи с героями мультфильмов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67544" y="2889906"/>
            <a:ext cx="7467600" cy="3497263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Память человечества не сохранила для нас имя изобретателя колеса. Также невозможно назвать точно даже тот отрезок времени, когда появились дроби.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Самые ранние математические тексты – это древнеегипетские папирусы. Возраст этих папирусов составляет, примерно, 3 – 2,5 тысячи лет до н.э., и в них уже содержатся задачи с дробями.   </a:t>
            </a:r>
          </a:p>
          <a:p>
            <a:pPr>
              <a:spcAft>
                <a:spcPts val="0"/>
              </a:spcAft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80248"/>
            <a:ext cx="2044855" cy="209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07430"/>
            <a:ext cx="5760640" cy="278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63347" y="892992"/>
            <a:ext cx="8397682" cy="22332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Кто первым придумал дроби? Об этом мы никогда не узнаем. Можно только догадываться, что таких гениев было несколько. Можно предположить, что потребность делить целое на части возникала ещё в первобытном обществе. Могло быть и так…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115616" y="260648"/>
            <a:ext cx="56012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Как появились дроби </a:t>
            </a:r>
            <a:br>
              <a:rPr lang="ru-RU" sz="40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605811"/>
            <a:ext cx="43423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Самый </a:t>
            </a:r>
            <a:r>
              <a:rPr lang="ru-RU" sz="2000" dirty="0"/>
              <a:t>древний человек пошёл на охоту и убил самого- самого древнего кабана. Пришёл домой и разделил свою добычу на четыре равные части: себе, жене, сыну и дочке. Конечно, эти древние люди и не догадывались, что, разделив целое число на части, они занимались таким трудным разделом математики, который впоследствии назовут «дроби».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1843" y="2383412"/>
            <a:ext cx="4044955" cy="4230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367240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4400" b="1" dirty="0" smtClean="0">
                <a:latin typeface="Times New Roman"/>
                <a:ea typeface="Times New Roman"/>
                <a:cs typeface="Times New Roman"/>
              </a:rPr>
              <a:t>Заключение.</a:t>
            </a:r>
            <a:r>
              <a:rPr lang="ru-RU" sz="44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4400" dirty="0" smtClean="0">
                <a:latin typeface="Calibri"/>
                <a:ea typeface="Calibri"/>
                <a:cs typeface="Times New Roman"/>
              </a:rPr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endParaRPr lang="ru-RU" dirty="0">
              <a:latin typeface="Times New Roman"/>
              <a:ea typeface="Times New Roman"/>
              <a:cs typeface="Times New Roman"/>
            </a:endParaRPr>
          </a:p>
          <a:p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  <a:cs typeface="Times New Roman"/>
              </a:rPr>
              <a:t>Учение о дробях считалось самым трудным разделом математики во все времена и у всех народов. Кто знал дроби, был в почете. Автор старинной славянской рукописи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XV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в. пишет: «Несть се дивно, что …в целых, но есть похвально, что в долях…».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Я сделала </a:t>
            </a:r>
            <a:r>
              <a:rPr lang="ru-RU" b="1" dirty="0" smtClean="0">
                <a:latin typeface="Times New Roman"/>
                <a:ea typeface="Times New Roman"/>
              </a:rPr>
              <a:t>вывод, </a:t>
            </a:r>
            <a:r>
              <a:rPr lang="ru-RU" dirty="0" smtClean="0">
                <a:latin typeface="Times New Roman"/>
                <a:ea typeface="Times New Roman"/>
              </a:rPr>
              <a:t>что история обыкновенных дробей - это извилистая  дорога со многими препятствиями и трудностями. При работе над проектом я узнала много нового и интересного. Прочитала много книг и разделов из энциклопедий.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324036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1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312886"/>
            <a:ext cx="8748464" cy="4844306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500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Заключение</a:t>
            </a:r>
            <a:r>
              <a:rPr lang="ru-RU" sz="3500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br>
              <a:rPr lang="ru-RU" sz="3500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Сама попробовала решать и составлять занимательные задачи,     разбирала решение приведенных в текстах примеров и задач. Ответ на вопрос, который я задала себе перед началом работы над проектом: обыкновенные дроби необходимы, они важны. Интересно было готовить презентацию 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Задачи, которые я ставила перед началом  , считаю, мною выполнены.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 </a:t>
            </a:r>
            <a:endParaRPr lang="ru-RU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4320480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CDA3D6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CDA3D6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Эркер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CDA3D6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958</Words>
  <Application>Microsoft Office PowerPoint</Application>
  <PresentationFormat>Экран (4:3)</PresentationFormat>
  <Paragraphs>127</Paragraphs>
  <Slides>22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Calibri</vt:lpstr>
      <vt:lpstr>Century Schoolbook</vt:lpstr>
      <vt:lpstr>Courier New</vt:lpstr>
      <vt:lpstr>Times New Roman</vt:lpstr>
      <vt:lpstr>Wingdings</vt:lpstr>
      <vt:lpstr>Wingdings 2</vt:lpstr>
      <vt:lpstr>Эркер</vt:lpstr>
      <vt:lpstr>1_Эркер</vt:lpstr>
      <vt:lpstr>2_Эркер</vt:lpstr>
      <vt:lpstr>    </vt:lpstr>
      <vt:lpstr>Актуальность проекта </vt:lpstr>
      <vt:lpstr>Гипотеза</vt:lpstr>
      <vt:lpstr>Этапы работы над проектом</vt:lpstr>
      <vt:lpstr>Цель проекта</vt:lpstr>
      <vt:lpstr>Презентация PowerPoint</vt:lpstr>
      <vt:lpstr>Презентация PowerPoint</vt:lpstr>
      <vt:lpstr> Заключение. </vt:lpstr>
      <vt:lpstr>Презентация PowerPoint</vt:lpstr>
      <vt:lpstr>Презентация PowerPoint</vt:lpstr>
      <vt:lpstr> Старинные задачи с использованием  обыкновенных дробей.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Дроби в мультфильмах</vt:lpstr>
      <vt:lpstr>Презентация PowerPoint</vt:lpstr>
      <vt:lpstr>Презентация PowerPoint</vt:lpstr>
      <vt:lpstr>Презентация PowerPoint</vt:lpstr>
      <vt:lpstr>                                                                   </vt:lpstr>
      <vt:lpstr>  Задача №6 </vt:lpstr>
      <vt:lpstr>     Спасибо за внимание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обыкновенные  дроби</dc:title>
  <dc:creator>Admin</dc:creator>
  <cp:lastModifiedBy>Windows User</cp:lastModifiedBy>
  <cp:revision>69</cp:revision>
  <dcterms:created xsi:type="dcterms:W3CDTF">2016-03-23T12:41:29Z</dcterms:created>
  <dcterms:modified xsi:type="dcterms:W3CDTF">2018-12-08T20:50:10Z</dcterms:modified>
</cp:coreProperties>
</file>