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8" r:id="rId3"/>
    <p:sldId id="257" r:id="rId4"/>
    <p:sldId id="266" r:id="rId5"/>
    <p:sldId id="259" r:id="rId6"/>
    <p:sldId id="260" r:id="rId7"/>
    <p:sldId id="261" r:id="rId8"/>
    <p:sldId id="262" r:id="rId9"/>
    <p:sldId id="264" r:id="rId10"/>
    <p:sldId id="267" r:id="rId11"/>
    <p:sldId id="268" r:id="rId12"/>
    <p:sldId id="265" r:id="rId13"/>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68" d="100"/>
          <a:sy n="68" d="100"/>
        </p:scale>
        <p:origin x="-1410"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bg>
      <p:bgRef idx="1002">
        <a:schemeClr val="bg2"/>
      </p:bgRef>
    </p:bg>
    <p:spTree>
      <p:nvGrpSpPr>
        <p:cNvPr id="1" name=""/>
        <p:cNvGrpSpPr/>
        <p:nvPr/>
      </p:nvGrpSpPr>
      <p:grpSpPr>
        <a:xfrm>
          <a:off x="0" y="0"/>
          <a:ext cx="0" cy="0"/>
          <a:chOff x="0" y="0"/>
          <a:chExt cx="0" cy="0"/>
        </a:xfrm>
      </p:grpSpPr>
      <p:sp>
        <p:nvSpPr>
          <p:cNvPr id="9" name="Заголовок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ru-RU" smtClean="0"/>
              <a:t>Образец заголовка</a:t>
            </a:r>
            <a:endParaRPr kumimoji="0" lang="en-US"/>
          </a:p>
        </p:txBody>
      </p:sp>
      <p:sp>
        <p:nvSpPr>
          <p:cNvPr id="17" name="Подзаголовок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30" name="Дата 29"/>
          <p:cNvSpPr>
            <a:spLocks noGrp="1"/>
          </p:cNvSpPr>
          <p:nvPr>
            <p:ph type="dt" sz="half" idx="10"/>
          </p:nvPr>
        </p:nvSpPr>
        <p:spPr/>
        <p:txBody>
          <a:bodyPr/>
          <a:lstStyle/>
          <a:p>
            <a:fld id="{5B106E36-FD25-4E2D-B0AA-010F637433A0}" type="datetimeFigureOut">
              <a:rPr lang="ru-RU" smtClean="0"/>
              <a:pPr/>
              <a:t>09.12.2018</a:t>
            </a:fld>
            <a:endParaRPr lang="ru-RU"/>
          </a:p>
        </p:txBody>
      </p:sp>
      <p:sp>
        <p:nvSpPr>
          <p:cNvPr id="19" name="Нижний колонтитул 18"/>
          <p:cNvSpPr>
            <a:spLocks noGrp="1"/>
          </p:cNvSpPr>
          <p:nvPr>
            <p:ph type="ftr" sz="quarter" idx="11"/>
          </p:nvPr>
        </p:nvSpPr>
        <p:spPr/>
        <p:txBody>
          <a:bodyPr/>
          <a:lstStyle/>
          <a:p>
            <a:endParaRPr lang="ru-RU"/>
          </a:p>
        </p:txBody>
      </p:sp>
      <p:sp>
        <p:nvSpPr>
          <p:cNvPr id="27" name="Номер слайда 26"/>
          <p:cNvSpPr>
            <a:spLocks noGrp="1"/>
          </p:cNvSpPr>
          <p:nvPr>
            <p:ph type="sldNum" sz="quarter" idx="12"/>
          </p:nvPr>
        </p:nvSpPr>
        <p:spPr/>
        <p:txBody>
          <a:bodyPr/>
          <a:lstStyle/>
          <a:p>
            <a:fld id="{725C68B6-61C2-468F-89AB-4B9F7531AA68}"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09.12.2018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914401"/>
            <a:ext cx="2057400" cy="5211763"/>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914401"/>
            <a:ext cx="6019800" cy="5211763"/>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09.12.2018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09.12.2018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2">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p>
            <a:fld id="{5B106E36-FD25-4E2D-B0AA-010F637433A0}" type="datetimeFigureOut">
              <a:rPr lang="ru-RU" smtClean="0"/>
              <a:pPr/>
              <a:t>09.12.2018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229600" cy="1143000"/>
          </a:xfrm>
        </p:spPr>
        <p:txBody>
          <a:bodyPr/>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5B106E36-FD25-4E2D-B0AA-010F637433A0}" type="datetimeFigureOut">
              <a:rPr lang="ru-RU" smtClean="0"/>
              <a:pPr/>
              <a:t>09.12.2018</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229600" cy="1143000"/>
          </a:xfrm>
        </p:spPr>
        <p:txBody>
          <a:bodyPr tIns="45720" anchor="b"/>
          <a:lstStyle>
            <a:lvl1pPr>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p>
            <a:fld id="{5B106E36-FD25-4E2D-B0AA-010F637433A0}" type="datetimeFigureOut">
              <a:rPr lang="ru-RU" smtClean="0"/>
              <a:pPr/>
              <a:t>09.12.2018</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p>
            <a:fld id="{5B106E36-FD25-4E2D-B0AA-010F637433A0}" type="datetimeFigureOut">
              <a:rPr lang="ru-RU" smtClean="0"/>
              <a:pPr/>
              <a:t>09.12.2018</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09.12.2018</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ru-RU" smtClean="0"/>
              <a:t>Образец заголовка</a:t>
            </a:r>
            <a:endParaRPr kumimoji="0" lang="en-US"/>
          </a:p>
        </p:txBody>
      </p:sp>
      <p:sp>
        <p:nvSpPr>
          <p:cNvPr id="3" name="Текст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5B106E36-FD25-4E2D-B0AA-010F637433A0}" type="datetimeFigureOut">
              <a:rPr lang="ru-RU" smtClean="0"/>
              <a:pPr/>
              <a:t>09.12.2018</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9" name="Прямоугольник с одним вырезанным скругленным углом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Прямоугольный треугольник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Заголовок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ru-RU" smtClean="0"/>
              <a:t>Образец заголовка</a:t>
            </a:r>
            <a:endParaRPr kumimoji="0" lang="en-US"/>
          </a:p>
        </p:txBody>
      </p:sp>
      <p:sp>
        <p:nvSpPr>
          <p:cNvPr id="4" name="Текст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09.12.2018</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a:xfrm>
            <a:off x="8077200" y="6356350"/>
            <a:ext cx="609600" cy="365125"/>
          </a:xfrm>
        </p:spPr>
        <p:txBody>
          <a:bodyPr/>
          <a:lstStyle/>
          <a:p>
            <a:fld id="{725C68B6-61C2-468F-89AB-4B9F7531AA68}" type="slidenum">
              <a:rPr lang="ru-RU" smtClean="0"/>
              <a:pPr/>
              <a:t>‹#›</a:t>
            </a:fld>
            <a:endParaRPr lang="ru-RU"/>
          </a:p>
        </p:txBody>
      </p:sp>
      <p:sp>
        <p:nvSpPr>
          <p:cNvPr id="3" name="Рисунок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ru-RU" smtClean="0"/>
              <a:t>Вставка рисунка</a:t>
            </a:r>
            <a:endParaRPr kumimoji="0" lang="en-US" dirty="0"/>
          </a:p>
        </p:txBody>
      </p:sp>
      <p:sp>
        <p:nvSpPr>
          <p:cNvPr id="10" name="Полилиния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Полилиния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Полилиния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Полилиния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Заголовок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ru-RU" smtClean="0"/>
              <a:t>Образец заголовка</a:t>
            </a:r>
            <a:endParaRPr kumimoji="0" lang="en-US"/>
          </a:p>
        </p:txBody>
      </p:sp>
      <p:sp>
        <p:nvSpPr>
          <p:cNvPr id="30" name="Текст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0" name="Дата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5B106E36-FD25-4E2D-B0AA-010F637433A0}" type="datetimeFigureOut">
              <a:rPr lang="ru-RU" smtClean="0"/>
              <a:pPr/>
              <a:t>09.12.2018</a:t>
            </a:fld>
            <a:endParaRPr lang="ru-RU"/>
          </a:p>
        </p:txBody>
      </p:sp>
      <p:sp>
        <p:nvSpPr>
          <p:cNvPr id="22" name="Нижний колонтитул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ru-RU"/>
          </a:p>
        </p:txBody>
      </p:sp>
      <p:sp>
        <p:nvSpPr>
          <p:cNvPr id="18" name="Номер слайда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725C68B6-61C2-468F-89AB-4B9F7531AA68}" type="slidenum">
              <a:rPr lang="ru-RU" smtClean="0"/>
              <a:pPr/>
              <a:t>‹#›</a:t>
            </a:fld>
            <a:endParaRPr lang="ru-RU"/>
          </a:p>
        </p:txBody>
      </p:sp>
      <p:grpSp>
        <p:nvGrpSpPr>
          <p:cNvPr id="2" name="Группа 1"/>
          <p:cNvGrpSpPr/>
          <p:nvPr/>
        </p:nvGrpSpPr>
        <p:grpSpPr>
          <a:xfrm>
            <a:off x="-19017" y="202408"/>
            <a:ext cx="9180548" cy="649224"/>
            <a:chOff x="-19045" y="216550"/>
            <a:chExt cx="9180548" cy="649224"/>
          </a:xfrm>
        </p:grpSpPr>
        <p:sp>
          <p:nvSpPr>
            <p:cNvPr id="12" name="Полилиния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Полилиния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928662" y="1000108"/>
            <a:ext cx="7572428" cy="1214446"/>
          </a:xfrm>
        </p:spPr>
        <p:txBody>
          <a:bodyPr>
            <a:normAutofit fontScale="90000"/>
          </a:bodyPr>
          <a:lstStyle/>
          <a:p>
            <a:pPr algn="ctr"/>
            <a:r>
              <a:rPr lang="ru-RU" sz="3100" dirty="0" smtClean="0">
                <a:solidFill>
                  <a:schemeClr val="bg2">
                    <a:lumMod val="50000"/>
                  </a:schemeClr>
                </a:solidFill>
                <a:latin typeface="Times New Roman" pitchFamily="18" charset="0"/>
                <a:cs typeface="Times New Roman" pitchFamily="18" charset="0"/>
              </a:rPr>
              <a:t>МБДОУ Знаменский детский сад «Светлячок».</a:t>
            </a:r>
            <a:br>
              <a:rPr lang="ru-RU" sz="3100" dirty="0" smtClean="0">
                <a:solidFill>
                  <a:schemeClr val="bg2">
                    <a:lumMod val="50000"/>
                  </a:schemeClr>
                </a:solidFill>
                <a:latin typeface="Times New Roman" pitchFamily="18" charset="0"/>
                <a:cs typeface="Times New Roman" pitchFamily="18" charset="0"/>
              </a:rPr>
            </a:br>
            <a:r>
              <a:rPr lang="ru-RU" dirty="0" smtClean="0"/>
              <a:t/>
            </a:r>
            <a:br>
              <a:rPr lang="ru-RU" dirty="0" smtClean="0"/>
            </a:br>
            <a:endParaRPr lang="ru-RU" sz="1600" dirty="0">
              <a:latin typeface="Times New Roman" pitchFamily="18" charset="0"/>
              <a:cs typeface="Times New Roman" pitchFamily="18" charset="0"/>
            </a:endParaRPr>
          </a:p>
        </p:txBody>
      </p:sp>
      <p:sp>
        <p:nvSpPr>
          <p:cNvPr id="3" name="Подзаголовок 2"/>
          <p:cNvSpPr>
            <a:spLocks noGrp="1"/>
          </p:cNvSpPr>
          <p:nvPr>
            <p:ph type="subTitle" idx="1"/>
          </p:nvPr>
        </p:nvSpPr>
        <p:spPr>
          <a:xfrm>
            <a:off x="533400" y="1857364"/>
            <a:ext cx="7854696" cy="3123772"/>
          </a:xfrm>
        </p:spPr>
        <p:txBody>
          <a:bodyPr/>
          <a:lstStyle/>
          <a:p>
            <a:pPr algn="ctr"/>
            <a:r>
              <a:rPr lang="ru-RU" dirty="0" smtClean="0"/>
              <a:t>«</a:t>
            </a:r>
            <a:r>
              <a:rPr lang="ru-RU" sz="3600" dirty="0" smtClean="0">
                <a:latin typeface="Times New Roman" pitchFamily="18" charset="0"/>
                <a:cs typeface="Times New Roman" pitchFamily="18" charset="0"/>
              </a:rPr>
              <a:t>Практический опыт художественно-эстетического воспитания детей в подготовительной группе дошкольного образовательного учреждения.»</a:t>
            </a:r>
            <a:endParaRPr lang="ru-RU" sz="3600" dirty="0">
              <a:latin typeface="Times New Roman" pitchFamily="18" charset="0"/>
              <a:cs typeface="Times New Roman" pitchFamily="18" charset="0"/>
            </a:endParaRPr>
          </a:p>
        </p:txBody>
      </p:sp>
      <p:sp>
        <p:nvSpPr>
          <p:cNvPr id="4" name="Прямоугольник 3"/>
          <p:cNvSpPr/>
          <p:nvPr/>
        </p:nvSpPr>
        <p:spPr>
          <a:xfrm>
            <a:off x="4714876" y="5643579"/>
            <a:ext cx="4208461" cy="769441"/>
          </a:xfrm>
          <a:prstGeom prst="rect">
            <a:avLst/>
          </a:prstGeom>
        </p:spPr>
        <p:txBody>
          <a:bodyPr wrap="square">
            <a:spAutoFit/>
          </a:bodyPr>
          <a:lstStyle/>
          <a:p>
            <a:pPr marR="45720" lvl="0" algn="r">
              <a:spcBef>
                <a:spcPct val="20000"/>
              </a:spcBef>
              <a:buClr>
                <a:srgbClr val="0BD0D9"/>
              </a:buClr>
              <a:buSzPct val="95000"/>
            </a:pPr>
            <a:r>
              <a:rPr lang="ru-RU" sz="2000" dirty="0" smtClean="0">
                <a:solidFill>
                  <a:schemeClr val="bg2">
                    <a:lumMod val="50000"/>
                  </a:schemeClr>
                </a:solidFill>
                <a:latin typeface="Times New Roman" pitchFamily="18" charset="0"/>
                <a:cs typeface="Times New Roman" pitchFamily="18" charset="0"/>
              </a:rPr>
              <a:t>Подготовила воспитатель:</a:t>
            </a:r>
            <a:endParaRPr lang="ru-RU" sz="2000" dirty="0" smtClean="0">
              <a:solidFill>
                <a:schemeClr val="bg2">
                  <a:lumMod val="50000"/>
                </a:schemeClr>
              </a:solidFill>
              <a:latin typeface="Times New Roman" pitchFamily="18" charset="0"/>
              <a:cs typeface="Times New Roman" pitchFamily="18" charset="0"/>
            </a:endParaRPr>
          </a:p>
          <a:p>
            <a:pPr marR="45720" lvl="0" algn="r">
              <a:spcBef>
                <a:spcPct val="20000"/>
              </a:spcBef>
              <a:buClr>
                <a:srgbClr val="0BD0D9"/>
              </a:buClr>
              <a:buSzPct val="95000"/>
            </a:pPr>
            <a:r>
              <a:rPr lang="ru-RU" sz="1600" dirty="0" smtClean="0">
                <a:solidFill>
                  <a:schemeClr val="bg2">
                    <a:lumMod val="50000"/>
                  </a:schemeClr>
                </a:solidFill>
                <a:latin typeface="Times New Roman" pitchFamily="18" charset="0"/>
                <a:cs typeface="Times New Roman" pitchFamily="18" charset="0"/>
              </a:rPr>
              <a:t>Гордеева </a:t>
            </a:r>
            <a:r>
              <a:rPr lang="ru-RU" sz="1600" dirty="0" smtClean="0">
                <a:solidFill>
                  <a:schemeClr val="bg2">
                    <a:lumMod val="50000"/>
                  </a:schemeClr>
                </a:solidFill>
                <a:latin typeface="Times New Roman" pitchFamily="18" charset="0"/>
                <a:cs typeface="Times New Roman" pitchFamily="18" charset="0"/>
              </a:rPr>
              <a:t>С.В</a:t>
            </a:r>
            <a:r>
              <a:rPr lang="ru-RU" sz="2000" dirty="0" smtClean="0">
                <a:solidFill>
                  <a:schemeClr val="bg2">
                    <a:lumMod val="50000"/>
                  </a:schemeClr>
                </a:solidFill>
                <a:latin typeface="Times New Roman" pitchFamily="18" charset="0"/>
                <a:cs typeface="Times New Roman" pitchFamily="18" charset="0"/>
              </a:rPr>
              <a:t>.</a:t>
            </a:r>
            <a:endParaRPr lang="ru-RU" sz="2000" dirty="0">
              <a:solidFill>
                <a:schemeClr val="bg2">
                  <a:lumMod val="50000"/>
                </a:schemeClr>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571604" y="357166"/>
            <a:ext cx="5643602" cy="461665"/>
          </a:xfrm>
          <a:prstGeom prst="rect">
            <a:avLst/>
          </a:prstGeom>
          <a:noFill/>
        </p:spPr>
        <p:txBody>
          <a:bodyPr wrap="square" rtlCol="0">
            <a:spAutoFit/>
          </a:bodyPr>
          <a:lstStyle/>
          <a:p>
            <a:pPr algn="ctr"/>
            <a:r>
              <a:rPr lang="ru-RU" sz="2400" b="1" dirty="0" smtClean="0">
                <a:solidFill>
                  <a:schemeClr val="tx2">
                    <a:lumMod val="75000"/>
                  </a:schemeClr>
                </a:solidFill>
                <a:latin typeface="Times New Roman" pitchFamily="18" charset="0"/>
                <a:cs typeface="Times New Roman" pitchFamily="18" charset="0"/>
              </a:rPr>
              <a:t>Театральный уголок.</a:t>
            </a:r>
            <a:endParaRPr lang="ru-RU" sz="2400" b="1" dirty="0">
              <a:solidFill>
                <a:schemeClr val="tx2">
                  <a:lumMod val="75000"/>
                </a:schemeClr>
              </a:solidFill>
              <a:latin typeface="Times New Roman" pitchFamily="18" charset="0"/>
              <a:cs typeface="Times New Roman" pitchFamily="18" charset="0"/>
            </a:endParaRPr>
          </a:p>
        </p:txBody>
      </p:sp>
      <p:pic>
        <p:nvPicPr>
          <p:cNvPr id="7170" name="Picture 2" descr="F:\DCIM\Camera\2015-10-13 11.36.59.jpg"/>
          <p:cNvPicPr>
            <a:picLocks noChangeAspect="1" noChangeArrowheads="1"/>
          </p:cNvPicPr>
          <p:nvPr/>
        </p:nvPicPr>
        <p:blipFill>
          <a:blip r:embed="rId2" cstate="print"/>
          <a:srcRect/>
          <a:stretch>
            <a:fillRect/>
          </a:stretch>
        </p:blipFill>
        <p:spPr bwMode="auto">
          <a:xfrm>
            <a:off x="691994" y="1571612"/>
            <a:ext cx="7809095" cy="5286388"/>
          </a:xfrm>
          <a:prstGeom prst="rect">
            <a:avLst/>
          </a:prstGeom>
          <a:noFill/>
        </p:spPr>
      </p:pic>
      <p:sp>
        <p:nvSpPr>
          <p:cNvPr id="4" name="TextBox 3"/>
          <p:cNvSpPr txBox="1"/>
          <p:nvPr/>
        </p:nvSpPr>
        <p:spPr>
          <a:xfrm>
            <a:off x="1285852" y="785794"/>
            <a:ext cx="6215106" cy="646331"/>
          </a:xfrm>
          <a:prstGeom prst="rect">
            <a:avLst/>
          </a:prstGeom>
          <a:noFill/>
        </p:spPr>
        <p:txBody>
          <a:bodyPr wrap="square" rtlCol="0">
            <a:spAutoFit/>
          </a:bodyPr>
          <a:lstStyle/>
          <a:p>
            <a:r>
              <a:rPr lang="ru-RU" dirty="0" smtClean="0"/>
              <a:t>для развития творческой активности ребенка были созданы театральный и музыкальный уголки.</a:t>
            </a:r>
            <a:endParaRPr lang="ru-RU"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214414" y="214290"/>
            <a:ext cx="6572296" cy="461665"/>
          </a:xfrm>
          <a:prstGeom prst="rect">
            <a:avLst/>
          </a:prstGeom>
          <a:noFill/>
        </p:spPr>
        <p:txBody>
          <a:bodyPr wrap="square" rtlCol="0">
            <a:spAutoFit/>
          </a:bodyPr>
          <a:lstStyle/>
          <a:p>
            <a:pPr algn="ctr"/>
            <a:r>
              <a:rPr lang="ru-RU" sz="2400" b="1" dirty="0" smtClean="0">
                <a:solidFill>
                  <a:schemeClr val="accent1">
                    <a:lumMod val="50000"/>
                  </a:schemeClr>
                </a:solidFill>
                <a:latin typeface="Times New Roman" pitchFamily="18" charset="0"/>
                <a:cs typeface="Times New Roman" pitchFamily="18" charset="0"/>
              </a:rPr>
              <a:t>Музыкальный уголок.</a:t>
            </a:r>
            <a:endParaRPr lang="ru-RU" sz="2400" b="1" dirty="0">
              <a:solidFill>
                <a:schemeClr val="accent1">
                  <a:lumMod val="50000"/>
                </a:schemeClr>
              </a:solidFill>
              <a:latin typeface="Times New Roman" pitchFamily="18" charset="0"/>
              <a:cs typeface="Times New Roman" pitchFamily="18" charset="0"/>
            </a:endParaRPr>
          </a:p>
        </p:txBody>
      </p:sp>
      <p:pic>
        <p:nvPicPr>
          <p:cNvPr id="6147" name="Picture 3" descr="F:\DCIM\Camera\2015-10-13 11.17.38.jpg"/>
          <p:cNvPicPr>
            <a:picLocks noChangeAspect="1" noChangeArrowheads="1"/>
          </p:cNvPicPr>
          <p:nvPr/>
        </p:nvPicPr>
        <p:blipFill>
          <a:blip r:embed="rId2" cstate="print"/>
          <a:srcRect l="4846" t="16588" r="-1322" b="22109"/>
          <a:stretch>
            <a:fillRect/>
          </a:stretch>
        </p:blipFill>
        <p:spPr bwMode="auto">
          <a:xfrm rot="-16200000">
            <a:off x="1816267" y="1255511"/>
            <a:ext cx="6000768" cy="5204210"/>
          </a:xfrm>
          <a:prstGeom prst="rect">
            <a:avLst/>
          </a:prstGeom>
          <a:noFill/>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sp>
        <p:nvSpPr>
          <p:cNvPr id="3" name="Содержимое 2"/>
          <p:cNvSpPr>
            <a:spLocks noGrp="1"/>
          </p:cNvSpPr>
          <p:nvPr>
            <p:ph idx="1"/>
          </p:nvPr>
        </p:nvSpPr>
        <p:spPr>
          <a:xfrm>
            <a:off x="457200" y="2428868"/>
            <a:ext cx="8229600" cy="3895732"/>
          </a:xfrm>
        </p:spPr>
        <p:txBody>
          <a:bodyPr>
            <a:normAutofit/>
          </a:bodyPr>
          <a:lstStyle/>
          <a:p>
            <a:pPr lvl="8">
              <a:buNone/>
            </a:pPr>
            <a:r>
              <a:rPr lang="ru-RU" sz="3200" b="1" dirty="0" smtClean="0">
                <a:latin typeface="Times New Roman" pitchFamily="18" charset="0"/>
                <a:cs typeface="Times New Roman" pitchFamily="18" charset="0"/>
              </a:rPr>
              <a:t>Спасибо за внимание.</a:t>
            </a:r>
            <a:endParaRPr lang="ru-RU" sz="3200" b="1"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lstStyle/>
          <a:p>
            <a:r>
              <a:rPr lang="ru-RU" dirty="0" smtClean="0"/>
              <a:t>Рисование – это любимое занятие многих детей, начиная с раннего возраста. Малышам интересно наблюдать, как ложиться краска на листы бумаги, узнавать, как получаются кляксы или знакомые персонажи мультфильмов. Но больше всего их радует, когда все это они могут сделать сами. Для этого и нужен уголок изо в детском саду.</a:t>
            </a:r>
            <a:endParaRPr lang="ru-RU"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229600" cy="867524"/>
          </a:xfrm>
        </p:spPr>
        <p:txBody>
          <a:bodyPr>
            <a:normAutofit fontScale="90000"/>
          </a:bodyPr>
          <a:lstStyle/>
          <a:p>
            <a:pPr algn="ctr"/>
            <a:r>
              <a:rPr lang="ru-RU" sz="6000" b="1" dirty="0" smtClean="0"/>
              <a:t> </a:t>
            </a:r>
            <a:r>
              <a:rPr lang="ru-RU" sz="3100" b="1" dirty="0" smtClean="0">
                <a:solidFill>
                  <a:schemeClr val="bg2">
                    <a:lumMod val="50000"/>
                  </a:schemeClr>
                </a:solidFill>
                <a:latin typeface="Times New Roman" pitchFamily="18" charset="0"/>
                <a:cs typeface="Times New Roman" pitchFamily="18" charset="0"/>
              </a:rPr>
              <a:t>Основные условия  построения художественно эстетической развивающей среды.</a:t>
            </a:r>
            <a:endParaRPr lang="ru-RU" sz="3100" dirty="0"/>
          </a:p>
        </p:txBody>
      </p:sp>
      <p:sp>
        <p:nvSpPr>
          <p:cNvPr id="3" name="Содержимое 2"/>
          <p:cNvSpPr>
            <a:spLocks noGrp="1"/>
          </p:cNvSpPr>
          <p:nvPr>
            <p:ph idx="1"/>
          </p:nvPr>
        </p:nvSpPr>
        <p:spPr>
          <a:xfrm>
            <a:off x="457200" y="1643050"/>
            <a:ext cx="8229600" cy="4681550"/>
          </a:xfrm>
        </p:spPr>
        <p:txBody>
          <a:bodyPr>
            <a:normAutofit fontScale="92500" lnSpcReduction="10000"/>
          </a:bodyPr>
          <a:lstStyle/>
          <a:p>
            <a:endParaRPr lang="ru-RU" dirty="0" smtClean="0"/>
          </a:p>
          <a:p>
            <a:pPr>
              <a:buClr>
                <a:schemeClr val="accent1"/>
              </a:buClr>
              <a:buFont typeface="Wingdings" pitchFamily="2" charset="2"/>
              <a:buChar char="v"/>
            </a:pPr>
            <a:r>
              <a:rPr lang="ru-RU" dirty="0" smtClean="0">
                <a:solidFill>
                  <a:srgbClr val="002060"/>
                </a:solidFill>
              </a:rPr>
              <a:t>соответствие возрастным и индивидуальным особенностям детей;</a:t>
            </a:r>
          </a:p>
          <a:p>
            <a:pPr>
              <a:buClr>
                <a:schemeClr val="accent1"/>
              </a:buClr>
              <a:buFont typeface="Wingdings" pitchFamily="2" charset="2"/>
              <a:buChar char="v"/>
            </a:pPr>
            <a:r>
              <a:rPr lang="ru-RU" dirty="0" smtClean="0">
                <a:solidFill>
                  <a:srgbClr val="002060"/>
                </a:solidFill>
              </a:rPr>
              <a:t>опора на личностно-ориентированную модель взаимодействия между взрослым и ребенком;</a:t>
            </a:r>
          </a:p>
          <a:p>
            <a:pPr>
              <a:buClr>
                <a:schemeClr val="accent1"/>
              </a:buClr>
              <a:buFont typeface="Wingdings" pitchFamily="2" charset="2"/>
              <a:buChar char="v"/>
            </a:pPr>
            <a:r>
              <a:rPr lang="ru-RU" dirty="0" smtClean="0">
                <a:solidFill>
                  <a:srgbClr val="002060"/>
                </a:solidFill>
              </a:rPr>
              <a:t>способствование творческому развитию детей;</a:t>
            </a:r>
          </a:p>
          <a:p>
            <a:pPr>
              <a:buClr>
                <a:schemeClr val="accent1"/>
              </a:buClr>
              <a:buFont typeface="Wingdings" pitchFamily="2" charset="2"/>
              <a:buChar char="v"/>
            </a:pPr>
            <a:r>
              <a:rPr lang="ru-RU" dirty="0" smtClean="0">
                <a:solidFill>
                  <a:srgbClr val="002060"/>
                </a:solidFill>
              </a:rPr>
              <a:t>учет интересов и потребностей каждого ребенка;</a:t>
            </a:r>
          </a:p>
          <a:p>
            <a:pPr>
              <a:buClr>
                <a:schemeClr val="accent1"/>
              </a:buClr>
              <a:buFont typeface="Wingdings" pitchFamily="2" charset="2"/>
              <a:buChar char="v"/>
            </a:pPr>
            <a:r>
              <a:rPr lang="ru-RU" dirty="0" smtClean="0">
                <a:solidFill>
                  <a:srgbClr val="002060"/>
                </a:solidFill>
              </a:rPr>
              <a:t>обеспечение богатства сенсорных впечатлений;</a:t>
            </a:r>
          </a:p>
          <a:p>
            <a:pPr>
              <a:buClr>
                <a:schemeClr val="accent1"/>
              </a:buClr>
              <a:buFont typeface="Wingdings" pitchFamily="2" charset="2"/>
              <a:buChar char="v"/>
            </a:pPr>
            <a:r>
              <a:rPr lang="ru-RU" dirty="0" smtClean="0">
                <a:solidFill>
                  <a:srgbClr val="002060"/>
                </a:solidFill>
              </a:rPr>
              <a:t>обеспечение самостоятельной  деятельности, </a:t>
            </a:r>
          </a:p>
          <a:p>
            <a:pPr>
              <a:buClr>
                <a:schemeClr val="accent1"/>
              </a:buClr>
              <a:buNone/>
            </a:pPr>
            <a:r>
              <a:rPr lang="ru-RU" dirty="0" smtClean="0">
                <a:solidFill>
                  <a:srgbClr val="002060"/>
                </a:solidFill>
              </a:rPr>
              <a:t>     возможности для исследования;</a:t>
            </a:r>
          </a:p>
          <a:p>
            <a:pPr>
              <a:buClr>
                <a:schemeClr val="accent1"/>
              </a:buClr>
              <a:buFont typeface="Wingdings" pitchFamily="2" charset="2"/>
              <a:buChar char="v"/>
            </a:pPr>
            <a:r>
              <a:rPr lang="ru-RU" dirty="0" smtClean="0">
                <a:solidFill>
                  <a:srgbClr val="002060"/>
                </a:solidFill>
              </a:rPr>
              <a:t>привлекательность и эстетичность  оформления</a:t>
            </a:r>
            <a:endParaRPr lang="ru-RU"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14290"/>
            <a:ext cx="8229600" cy="642942"/>
          </a:xfrm>
        </p:spPr>
        <p:txBody>
          <a:bodyPr>
            <a:normAutofit/>
          </a:bodyPr>
          <a:lstStyle/>
          <a:p>
            <a:pPr algn="ctr"/>
            <a:r>
              <a:rPr lang="ru-RU" sz="3600" b="1" dirty="0" smtClean="0">
                <a:latin typeface="Times New Roman" pitchFamily="18" charset="0"/>
                <a:cs typeface="Times New Roman" pitchFamily="18" charset="0"/>
              </a:rPr>
              <a:t>Уголок изобразительного творчества.</a:t>
            </a:r>
            <a:endParaRPr lang="ru-RU" sz="3600" b="1" dirty="0">
              <a:latin typeface="Times New Roman" pitchFamily="18" charset="0"/>
              <a:cs typeface="Times New Roman" pitchFamily="18" charset="0"/>
            </a:endParaRPr>
          </a:p>
        </p:txBody>
      </p:sp>
      <p:sp>
        <p:nvSpPr>
          <p:cNvPr id="3" name="Содержимое 2"/>
          <p:cNvSpPr>
            <a:spLocks noGrp="1"/>
          </p:cNvSpPr>
          <p:nvPr>
            <p:ph idx="1"/>
          </p:nvPr>
        </p:nvSpPr>
        <p:spPr>
          <a:xfrm>
            <a:off x="457200" y="928670"/>
            <a:ext cx="8229600" cy="5395930"/>
          </a:xfrm>
        </p:spPr>
        <p:txBody>
          <a:bodyPr>
            <a:normAutofit/>
          </a:bodyPr>
          <a:lstStyle/>
          <a:p>
            <a:pPr algn="just"/>
            <a:r>
              <a:rPr lang="ru-RU" sz="2000" dirty="0" smtClean="0">
                <a:latin typeface="Times New Roman" pitchFamily="18" charset="0"/>
                <a:cs typeface="Times New Roman" pitchFamily="18" charset="0"/>
              </a:rPr>
              <a:t>В нашей группе созданы комфортные условия для развития детского художественного творчества. Имеются в наличии мольберты, предметы декоративно – прикладного искусства. </a:t>
            </a:r>
          </a:p>
        </p:txBody>
      </p:sp>
      <p:pic>
        <p:nvPicPr>
          <p:cNvPr id="4098" name="Picture 2" descr="J:\художественно эстетическое\SAM_0096.JPG"/>
          <p:cNvPicPr>
            <a:picLocks noChangeAspect="1" noChangeArrowheads="1"/>
          </p:cNvPicPr>
          <p:nvPr/>
        </p:nvPicPr>
        <p:blipFill>
          <a:blip r:embed="rId2" cstate="print"/>
          <a:srcRect/>
          <a:stretch>
            <a:fillRect/>
          </a:stretch>
        </p:blipFill>
        <p:spPr bwMode="auto">
          <a:xfrm>
            <a:off x="2214546" y="1928802"/>
            <a:ext cx="4572032" cy="4780801"/>
          </a:xfrm>
          <a:prstGeom prst="rect">
            <a:avLst/>
          </a:prstGeom>
          <a:noFill/>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85728"/>
            <a:ext cx="8229600" cy="642942"/>
          </a:xfrm>
        </p:spPr>
        <p:txBody>
          <a:bodyPr>
            <a:normAutofit fontScale="90000"/>
          </a:bodyPr>
          <a:lstStyle/>
          <a:p>
            <a:pPr algn="ctr"/>
            <a:r>
              <a:rPr lang="ru-RU" dirty="0" smtClean="0"/>
              <a:t>Художественные материалы.</a:t>
            </a:r>
            <a:endParaRPr lang="ru-RU" dirty="0"/>
          </a:p>
        </p:txBody>
      </p:sp>
      <p:sp>
        <p:nvSpPr>
          <p:cNvPr id="3" name="Содержимое 2"/>
          <p:cNvSpPr>
            <a:spLocks noGrp="1"/>
          </p:cNvSpPr>
          <p:nvPr>
            <p:ph idx="1"/>
          </p:nvPr>
        </p:nvSpPr>
        <p:spPr>
          <a:xfrm>
            <a:off x="457200" y="928670"/>
            <a:ext cx="8229600" cy="5395930"/>
          </a:xfrm>
        </p:spPr>
        <p:txBody>
          <a:bodyPr>
            <a:normAutofit/>
          </a:bodyPr>
          <a:lstStyle/>
          <a:p>
            <a:pPr algn="just">
              <a:buNone/>
            </a:pPr>
            <a:r>
              <a:rPr lang="ru-RU" sz="2000" dirty="0" smtClean="0">
                <a:latin typeface="Times New Roman" pitchFamily="18" charset="0"/>
                <a:cs typeface="Times New Roman" pitchFamily="18" charset="0"/>
              </a:rPr>
              <a:t> В уголке находятся материалы и оборудование, необходимые для продуктивной деятельности (как для традиционного, так и для нетрадиционного): краски, гуашь, цветные карандаши, раскраски, бумага для рисования, цветная бумага, картон и </a:t>
            </a:r>
            <a:r>
              <a:rPr lang="ru-RU" sz="2000" dirty="0" err="1" smtClean="0">
                <a:latin typeface="Times New Roman" pitchFamily="18" charset="0"/>
                <a:cs typeface="Times New Roman" pitchFamily="18" charset="0"/>
              </a:rPr>
              <a:t>т.д</a:t>
            </a:r>
            <a:endParaRPr lang="ru-RU" sz="2000" dirty="0" smtClean="0">
              <a:latin typeface="Times New Roman" pitchFamily="18" charset="0"/>
              <a:cs typeface="Times New Roman" pitchFamily="18" charset="0"/>
            </a:endParaRPr>
          </a:p>
        </p:txBody>
      </p:sp>
      <p:pic>
        <p:nvPicPr>
          <p:cNvPr id="3074" name="Picture 2" descr="J:\художественно эстетическое\SAM_0093.JPG"/>
          <p:cNvPicPr>
            <a:picLocks noChangeAspect="1" noChangeArrowheads="1"/>
          </p:cNvPicPr>
          <p:nvPr/>
        </p:nvPicPr>
        <p:blipFill>
          <a:blip r:embed="rId2" cstate="print"/>
          <a:srcRect/>
          <a:stretch>
            <a:fillRect/>
          </a:stretch>
        </p:blipFill>
        <p:spPr bwMode="auto">
          <a:xfrm>
            <a:off x="1214414" y="2321686"/>
            <a:ext cx="6929486" cy="4536314"/>
          </a:xfrm>
          <a:prstGeom prst="rect">
            <a:avLst/>
          </a:prstGeom>
          <a:noFill/>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57166"/>
            <a:ext cx="8229600" cy="1000132"/>
          </a:xfrm>
        </p:spPr>
        <p:txBody>
          <a:bodyPr>
            <a:noAutofit/>
          </a:bodyPr>
          <a:lstStyle/>
          <a:p>
            <a:pPr algn="ctr"/>
            <a:r>
              <a:rPr lang="ru-RU" sz="3200" b="1" dirty="0" smtClean="0">
                <a:latin typeface="Times New Roman" pitchFamily="18" charset="0"/>
                <a:cs typeface="Times New Roman" pitchFamily="18" charset="0"/>
              </a:rPr>
              <a:t> Выставки детских работ.</a:t>
            </a:r>
            <a:r>
              <a:rPr lang="ru-RU" sz="4000" b="1" dirty="0" smtClean="0">
                <a:latin typeface="Times New Roman" pitchFamily="18" charset="0"/>
                <a:cs typeface="Times New Roman" pitchFamily="18" charset="0"/>
              </a:rPr>
              <a:t/>
            </a:r>
            <a:br>
              <a:rPr lang="ru-RU" sz="4000" b="1" dirty="0" smtClean="0">
                <a:latin typeface="Times New Roman" pitchFamily="18" charset="0"/>
                <a:cs typeface="Times New Roman" pitchFamily="18" charset="0"/>
              </a:rPr>
            </a:br>
            <a:endParaRPr lang="ru-RU" sz="4000" b="1" dirty="0"/>
          </a:p>
        </p:txBody>
      </p:sp>
      <p:sp>
        <p:nvSpPr>
          <p:cNvPr id="3" name="Содержимое 2"/>
          <p:cNvSpPr>
            <a:spLocks noGrp="1"/>
          </p:cNvSpPr>
          <p:nvPr>
            <p:ph idx="1"/>
          </p:nvPr>
        </p:nvSpPr>
        <p:spPr>
          <a:xfrm>
            <a:off x="457200" y="714356"/>
            <a:ext cx="8229600" cy="5610244"/>
          </a:xfrm>
        </p:spPr>
        <p:txBody>
          <a:bodyPr>
            <a:normAutofit/>
          </a:bodyPr>
          <a:lstStyle/>
          <a:p>
            <a:pPr algn="ctr"/>
            <a:r>
              <a:rPr lang="ru-RU" sz="2400" dirty="0" smtClean="0">
                <a:latin typeface="Times New Roman" pitchFamily="18" charset="0"/>
                <a:cs typeface="Times New Roman" pitchFamily="18" charset="0"/>
              </a:rPr>
              <a:t>Регулярно организовываем индивидуальные,  коллективные, совместные с родителями выставки детских работ.  </a:t>
            </a:r>
          </a:p>
          <a:p>
            <a:pPr algn="ctr">
              <a:buNone/>
            </a:pPr>
            <a:endParaRPr lang="ru-RU" sz="2800" dirty="0">
              <a:latin typeface="Times New Roman" pitchFamily="18" charset="0"/>
              <a:cs typeface="Times New Roman" pitchFamily="18" charset="0"/>
            </a:endParaRPr>
          </a:p>
        </p:txBody>
      </p:sp>
      <p:pic>
        <p:nvPicPr>
          <p:cNvPr id="2050" name="Picture 2" descr="J:\художественно эстетическое\SAM_0090.JPG"/>
          <p:cNvPicPr>
            <a:picLocks noChangeAspect="1" noChangeArrowheads="1"/>
          </p:cNvPicPr>
          <p:nvPr/>
        </p:nvPicPr>
        <p:blipFill>
          <a:blip r:embed="rId2" cstate="print"/>
          <a:srcRect/>
          <a:stretch>
            <a:fillRect/>
          </a:stretch>
        </p:blipFill>
        <p:spPr bwMode="auto">
          <a:xfrm>
            <a:off x="1357290" y="1857364"/>
            <a:ext cx="6786610" cy="4643446"/>
          </a:xfrm>
          <a:prstGeom prst="rect">
            <a:avLst/>
          </a:prstGeom>
          <a:noFill/>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14290"/>
            <a:ext cx="8229600" cy="1071570"/>
          </a:xfrm>
        </p:spPr>
        <p:txBody>
          <a:bodyPr>
            <a:normAutofit/>
          </a:bodyPr>
          <a:lstStyle/>
          <a:p>
            <a:pPr algn="ctr"/>
            <a:r>
              <a:rPr lang="ru-RU" sz="3200" b="1" dirty="0" smtClean="0">
                <a:latin typeface="Times New Roman" pitchFamily="18" charset="0"/>
                <a:cs typeface="Times New Roman" pitchFamily="18" charset="0"/>
              </a:rPr>
              <a:t>Индивидуальная выставка Новиковой Софьи. 6 лет.</a:t>
            </a:r>
            <a:endParaRPr lang="ru-RU" sz="3200" b="1" dirty="0">
              <a:latin typeface="Times New Roman" pitchFamily="18" charset="0"/>
              <a:cs typeface="Times New Roman" pitchFamily="18" charset="0"/>
            </a:endParaRPr>
          </a:p>
        </p:txBody>
      </p:sp>
      <p:pic>
        <p:nvPicPr>
          <p:cNvPr id="1026" name="Picture 2" descr="J:\художественно эстетическое\SAM_0088.JPG"/>
          <p:cNvPicPr>
            <a:picLocks noGrp="1" noChangeAspect="1" noChangeArrowheads="1"/>
          </p:cNvPicPr>
          <p:nvPr>
            <p:ph idx="1"/>
          </p:nvPr>
        </p:nvPicPr>
        <p:blipFill>
          <a:blip r:embed="rId2" cstate="print"/>
          <a:srcRect/>
          <a:stretch>
            <a:fillRect/>
          </a:stretch>
        </p:blipFill>
        <p:spPr bwMode="auto">
          <a:xfrm>
            <a:off x="1" y="1785928"/>
            <a:ext cx="2357421" cy="1928824"/>
          </a:xfrm>
          <a:prstGeom prst="rect">
            <a:avLst/>
          </a:prstGeom>
          <a:ln>
            <a:noFill/>
          </a:ln>
          <a:effectLst>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a:sp3d>
        </p:spPr>
      </p:pic>
      <p:pic>
        <p:nvPicPr>
          <p:cNvPr id="1027" name="Picture 3" descr="J:\художественно эстетическое\SAM_0100.JPG"/>
          <p:cNvPicPr>
            <a:picLocks noChangeAspect="1" noChangeArrowheads="1"/>
          </p:cNvPicPr>
          <p:nvPr/>
        </p:nvPicPr>
        <p:blipFill>
          <a:blip r:embed="rId3" cstate="print"/>
          <a:srcRect/>
          <a:stretch>
            <a:fillRect/>
          </a:stretch>
        </p:blipFill>
        <p:spPr bwMode="auto">
          <a:xfrm>
            <a:off x="3357554" y="1357298"/>
            <a:ext cx="4429156" cy="5500702"/>
          </a:xfrm>
          <a:prstGeom prst="rect">
            <a:avLst/>
          </a:prstGeom>
          <a:noFill/>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14290"/>
            <a:ext cx="8229600" cy="714380"/>
          </a:xfrm>
        </p:spPr>
        <p:txBody>
          <a:bodyPr>
            <a:normAutofit fontScale="90000"/>
          </a:bodyPr>
          <a:lstStyle/>
          <a:p>
            <a:pPr algn="ctr"/>
            <a:r>
              <a:rPr lang="ru-RU" dirty="0" smtClean="0"/>
              <a:t>«Выставки  красоты»</a:t>
            </a:r>
            <a:endParaRPr lang="ru-RU" dirty="0"/>
          </a:p>
        </p:txBody>
      </p:sp>
      <p:sp>
        <p:nvSpPr>
          <p:cNvPr id="3" name="Содержимое 2"/>
          <p:cNvSpPr>
            <a:spLocks noGrp="1"/>
          </p:cNvSpPr>
          <p:nvPr>
            <p:ph idx="1"/>
          </p:nvPr>
        </p:nvSpPr>
        <p:spPr>
          <a:xfrm>
            <a:off x="457200" y="928670"/>
            <a:ext cx="8229600" cy="5395930"/>
          </a:xfrm>
        </p:spPr>
        <p:txBody>
          <a:bodyPr/>
          <a:lstStyle/>
          <a:p>
            <a:pPr algn="just"/>
            <a:r>
              <a:rPr lang="ru-RU" sz="2000" dirty="0" smtClean="0">
                <a:latin typeface="Times New Roman" pitchFamily="18" charset="0"/>
                <a:cs typeface="Times New Roman" pitchFamily="18" charset="0"/>
              </a:rPr>
              <a:t>Для приобщения детей к декоративно – прикладному творчеству в группе имеется полочка «Красоты» для демонстрации оригинальных или самодельных образцов народного, декоративно – прикладного искусства которые  имеют эстетическую ценность, обладают художественной значимостью. Эти выставки являются украшением, дополнением интерьера, придают </a:t>
            </a:r>
            <a:r>
              <a:rPr lang="ru-RU" sz="2000" smtClean="0">
                <a:latin typeface="Times New Roman" pitchFamily="18" charset="0"/>
                <a:cs typeface="Times New Roman" pitchFamily="18" charset="0"/>
              </a:rPr>
              <a:t>помещению определенный колорит</a:t>
            </a:r>
            <a:r>
              <a:rPr lang="ru-RU" sz="2000" smtClean="0"/>
              <a:t>.</a:t>
            </a:r>
            <a:endParaRPr lang="ru-RU" sz="2000" dirty="0" smtClean="0"/>
          </a:p>
          <a:p>
            <a:pPr algn="just">
              <a:buFont typeface="Wingdings" pitchFamily="2" charset="2"/>
              <a:buChar char="v"/>
            </a:pPr>
            <a:r>
              <a:rPr lang="ru-RU" sz="2000" dirty="0" smtClean="0">
                <a:latin typeface="Times New Roman" pitchFamily="18" charset="0"/>
                <a:cs typeface="Times New Roman" pitchFamily="18" charset="0"/>
              </a:rPr>
              <a:t>Декоративно – прикладное  искусство способствует развитию способности к освоению и преобразованию окружающего культурного пространства.</a:t>
            </a:r>
          </a:p>
          <a:p>
            <a:pPr algn="just">
              <a:buFont typeface="Wingdings" pitchFamily="2" charset="2"/>
              <a:buChar char="v"/>
            </a:pPr>
            <a:r>
              <a:rPr lang="ru-RU" sz="2000" dirty="0" smtClean="0">
                <a:latin typeface="Times New Roman" pitchFamily="18" charset="0"/>
                <a:cs typeface="Times New Roman" pitchFamily="18" charset="0"/>
              </a:rPr>
              <a:t>   У детей  Формируются яркие положительные эмоции в процессе их творческого взаимодействия.</a:t>
            </a:r>
          </a:p>
          <a:p>
            <a:pPr algn="just">
              <a:buFont typeface="Wingdings" pitchFamily="2" charset="2"/>
              <a:buChar char="v"/>
            </a:pPr>
            <a:r>
              <a:rPr lang="ru-RU" sz="2000" dirty="0" smtClean="0">
                <a:latin typeface="Times New Roman" pitchFamily="18" charset="0"/>
                <a:cs typeface="Times New Roman" pitchFamily="18" charset="0"/>
              </a:rPr>
              <a:t> Дети приобщаются к миру искусства</a:t>
            </a:r>
          </a:p>
          <a:p>
            <a:pPr algn="just">
              <a:buNone/>
            </a:pPr>
            <a:endParaRPr lang="ru-RU" sz="2000"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endParaRPr lang="ru-RU" sz="2200" dirty="0">
              <a:latin typeface="Times New Roman" pitchFamily="18" charset="0"/>
              <a:cs typeface="Times New Roman" pitchFamily="18" charset="0"/>
            </a:endParaRPr>
          </a:p>
        </p:txBody>
      </p:sp>
      <p:pic>
        <p:nvPicPr>
          <p:cNvPr id="5122" name="Picture 2" descr="J:\художественно эстетическое\SAM_0095.JPG"/>
          <p:cNvPicPr>
            <a:picLocks noGrp="1" noChangeAspect="1" noChangeArrowheads="1"/>
          </p:cNvPicPr>
          <p:nvPr>
            <p:ph idx="1"/>
          </p:nvPr>
        </p:nvPicPr>
        <p:blipFill>
          <a:blip r:embed="rId2" cstate="print"/>
          <a:srcRect/>
          <a:stretch>
            <a:fillRect/>
          </a:stretch>
        </p:blipFill>
        <p:spPr bwMode="auto">
          <a:xfrm>
            <a:off x="500034" y="357166"/>
            <a:ext cx="8286808" cy="6215105"/>
          </a:xfrm>
          <a:prstGeom prst="rect">
            <a:avLst/>
          </a:prstGeom>
          <a:noFill/>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Поток">
  <a:themeElements>
    <a:clrScheme name="Поток">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Поток">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Поток">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225</TotalTime>
  <Words>284</Words>
  <PresentationFormat>Экран (4:3)</PresentationFormat>
  <Paragraphs>31</Paragraphs>
  <Slides>12</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12</vt:i4>
      </vt:variant>
    </vt:vector>
  </HeadingPairs>
  <TitlesOfParts>
    <vt:vector size="13" baseType="lpstr">
      <vt:lpstr>Поток</vt:lpstr>
      <vt:lpstr>МБДОУ Знаменский детский сад «Светлячок».  </vt:lpstr>
      <vt:lpstr>Слайд 2</vt:lpstr>
      <vt:lpstr> Основные условия  построения художественно эстетической развивающей среды.</vt:lpstr>
      <vt:lpstr>Уголок изобразительного творчества.</vt:lpstr>
      <vt:lpstr>Художественные материалы.</vt:lpstr>
      <vt:lpstr> Выставки детских работ. </vt:lpstr>
      <vt:lpstr>Индивидуальная выставка Новиковой Софьи. 6 лет.</vt:lpstr>
      <vt:lpstr>«Выставки  красоты»</vt:lpstr>
      <vt:lpstr>Слайд 9</vt:lpstr>
      <vt:lpstr>Слайд 10</vt:lpstr>
      <vt:lpstr>Слайд 11</vt:lpstr>
      <vt:lpstr>Слайд 12</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МБДОУ Знаменский детский сад «Светлячок».  </dc:title>
  <dc:creator>Aser</dc:creator>
  <cp:lastModifiedBy>Aser</cp:lastModifiedBy>
  <cp:revision>28</cp:revision>
  <dcterms:created xsi:type="dcterms:W3CDTF">2015-10-12T12:31:43Z</dcterms:created>
  <dcterms:modified xsi:type="dcterms:W3CDTF">2018-12-08T17:43:00Z</dcterms:modified>
</cp:coreProperties>
</file>