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tags/tag7.xml" ContentType="application/vnd.openxmlformats-officedocument.presentationml.tags+xml"/>
  <Override PartName="/ppt/notesSlides/notesSlide9.xml" ContentType="application/vnd.openxmlformats-officedocument.presentationml.notesSlide+xml"/>
  <Override PartName="/ppt/tags/tag8.xml" ContentType="application/vnd.openxmlformats-officedocument.presentationml.tags+xml"/>
  <Override PartName="/ppt/notesSlides/notesSlide10.xml" ContentType="application/vnd.openxmlformats-officedocument.presentationml.notesSlide+xml"/>
  <Override PartName="/ppt/tags/tag9.xml" ContentType="application/vnd.openxmlformats-officedocument.presentationml.tags+xml"/>
  <Override PartName="/ppt/notesSlides/notesSlide11.xml" ContentType="application/vnd.openxmlformats-officedocument.presentationml.notesSlide+xml"/>
  <Override PartName="/ppt/tags/tag10.xml" ContentType="application/vnd.openxmlformats-officedocument.presentationml.tags+xml"/>
  <Override PartName="/ppt/notesSlides/notesSlide12.xml" ContentType="application/vnd.openxmlformats-officedocument.presentationml.notesSlide+xml"/>
  <Override PartName="/ppt/tags/tag11.xml" ContentType="application/vnd.openxmlformats-officedocument.presentationml.tags+xml"/>
  <Override PartName="/ppt/notesSlides/notesSlide13.xml" ContentType="application/vnd.openxmlformats-officedocument.presentationml.notesSlide+xml"/>
  <Override PartName="/ppt/tags/tag12.xml" ContentType="application/vnd.openxmlformats-officedocument.presentationml.tags+xml"/>
  <Override PartName="/ppt/notesSlides/notesSlide14.xml" ContentType="application/vnd.openxmlformats-officedocument.presentationml.notesSlide+xml"/>
  <Override PartName="/ppt/tags/tag13.xml" ContentType="application/vnd.openxmlformats-officedocument.presentationml.tags+xml"/>
  <Override PartName="/ppt/notesSlides/notesSlide15.xml" ContentType="application/vnd.openxmlformats-officedocument.presentationml.notesSlide+xml"/>
  <Override PartName="/ppt/tags/tag14.xml" ContentType="application/vnd.openxmlformats-officedocument.presentationml.tags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9"/>
  </p:notesMasterIdLst>
  <p:handoutMasterIdLst>
    <p:handoutMasterId r:id="rId20"/>
  </p:handoutMasterIdLst>
  <p:sldIdLst>
    <p:sldId id="259" r:id="rId3"/>
    <p:sldId id="261" r:id="rId4"/>
    <p:sldId id="286" r:id="rId5"/>
    <p:sldId id="262" r:id="rId6"/>
    <p:sldId id="284" r:id="rId7"/>
    <p:sldId id="283" r:id="rId8"/>
    <p:sldId id="287" r:id="rId9"/>
    <p:sldId id="270" r:id="rId10"/>
    <p:sldId id="272" r:id="rId11"/>
    <p:sldId id="274" r:id="rId12"/>
    <p:sldId id="267" r:id="rId13"/>
    <p:sldId id="269" r:id="rId14"/>
    <p:sldId id="275" r:id="rId15"/>
    <p:sldId id="268" r:id="rId16"/>
    <p:sldId id="276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79CC93D-E52E-4D84-901B-11D7331DD495}">
          <p14:sldIdLst>
            <p14:sldId id="259"/>
          </p14:sldIdLst>
        </p14:section>
        <p14:section name="Обзор и цели" id="{ABA716BF-3A5C-4ADB-94C9-CFEF84EBA240}">
          <p14:sldIdLst>
            <p14:sldId id="261"/>
            <p14:sldId id="286"/>
            <p14:sldId id="262"/>
            <p14:sldId id="284"/>
            <p14:sldId id="283"/>
            <p14:sldId id="287"/>
            <p14:sldId id="270"/>
            <p14:sldId id="272"/>
            <p14:sldId id="274"/>
            <p14:sldId id="267"/>
            <p14:sldId id="269"/>
            <p14:sldId id="275"/>
            <p14:sldId id="268"/>
            <p14:sldId id="276"/>
            <p14:sldId id="27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72B85"/>
    <a:srgbClr val="009ED6"/>
    <a:srgbClr val="2F527D"/>
    <a:srgbClr val="213A59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3977" autoAdjust="0"/>
  </p:normalViewPr>
  <p:slideViewPr>
    <p:cSldViewPr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D83FDC75-7F73-4A4A-A77C-09AADF00E0EA}" type="datetimeFigureOut">
              <a:rPr lang="ru-RU" smtClean="0"/>
              <a:pPr/>
              <a:t>14.03.2016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459226BF-1F13-42D3-80DC-373E7ADD1EB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83780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48AEF76B-3757-4A0B-AF93-28494465C1DD}" type="datetimeFigureOut">
              <a:pPr/>
              <a:t>14.03.2016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75693FD4-8F83-4EF7-AC3F-0DC0388986B0}" type="slidenum"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461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/>
            </a:pPr>
            <a:r>
              <a:rPr lang="ru-RU" dirty="0" smtClean="0"/>
              <a:t>Этот шаблон можно использовать как начальный файл для представления учебных материалов группе слушателей.</a:t>
            </a:r>
          </a:p>
          <a:p>
            <a:endParaRPr lang="ru-RU" dirty="0" smtClean="0"/>
          </a:p>
          <a:p>
            <a:pPr lvl="0"/>
            <a:r>
              <a:rPr lang="ru-RU" sz="1200" b="1" dirty="0" smtClean="0"/>
              <a:t>Разделы</a:t>
            </a:r>
            <a:endParaRPr lang="ru-RU" sz="1200" b="0" dirty="0" smtClean="0"/>
          </a:p>
          <a:p>
            <a:pPr lvl="0"/>
            <a:r>
              <a:rPr lang="ru-RU" sz="1200" b="0" dirty="0" smtClean="0"/>
              <a:t>Для добавления разделов щелкните слайд правой кнопкой мыши.</a:t>
            </a:r>
            <a:r>
              <a:rPr lang="ru-RU" sz="1200" b="0" baseline="0" dirty="0" smtClean="0"/>
              <a:t> Разделы позволяют упорядочить слайды и организовать совместную работу нескольких авторов.</a:t>
            </a:r>
            <a:endParaRPr lang="ru-RU" sz="1200" b="0" dirty="0" smtClean="0"/>
          </a:p>
          <a:p>
            <a:pPr lvl="0"/>
            <a:endParaRPr lang="ru-RU" sz="1200" b="1" dirty="0" smtClean="0"/>
          </a:p>
          <a:p>
            <a:pPr lvl="0"/>
            <a:r>
              <a:rPr lang="ru-RU" sz="1200" b="1" dirty="0" smtClean="0"/>
              <a:t>Заметки</a:t>
            </a:r>
          </a:p>
          <a:p>
            <a:pPr lvl="0"/>
            <a:r>
              <a:rPr lang="ru-RU" sz="1200" dirty="0" smtClean="0"/>
              <a:t>Используйте раздел заметок для размещения заметок докладчика или дополнительных сведений для аудитории.</a:t>
            </a:r>
            <a:r>
              <a:rPr lang="ru-RU" sz="1200" baseline="0" dirty="0" smtClean="0"/>
              <a:t> Во время воспроизведения презентации эти заметки отображаются в представлении презентации. </a:t>
            </a:r>
          </a:p>
          <a:p>
            <a:pPr lvl="0">
              <a:buFontTx/>
              <a:buNone/>
            </a:pPr>
            <a:r>
              <a:rPr lang="ru-RU" sz="1200" dirty="0" smtClean="0"/>
              <a:t>Обращайте внимание на размер шрифта (важно обеспечить различимость при ослабленном зрении, видеосъемке и чтении с экрана)</a:t>
            </a:r>
          </a:p>
          <a:p>
            <a:pPr lvl="0"/>
            <a:endParaRPr lang="ru-RU" sz="1200" dirty="0" smtClean="0"/>
          </a:p>
          <a:p>
            <a:pPr lvl="0">
              <a:buFontTx/>
              <a:buNone/>
            </a:pPr>
            <a:r>
              <a:rPr lang="ru-RU" sz="1200" b="1" dirty="0" smtClean="0"/>
              <a:t>Сочетаемые цвета </a:t>
            </a:r>
          </a:p>
          <a:p>
            <a:pPr lvl="0">
              <a:buFontTx/>
              <a:buNone/>
            </a:pPr>
            <a:r>
              <a:rPr lang="ru-RU" sz="1200" dirty="0" smtClean="0"/>
              <a:t>Обратите особое внимание на графики, диаграммы и надписи.</a:t>
            </a:r>
            <a:r>
              <a:rPr lang="ru-RU" sz="1200" baseline="0" dirty="0" smtClean="0"/>
              <a:t> </a:t>
            </a:r>
            <a:endParaRPr lang="ru-RU" sz="1200" dirty="0" smtClean="0"/>
          </a:p>
          <a:p>
            <a:pPr lvl="0"/>
            <a:r>
              <a:rPr lang="ru-RU" sz="1200" dirty="0" smtClean="0"/>
              <a:t>Учтите, что печать будет выполняться </a:t>
            </a:r>
            <a:r>
              <a:rPr lang="ru-RU" sz="1200" dirty="0" err="1" smtClean="0"/>
              <a:t>в черно-белом режиме или в оттенках серого</a:t>
            </a:r>
            <a:r>
              <a:rPr lang="ru-RU" sz="1200" dirty="0" smtClean="0"/>
              <a:t>. Выполните пробную печать, чтобы убедиться в сохранении разницы между цветами при печати </a:t>
            </a:r>
            <a:r>
              <a:rPr lang="ru-RU" sz="1200" dirty="0" err="1" smtClean="0"/>
              <a:t>в черно-белом режиме или в оттенках серого</a:t>
            </a:r>
            <a:r>
              <a:rPr lang="ru-RU" sz="1200" dirty="0" smtClean="0"/>
              <a:t>.</a:t>
            </a:r>
          </a:p>
          <a:p>
            <a:pPr lvl="0">
              <a:buFontTx/>
              <a:buNone/>
            </a:pPr>
            <a:endParaRPr lang="ru-RU" sz="1200" dirty="0" smtClean="0"/>
          </a:p>
          <a:p>
            <a:pPr lvl="0">
              <a:buFontTx/>
              <a:buNone/>
            </a:pPr>
            <a:r>
              <a:rPr lang="ru-RU" sz="1200" b="1" dirty="0" smtClean="0"/>
              <a:t>Диаграммы, таблицы и графики</a:t>
            </a:r>
          </a:p>
          <a:p>
            <a:pPr lvl="0"/>
            <a:r>
              <a:rPr lang="ru-RU" sz="1200" dirty="0" smtClean="0"/>
              <a:t>Не усложняйте восприятие: по возможности используйте согласованные, простые стили и цвета.</a:t>
            </a:r>
          </a:p>
          <a:p>
            <a:pPr lvl="0"/>
            <a:r>
              <a:rPr lang="ru-RU" sz="1200" dirty="0" smtClean="0"/>
              <a:t>Снабдите все диаграммы и таблицы подписями.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6361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Обсудить</a:t>
            </a:r>
            <a:r>
              <a:rPr lang="ru-RU" baseline="0" dirty="0" smtClean="0"/>
              <a:t> результаты примера или моделирования ситуации.</a:t>
            </a:r>
          </a:p>
          <a:p>
            <a:r>
              <a:rPr lang="ru-RU" baseline="0" dirty="0" smtClean="0"/>
              <a:t>Перечислите рекомендации.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10313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Добавьте слайды в раздел по каждой теме, включая слайды с таблицами, диаграммами и изображениями. </a:t>
            </a:r>
          </a:p>
          <a:p>
            <a:r>
              <a:rPr lang="ru-RU" dirty="0" smtClean="0"/>
              <a:t>Образцы макетов таблицы,</a:t>
            </a:r>
            <a:r>
              <a:rPr lang="ru-RU" baseline="0" dirty="0" smtClean="0"/>
              <a:t> </a:t>
            </a:r>
            <a:r>
              <a:rPr lang="ru-RU" dirty="0" smtClean="0"/>
              <a:t>диаграммы, изображения</a:t>
            </a:r>
            <a:r>
              <a:rPr lang="ru-RU" baseline="0" dirty="0" smtClean="0"/>
              <a:t> и видео см. в следующем разделе.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8589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ru-RU" smtClean="0"/>
              <a:t>Microsoft </a:t>
            </a:r>
            <a:r>
              <a:rPr lang="ru-RU" b="1" smtClean="0"/>
              <a:t>Инженерное мастерство</a:t>
            </a:r>
            <a:endParaRPr lang="ru-RU" smtClean="0"/>
          </a:p>
        </p:txBody>
      </p:sp>
      <p:sp>
        <p:nvSpPr>
          <p:cNvPr id="46083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ru-RU" smtClean="0"/>
              <a:t>Конфиденциальная информация Майкрософт</a:t>
            </a:r>
          </a:p>
        </p:txBody>
      </p:sp>
      <p:sp>
        <p:nvSpPr>
          <p:cNvPr id="46084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C51ECC-86A3-4073-ADEB-F5E3C216F85C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593861"/>
          </a:xfrm>
          <a:noFill/>
          <a:ln/>
        </p:spPr>
        <p:txBody>
          <a:bodyPr/>
          <a:lstStyle/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3084356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Подведите итог презентации, повторив важные моменты уроков.</a:t>
            </a:r>
          </a:p>
          <a:p>
            <a:r>
              <a:rPr lang="ru-RU" dirty="0" smtClean="0"/>
              <a:t>Что должны запомнить слушатели после презентации?</a:t>
            </a:r>
          </a:p>
          <a:p>
            <a:endParaRPr lang="ru-RU" dirty="0" smtClean="0"/>
          </a:p>
          <a:p>
            <a:r>
              <a:rPr lang="ru-RU" dirty="0" smtClean="0"/>
              <a:t>Сохраните презентацию на видео для удобства распространения. (Чтобы создать видео, откройте вкладку "Файл" и выберите команду "Доступ". В разделе "Типы файлов" щелкните "Создать видео").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88048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Будьте кратки. Сделайте текст как можно более кратким для использования крупного шрифта.</a:t>
            </a:r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5619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ru-RU" dirty="0" smtClean="0"/>
              <a:t>Microsoft </a:t>
            </a:r>
            <a:r>
              <a:rPr lang="ru-RU" b="1" dirty="0" smtClean="0"/>
              <a:t>Инженерное мастерство</a:t>
            </a:r>
            <a:endParaRPr lang="ru-RU" dirty="0" smtClean="0"/>
          </a:p>
        </p:txBody>
      </p:sp>
      <p:sp>
        <p:nvSpPr>
          <p:cNvPr id="40963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ru-RU" dirty="0" smtClean="0"/>
              <a:t>Конфиденциальная информация Майкрософт</a:t>
            </a:r>
          </a:p>
        </p:txBody>
      </p:sp>
      <p:sp>
        <p:nvSpPr>
          <p:cNvPr id="40964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CEDE57-F8FE-4B43-B511-2E9F76624F74}" type="slidenum">
              <a:rPr lang="ru-RU" smtClean="0"/>
              <a:pPr/>
              <a:t>15</a:t>
            </a:fld>
            <a:endParaRPr lang="ru-RU" dirty="0" smtClean="0"/>
          </a:p>
        </p:txBody>
      </p:sp>
      <p:sp>
        <p:nvSpPr>
          <p:cNvPr id="409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449263"/>
            <a:ext cx="4541837" cy="3408362"/>
          </a:xfrm>
          <a:ln/>
        </p:spPr>
      </p:sp>
      <p:sp>
        <p:nvSpPr>
          <p:cNvPr id="409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9472"/>
            <a:ext cx="6261652" cy="4593861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3807226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ru-RU" dirty="0" smtClean="0"/>
              <a:t>Microsoft </a:t>
            </a:r>
            <a:r>
              <a:rPr lang="ru-RU" b="1" dirty="0" smtClean="0"/>
              <a:t>Инженерное мастерство</a:t>
            </a:r>
            <a:endParaRPr lang="ru-RU" dirty="0" smtClean="0"/>
          </a:p>
        </p:txBody>
      </p:sp>
      <p:sp>
        <p:nvSpPr>
          <p:cNvPr id="4198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ru-RU" dirty="0" smtClean="0"/>
              <a:t>Конфиденциальная информация Майкрософт</a:t>
            </a:r>
          </a:p>
        </p:txBody>
      </p:sp>
      <p:sp>
        <p:nvSpPr>
          <p:cNvPr id="4198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44A5F-6CE4-493C-A0D7-6834FF76660C}" type="slidenum">
              <a:rPr lang="ru-RU" smtClean="0"/>
              <a:pPr/>
              <a:t>16</a:t>
            </a:fld>
            <a:endParaRPr lang="ru-RU" dirty="0" smtClean="0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4"/>
            <a:ext cx="6261652" cy="4554823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644712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dirty="0" smtClean="0"/>
              <a:t>Дайте краткий обзор презентации.</a:t>
            </a:r>
            <a:r>
              <a:rPr lang="ru-RU" baseline="0" dirty="0" smtClean="0"/>
              <a:t> О</a:t>
            </a:r>
            <a:r>
              <a:rPr lang="ru-RU" dirty="0" smtClean="0"/>
              <a:t>пишите главную суть презентации и обоснуйте ее важность.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Представьте каждую из основных тем.</a:t>
            </a:r>
          </a:p>
          <a:p>
            <a:r>
              <a:rPr lang="ru-RU" dirty="0" smtClean="0"/>
              <a:t>Чтобы предоставить слушателям ориентир, можно</a:t>
            </a:r>
            <a:r>
              <a:rPr lang="ru-RU" baseline="0" dirty="0" smtClean="0"/>
              <a:t> можете </a:t>
            </a:r>
            <a:r>
              <a:rPr lang="ru-RU" dirty="0" smtClean="0"/>
              <a:t>повторять этот обзорный слайд в ходе презентации, выделяя тему, которая будет обсуждаться далее.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5586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/>
            </a:pPr>
            <a:r>
              <a:rPr lang="ru-RU" dirty="0" smtClean="0"/>
              <a:t>Используйте заголовки разделов для каждой из тем, чтобы переход был понятен для аудитории. </a:t>
            </a:r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55979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lang="ru-RU"/>
            </a:pPr>
            <a:r>
              <a:rPr lang="ru-RU" sz="1200" dirty="0" smtClean="0"/>
              <a:t>Это другой параметр</a:t>
            </a:r>
            <a:r>
              <a:rPr lang="ru-RU" sz="1200" baseline="0" dirty="0" smtClean="0"/>
              <a:t> для обзорного слайда.</a:t>
            </a:r>
            <a:endParaRPr lang="ru-RU" sz="1200" dirty="0" smtClean="0"/>
          </a:p>
          <a:p>
            <a:pPr marL="228600" indent="-228600">
              <a:buFont typeface="+mj-lt"/>
              <a:buNone/>
            </a:pPr>
            <a:endParaRPr lang="ru-RU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9750" y="503238"/>
            <a:ext cx="3143250" cy="2359025"/>
          </a:xfrm>
        </p:spPr>
      </p:sp>
    </p:spTree>
    <p:extLst>
      <p:ext uri="{BB962C8B-B14F-4D97-AF65-F5344CB8AC3E}">
        <p14:creationId xmlns:p14="http://schemas.microsoft.com/office/powerpoint/2010/main" val="40646279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3916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4497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/>
            </a:pPr>
            <a:r>
              <a:rPr lang="ru-RU" b="0" dirty="0" smtClean="0"/>
              <a:t>Какие</a:t>
            </a:r>
            <a:r>
              <a:rPr lang="ru-RU" b="0" baseline="0" dirty="0" smtClean="0"/>
              <a:t> способности приобретут слушатели по завершении обучения?</a:t>
            </a:r>
            <a:r>
              <a:rPr lang="ru-RU" dirty="0" smtClean="0"/>
              <a:t> Коротко опишите каждую цель и полезность</a:t>
            </a:r>
            <a:r>
              <a:rPr lang="ru-RU" baseline="0" dirty="0" smtClean="0"/>
              <a:t> </a:t>
            </a:r>
            <a:r>
              <a:rPr lang="ru-RU" dirty="0" smtClean="0"/>
              <a:t>данной презентации для</a:t>
            </a:r>
            <a:r>
              <a:rPr lang="ru-RU" baseline="0" dirty="0" smtClean="0"/>
              <a:t> слушателей.</a:t>
            </a: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224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ru-RU" smtClean="0"/>
              <a:t>Microsoft </a:t>
            </a:r>
            <a:r>
              <a:rPr lang="ru-RU" b="1" smtClean="0"/>
              <a:t>Инженерное мастерство</a:t>
            </a:r>
            <a:endParaRPr lang="ru-RU" smtClean="0"/>
          </a:p>
        </p:txBody>
      </p:sp>
      <p:sp>
        <p:nvSpPr>
          <p:cNvPr id="4710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ru-RU" smtClean="0"/>
              <a:t>Конфиденциальная информация Майкрософт</a:t>
            </a:r>
          </a:p>
        </p:txBody>
      </p:sp>
      <p:sp>
        <p:nvSpPr>
          <p:cNvPr id="4710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19570C-A909-40C0-B9F8-7AD3BA2C3C56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471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71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593861"/>
          </a:xfrm>
          <a:noFill/>
          <a:ln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/>
            </a:pPr>
            <a:r>
              <a:rPr lang="ru-RU" dirty="0" smtClean="0"/>
              <a:t>При наличии подходящего</a:t>
            </a:r>
            <a:r>
              <a:rPr lang="ru-RU" baseline="0" dirty="0" smtClean="0"/>
              <a:t> видеосодержимого, такого как примеры, демонстрации продуктов или другие учебные материалы, также включите его в презентацию. </a:t>
            </a:r>
            <a:endParaRPr lang="ru-RU" dirty="0" smtClean="0"/>
          </a:p>
          <a:p>
            <a:pPr>
              <a:lnSpc>
                <a:spcPct val="80000"/>
              </a:lnSpc>
              <a:buFontTx/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767508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Добавьте пример или</a:t>
            </a:r>
            <a:r>
              <a:rPr lang="ru-RU" baseline="0" dirty="0" smtClean="0"/>
              <a:t> смоделированную ситуацию для обсуждения и применения полученных знаний.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479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 latinLnBrk="0">
              <a:defRPr lang="ru-RU" b="1" cap="small" baseline="0">
                <a:solidFill>
                  <a:srgbClr val="003300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 latinLnBrk="0">
              <a:buNone/>
              <a:defRPr lang="ru-RU"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ru-RU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 latinLnBrk="0">
              <a:buNone/>
              <a:defRPr lang="ru-RU" sz="2000" baseline="0"/>
            </a:lvl1pPr>
          </a:lstStyle>
          <a:p>
            <a:r>
              <a:rPr lang="ru-RU"/>
              <a:t>Эмблема организации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5600"/>
            <a:ext cx="819467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3100" y="1497013"/>
            <a:ext cx="3975100" cy="4759325"/>
          </a:xfrm>
        </p:spPr>
        <p:txBody>
          <a:bodyPr/>
          <a:lstStyle>
            <a:lvl4pPr latinLnBrk="0">
              <a:defRPr lang="ru-RU" baseline="0"/>
            </a:lvl4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7760" y="1497013"/>
            <a:ext cx="3977640" cy="4759325"/>
          </a:xfrm>
        </p:spPr>
        <p:txBody>
          <a:bodyPr/>
          <a:lstStyle>
            <a:lvl4pPr latinLnBrk="0">
              <a:defRPr lang="ru-RU" baseline="0"/>
            </a:lvl4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pPr/>
              <a:t>14.03.2016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14.03.2016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14.03.2016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олько 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pPr/>
              <a:t>14.03.2016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 latinLnBrk="0">
              <a:defRPr lang="ru-RU"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14.03.2016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 latinLnBrk="0">
              <a:buNone/>
              <a:defRPr lang="ru-RU" sz="1800"/>
            </a:lvl1pPr>
          </a:lstStyle>
          <a:p>
            <a:r>
              <a:rPr lang="ru-RU"/>
              <a:t>Эмблема организации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 latinLnBrk="0">
              <a:defRPr lang="ru-RU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 latinLnBrk="0">
              <a:defRPr lang="ru-RU" sz="3200">
                <a:latin typeface="+mn-lt"/>
              </a:defRPr>
            </a:lvl1pPr>
            <a:lvl2pPr latinLnBrk="0">
              <a:defRPr lang="ru-RU" sz="2800">
                <a:latin typeface="+mn-lt"/>
              </a:defRPr>
            </a:lvl2pPr>
            <a:lvl3pPr latinLnBrk="0">
              <a:defRPr lang="ru-RU" sz="2400">
                <a:latin typeface="+mn-lt"/>
              </a:defRPr>
            </a:lvl3pPr>
            <a:lvl4pPr latinLnBrk="0">
              <a:defRPr lang="ru-RU" sz="2400">
                <a:latin typeface="+mn-lt"/>
              </a:defRPr>
            </a:lvl4pPr>
            <a:lvl5pPr latinLnBrk="0">
              <a:defRPr lang="ru-RU" sz="2400">
                <a:latin typeface="+mn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14.03.2016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 latinLnBrk="0">
              <a:defRPr lang="ru-RU" sz="2800"/>
            </a:lvl1pPr>
            <a:lvl2pPr latinLnBrk="0">
              <a:defRPr lang="ru-RU" sz="2400"/>
            </a:lvl2pPr>
            <a:lvl3pPr latinLnBrk="0">
              <a:defRPr lang="ru-RU" sz="2000"/>
            </a:lvl3pPr>
            <a:lvl4pPr latinLnBrk="0">
              <a:defRPr lang="ru-RU" sz="1800"/>
            </a:lvl4pPr>
            <a:lvl5pPr latinLnBrk="0">
              <a:defRPr lang="ru-RU" sz="1800"/>
            </a:lvl5pPr>
            <a:lvl6pPr latinLnBrk="0">
              <a:defRPr lang="ru-RU" sz="1800"/>
            </a:lvl6pPr>
            <a:lvl7pPr latinLnBrk="0">
              <a:defRPr lang="ru-RU" sz="1800"/>
            </a:lvl7pPr>
            <a:lvl8pPr latinLnBrk="0">
              <a:defRPr lang="ru-RU" sz="1800"/>
            </a:lvl8pPr>
            <a:lvl9pPr latinLnBrk="0">
              <a:defRPr lang="ru-RU"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14.03.2016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latinLnBrk="0">
              <a:defRPr lang="ru-RU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 latinLnBrk="0">
              <a:buNone/>
              <a:defRPr lang="ru-RU" sz="2400" b="1"/>
            </a:lvl1pPr>
            <a:lvl2pPr marL="457200" indent="0" latinLnBrk="0">
              <a:buNone/>
              <a:defRPr lang="ru-RU" sz="2000" b="1"/>
            </a:lvl2pPr>
            <a:lvl3pPr marL="914400" indent="0" latinLnBrk="0">
              <a:buNone/>
              <a:defRPr lang="ru-RU" sz="1800" b="1"/>
            </a:lvl3pPr>
            <a:lvl4pPr marL="1371600" indent="0" latinLnBrk="0">
              <a:buNone/>
              <a:defRPr lang="ru-RU" sz="1600" b="1"/>
            </a:lvl4pPr>
            <a:lvl5pPr marL="1828800" indent="0" latinLnBrk="0">
              <a:buNone/>
              <a:defRPr lang="ru-RU" sz="1600" b="1"/>
            </a:lvl5pPr>
            <a:lvl6pPr marL="2286000" indent="0" latinLnBrk="0">
              <a:buNone/>
              <a:defRPr lang="ru-RU" sz="1600" b="1"/>
            </a:lvl6pPr>
            <a:lvl7pPr marL="2743200" indent="0" latinLnBrk="0">
              <a:buNone/>
              <a:defRPr lang="ru-RU" sz="1600" b="1"/>
            </a:lvl7pPr>
            <a:lvl8pPr marL="3200400" indent="0" latinLnBrk="0">
              <a:buNone/>
              <a:defRPr lang="ru-RU" sz="1600" b="1"/>
            </a:lvl8pPr>
            <a:lvl9pPr marL="3657600" indent="0" latinLnBrk="0">
              <a:buNone/>
              <a:defRPr lang="ru-RU"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 latinLnBrk="0">
              <a:defRPr lang="ru-RU" sz="2400"/>
            </a:lvl1pPr>
            <a:lvl2pPr latinLnBrk="0">
              <a:defRPr lang="ru-RU" sz="2000"/>
            </a:lvl2pPr>
            <a:lvl3pPr latinLnBrk="0">
              <a:defRPr lang="ru-RU" sz="1800"/>
            </a:lvl3pPr>
            <a:lvl4pPr latinLnBrk="0">
              <a:defRPr lang="ru-RU" sz="1600"/>
            </a:lvl4pPr>
            <a:lvl5pPr latinLnBrk="0">
              <a:defRPr lang="ru-RU" sz="1600"/>
            </a:lvl5pPr>
            <a:lvl6pPr latinLnBrk="0">
              <a:defRPr lang="ru-RU" sz="1600"/>
            </a:lvl6pPr>
            <a:lvl7pPr latinLnBrk="0">
              <a:defRPr lang="ru-RU" sz="1600"/>
            </a:lvl7pPr>
            <a:lvl8pPr latinLnBrk="0">
              <a:defRPr lang="ru-RU" sz="1600"/>
            </a:lvl8pPr>
            <a:lvl9pPr latinLnBrk="0">
              <a:defRPr lang="ru-RU"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14.03.2016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 latinLnBrk="0">
              <a:defRPr lang="ru-RU" sz="3200"/>
            </a:lvl1pPr>
            <a:lvl2pPr latinLnBrk="0">
              <a:defRPr lang="ru-RU" sz="2800"/>
            </a:lvl2pPr>
            <a:lvl3pPr latinLnBrk="0">
              <a:defRPr lang="ru-RU" sz="2400"/>
            </a:lvl3pPr>
            <a:lvl4pPr latinLnBrk="0">
              <a:defRPr lang="ru-RU" sz="2000"/>
            </a:lvl4pPr>
            <a:lvl5pPr latinLnBrk="0">
              <a:defRPr lang="ru-RU" sz="2000"/>
            </a:lvl5pPr>
            <a:lvl6pPr latinLnBrk="0">
              <a:defRPr lang="ru-RU" sz="2000"/>
            </a:lvl6pPr>
            <a:lvl7pPr latinLnBrk="0">
              <a:defRPr lang="ru-RU" sz="2000"/>
            </a:lvl7pPr>
            <a:lvl8pPr latinLnBrk="0">
              <a:defRPr lang="ru-RU" sz="2000"/>
            </a:lvl8pPr>
            <a:lvl9pPr latinLnBrk="0">
              <a:defRPr lang="ru-RU"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14.03.2016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latinLnBrk="0">
              <a:defRPr lang="ru-RU"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latinLnBrk="0">
              <a:buNone/>
              <a:defRPr lang="ru-RU" sz="3200"/>
            </a:lvl1pPr>
            <a:lvl2pPr marL="457200" indent="0" latinLnBrk="0">
              <a:buNone/>
              <a:defRPr lang="ru-RU" sz="2800"/>
            </a:lvl2pPr>
            <a:lvl3pPr marL="914400" indent="0" latinLnBrk="0">
              <a:buNone/>
              <a:defRPr lang="ru-RU" sz="2400"/>
            </a:lvl3pPr>
            <a:lvl4pPr marL="1371600" indent="0" latinLnBrk="0">
              <a:buNone/>
              <a:defRPr lang="ru-RU" sz="2000"/>
            </a:lvl4pPr>
            <a:lvl5pPr marL="1828800" indent="0" latinLnBrk="0">
              <a:buNone/>
              <a:defRPr lang="ru-RU" sz="2000"/>
            </a:lvl5pPr>
            <a:lvl6pPr marL="2286000" indent="0" latinLnBrk="0">
              <a:buNone/>
              <a:defRPr lang="ru-RU" sz="2000"/>
            </a:lvl6pPr>
            <a:lvl7pPr marL="2743200" indent="0" latinLnBrk="0">
              <a:buNone/>
              <a:defRPr lang="ru-RU" sz="2000"/>
            </a:lvl7pPr>
            <a:lvl8pPr marL="3200400" indent="0" latinLnBrk="0">
              <a:buNone/>
              <a:defRPr lang="ru-RU" sz="2000"/>
            </a:lvl8pPr>
            <a:lvl9pPr marL="3657600" indent="0" latinLnBrk="0">
              <a:buNone/>
              <a:defRPr lang="ru-RU"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latinLnBrk="0">
              <a:buNone/>
              <a:defRPr lang="ru-RU" sz="1400"/>
            </a:lvl1pPr>
            <a:lvl2pPr marL="457200" indent="0" latinLnBrk="0">
              <a:buNone/>
              <a:defRPr lang="ru-RU" sz="1200"/>
            </a:lvl2pPr>
            <a:lvl3pPr marL="914400" indent="0" latinLnBrk="0">
              <a:buNone/>
              <a:defRPr lang="ru-RU" sz="1000"/>
            </a:lvl3pPr>
            <a:lvl4pPr marL="1371600" indent="0" latinLnBrk="0">
              <a:buNone/>
              <a:defRPr lang="ru-RU" sz="900"/>
            </a:lvl4pPr>
            <a:lvl5pPr marL="1828800" indent="0" latinLnBrk="0">
              <a:buNone/>
              <a:defRPr lang="ru-RU" sz="900"/>
            </a:lvl5pPr>
            <a:lvl6pPr marL="2286000" indent="0" latinLnBrk="0">
              <a:buNone/>
              <a:defRPr lang="ru-RU" sz="900"/>
            </a:lvl6pPr>
            <a:lvl7pPr marL="2743200" indent="0" latinLnBrk="0">
              <a:buNone/>
              <a:defRPr lang="ru-RU" sz="900"/>
            </a:lvl7pPr>
            <a:lvl8pPr marL="3200400" indent="0" latinLnBrk="0">
              <a:buNone/>
              <a:defRPr lang="ru-RU" sz="900"/>
            </a:lvl8pPr>
            <a:lvl9pPr marL="3657600" indent="0" latinLnBrk="0">
              <a:buNone/>
              <a:defRPr lang="ru-RU"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14.03.2016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14.03.2016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14.03.2016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pPr/>
              <a:t>14.03.2016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pPr/>
              <a:t>‹#›</a:t>
            </a:fld>
            <a:endParaRPr lang="ru-RU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62" r:id="rId10"/>
    <p:sldLayoutId id="2147483654" r:id="rId11"/>
    <p:sldLayoutId id="2147483655" r:id="rId12"/>
    <p:sldLayoutId id="2147483663" r:id="rId13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ru-RU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6.jpe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Relationship Id="rId6" Type="http://schemas.openxmlformats.org/officeDocument/2006/relationships/image" Target="../media/image36.jpg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40.jpeg"/><Relationship Id="rId12" Type="http://schemas.openxmlformats.org/officeDocument/2006/relationships/image" Target="../media/image45.jpe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0.xml"/><Relationship Id="rId6" Type="http://schemas.openxmlformats.org/officeDocument/2006/relationships/image" Target="../media/image39.jpg"/><Relationship Id="rId11" Type="http://schemas.openxmlformats.org/officeDocument/2006/relationships/image" Target="../media/image44.jpeg"/><Relationship Id="rId5" Type="http://schemas.openxmlformats.org/officeDocument/2006/relationships/image" Target="../media/image38.jpg"/><Relationship Id="rId10" Type="http://schemas.openxmlformats.org/officeDocument/2006/relationships/image" Target="../media/image43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49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Relationship Id="rId9" Type="http://schemas.openxmlformats.org/officeDocument/2006/relationships/image" Target="../media/image5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g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55.jp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2.xml"/><Relationship Id="rId6" Type="http://schemas.openxmlformats.org/officeDocument/2006/relationships/image" Target="../media/image54.jpg"/><Relationship Id="rId5" Type="http://schemas.openxmlformats.org/officeDocument/2006/relationships/image" Target="../media/image53.jpg"/><Relationship Id="rId4" Type="http://schemas.openxmlformats.org/officeDocument/2006/relationships/image" Target="../media/image5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0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6" Type="http://schemas.openxmlformats.org/officeDocument/2006/relationships/image" Target="../media/image19.jpeg"/><Relationship Id="rId5" Type="http://schemas.openxmlformats.org/officeDocument/2006/relationships/image" Target="../media/image18.jp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6.jpe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32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691680" y="1196752"/>
            <a:ext cx="7260344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dirty="0" smtClean="0">
                <a:solidFill>
                  <a:srgbClr val="C00000"/>
                </a:solidFill>
              </a:rPr>
              <a:t/>
            </a:r>
            <a:br>
              <a:rPr lang="ru-RU" sz="5300" dirty="0" smtClean="0">
                <a:solidFill>
                  <a:srgbClr val="C00000"/>
                </a:solidFill>
              </a:rPr>
            </a:br>
            <a:r>
              <a:rPr lang="ru-RU" sz="5300" dirty="0" smtClean="0">
                <a:solidFill>
                  <a:srgbClr val="C00000"/>
                </a:solidFill>
              </a:rPr>
              <a:t>РЕАЛИЗАЦИЯ ТРЕБОВАНИЙ ФГОС НОО </a:t>
            </a:r>
            <a:br>
              <a:rPr lang="ru-RU" sz="5300" dirty="0" smtClean="0">
                <a:solidFill>
                  <a:srgbClr val="C00000"/>
                </a:solidFill>
              </a:rPr>
            </a:br>
            <a:r>
              <a:rPr lang="ru-RU" sz="3100" dirty="0" smtClean="0">
                <a:solidFill>
                  <a:srgbClr val="C00000"/>
                </a:solidFill>
              </a:rPr>
              <a:t>  </a:t>
            </a:r>
            <a:r>
              <a:rPr lang="ru-RU" sz="3100" dirty="0" smtClean="0">
                <a:solidFill>
                  <a:srgbClr val="0070C0"/>
                </a:solidFill>
              </a:rPr>
              <a:t>(из опыта работы учителей начальных классов)</a:t>
            </a:r>
            <a:endParaRPr lang="ru-RU" sz="31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3962400" y="4653136"/>
            <a:ext cx="4772528" cy="376064"/>
          </a:xfrm>
        </p:spPr>
        <p:txBody>
          <a:bodyPr>
            <a:noAutofit/>
          </a:bodyPr>
          <a:lstStyle/>
          <a:p>
            <a:pPr algn="ctr"/>
            <a:endParaRPr lang="ru-RU" sz="2800" dirty="0" smtClean="0">
              <a:latin typeface="+mn-lt"/>
            </a:endParaRPr>
          </a:p>
          <a:p>
            <a:pPr algn="ctr"/>
            <a:endParaRPr lang="ru-RU" sz="2800" b="1" dirty="0" smtClean="0">
              <a:solidFill>
                <a:srgbClr val="0070C0"/>
              </a:solidFill>
              <a:latin typeface="+mn-lt"/>
            </a:endParaRP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+mn-lt"/>
              </a:rPr>
              <a:t>Зрюева О.В., 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+mn-lt"/>
              </a:rPr>
              <a:t>учитель начальных классов</a:t>
            </a:r>
            <a:endParaRPr lang="ru-RU" sz="28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240" y="0"/>
            <a:ext cx="2639194" cy="197539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043608" y="332656"/>
            <a:ext cx="7416824" cy="100811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ВНЕУРОЧНАЯ ДЕЯТЕЛЬНОСТЬ</a:t>
            </a:r>
            <a:endParaRPr lang="ru-RU" sz="36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576747"/>
              </p:ext>
            </p:extLst>
          </p:nvPr>
        </p:nvGraphicFramePr>
        <p:xfrm>
          <a:off x="827584" y="1700808"/>
          <a:ext cx="8136904" cy="43626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8661"/>
                <a:gridCol w="4618243"/>
              </a:tblGrid>
              <a:tr h="3714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НАПРАВЛЕНИЯ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НАЗВАНИЕ КРУЖКА</a:t>
                      </a:r>
                      <a:endParaRPr lang="ru-RU" sz="3200" dirty="0"/>
                    </a:p>
                  </a:txBody>
                  <a:tcPr/>
                </a:tc>
              </a:tr>
              <a:tr h="641115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Социальное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b="1" dirty="0" smtClean="0"/>
                        <a:t>Азбука юного пешехода (3-4</a:t>
                      </a:r>
                      <a:r>
                        <a:rPr lang="ru-RU" sz="2400" b="1" baseline="0" dirty="0" smtClean="0"/>
                        <a:t> </a:t>
                      </a:r>
                      <a:r>
                        <a:rPr lang="ru-RU" sz="2400" b="1" baseline="0" dirty="0" err="1" smtClean="0"/>
                        <a:t>кл</a:t>
                      </a:r>
                      <a:r>
                        <a:rPr lang="ru-RU" sz="2400" b="1" baseline="0" dirty="0" smtClean="0"/>
                        <a:t>.)</a:t>
                      </a:r>
                      <a:endParaRPr lang="ru-RU" sz="2400" b="1" dirty="0"/>
                    </a:p>
                  </a:txBody>
                  <a:tcPr/>
                </a:tc>
              </a:tr>
              <a:tr h="91587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Спортивно-оздоровительное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b="1" dirty="0" smtClean="0"/>
                        <a:t>Планета здоровья (1-2 </a:t>
                      </a:r>
                      <a:r>
                        <a:rPr lang="ru-RU" sz="2400" b="1" dirty="0" err="1" smtClean="0"/>
                        <a:t>кл</a:t>
                      </a:r>
                      <a:r>
                        <a:rPr lang="ru-RU" sz="2400" b="1" dirty="0" smtClean="0"/>
                        <a:t>.)</a:t>
                      </a:r>
                    </a:p>
                    <a:p>
                      <a:pPr algn="just"/>
                      <a:r>
                        <a:rPr lang="ru-RU" sz="2400" b="1" dirty="0" smtClean="0"/>
                        <a:t>Тропинка к здоровью (3-4 </a:t>
                      </a:r>
                      <a:r>
                        <a:rPr lang="ru-RU" sz="2400" b="1" dirty="0" err="1" smtClean="0"/>
                        <a:t>кл</a:t>
                      </a:r>
                      <a:r>
                        <a:rPr lang="ru-RU" sz="2400" b="1" dirty="0" smtClean="0"/>
                        <a:t>.)</a:t>
                      </a:r>
                      <a:endParaRPr lang="ru-RU" sz="2400" b="1" dirty="0"/>
                    </a:p>
                  </a:txBody>
                  <a:tcPr/>
                </a:tc>
              </a:tr>
              <a:tr h="91587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Общеинтеллектуальное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b="1" dirty="0" smtClean="0"/>
                        <a:t>Логика, информатика, математика (1-2 </a:t>
                      </a:r>
                      <a:r>
                        <a:rPr lang="ru-RU" sz="2400" b="1" dirty="0" err="1" smtClean="0"/>
                        <a:t>кл</a:t>
                      </a:r>
                      <a:r>
                        <a:rPr lang="ru-RU" sz="2400" b="1" dirty="0" smtClean="0"/>
                        <a:t>.)</a:t>
                      </a:r>
                    </a:p>
                    <a:p>
                      <a:pPr algn="just"/>
                      <a:r>
                        <a:rPr lang="ru-RU" sz="2400" b="1" dirty="0" smtClean="0"/>
                        <a:t>Хочу все знать! (3-4 </a:t>
                      </a:r>
                      <a:r>
                        <a:rPr lang="ru-RU" sz="2400" b="1" dirty="0" err="1" smtClean="0"/>
                        <a:t>кл</a:t>
                      </a:r>
                      <a:r>
                        <a:rPr lang="ru-RU" sz="2400" b="1" dirty="0" smtClean="0"/>
                        <a:t>.)</a:t>
                      </a:r>
                    </a:p>
                    <a:p>
                      <a:pPr algn="just"/>
                      <a:endParaRPr lang="ru-RU" sz="800" b="1" dirty="0"/>
                    </a:p>
                  </a:txBody>
                  <a:tcPr/>
                </a:tc>
              </a:tr>
              <a:tr h="91587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Общекультурное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b="1" dirty="0" smtClean="0"/>
                        <a:t>Чудеса аппликации (1-2 </a:t>
                      </a:r>
                      <a:r>
                        <a:rPr lang="ru-RU" sz="2400" b="1" dirty="0" err="1" smtClean="0"/>
                        <a:t>кл</a:t>
                      </a:r>
                      <a:r>
                        <a:rPr lang="ru-RU" sz="2400" b="1" dirty="0" smtClean="0"/>
                        <a:t>.)</a:t>
                      </a:r>
                    </a:p>
                    <a:p>
                      <a:pPr algn="just"/>
                      <a:r>
                        <a:rPr lang="ru-RU" sz="2400" b="1" dirty="0" smtClean="0"/>
                        <a:t>Маленькая мастерская (3-4 </a:t>
                      </a:r>
                      <a:r>
                        <a:rPr lang="ru-RU" sz="2400" b="1" dirty="0" err="1" smtClean="0"/>
                        <a:t>кл</a:t>
                      </a:r>
                      <a:r>
                        <a:rPr lang="ru-RU" sz="2400" b="1" dirty="0" smtClean="0"/>
                        <a:t>.)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1544">
            <a:off x="5446588" y="496597"/>
            <a:ext cx="3292443" cy="32924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548680"/>
            <a:ext cx="3240360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501008"/>
            <a:ext cx="3816424" cy="30460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85720" y="4717645"/>
            <a:ext cx="2212500" cy="19188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368" y="212279"/>
            <a:ext cx="2181225" cy="21812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1" y="212279"/>
            <a:ext cx="2181225" cy="21812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436" y="363264"/>
            <a:ext cx="2747797" cy="20608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0" name="Picture 2" descr="DSCN271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542" y="2768239"/>
            <a:ext cx="2825750" cy="157321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2051" name="Picture 3" descr="DSCN297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457" y="2603048"/>
            <a:ext cx="2236025" cy="1618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2052" name="Picture 4" descr="DSCN3005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658" y="2768239"/>
            <a:ext cx="2079775" cy="1559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1" y="4754656"/>
            <a:ext cx="2459765" cy="18448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2953">
            <a:off x="3564420" y="4560041"/>
            <a:ext cx="2808655" cy="21064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754" y="41568"/>
            <a:ext cx="2952328" cy="2214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410" y="4118935"/>
            <a:ext cx="3433451" cy="25750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3850" y="2078040"/>
            <a:ext cx="3140558" cy="20953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75" y="4147753"/>
            <a:ext cx="3816424" cy="25462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5051" y="9562"/>
            <a:ext cx="3194168" cy="21311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101" y="2186443"/>
            <a:ext cx="3112051" cy="20763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244" y="3936088"/>
            <a:ext cx="2839790" cy="28397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33" y="3644365"/>
            <a:ext cx="3045321" cy="304532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63" y="0"/>
            <a:ext cx="2824791" cy="28247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244" y="41477"/>
            <a:ext cx="2839790" cy="28397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350" y="1876625"/>
            <a:ext cx="3054699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07904" y="22768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0857640"/>
              </p:ext>
            </p:extLst>
          </p:nvPr>
        </p:nvGraphicFramePr>
        <p:xfrm>
          <a:off x="827584" y="332656"/>
          <a:ext cx="8060618" cy="62686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60618"/>
              </a:tblGrid>
              <a:tr h="5422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Отмечается следующая положительная тенденция:</a:t>
                      </a:r>
                      <a:endParaRPr lang="ru-RU" dirty="0"/>
                    </a:p>
                  </a:txBody>
                  <a:tcPr/>
                </a:tc>
              </a:tr>
              <a:tr h="1007088">
                <a:tc>
                  <a:txBody>
                    <a:bodyPr/>
                    <a:lstStyle/>
                    <a:p>
                      <a:pPr marL="28575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b="1" dirty="0" smtClean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использование учителями начальных классов в образовательной практике учебно-методических разработок и материалов, ориентированных на стандарты нового поколения (тесты, дидактические материалы, контрольно-измерительный инструментарий);</a:t>
                      </a:r>
                      <a:endParaRPr lang="ru-RU" sz="800" b="1" dirty="0" smtClean="0"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71450" indent="-171450" algn="just">
                        <a:buFont typeface="Wingdings" panose="05000000000000000000" pitchFamily="2" charset="2"/>
                        <a:buChar char="ü"/>
                      </a:pPr>
                      <a:endParaRPr lang="ru-RU" sz="800" dirty="0"/>
                    </a:p>
                  </a:txBody>
                  <a:tcPr/>
                </a:tc>
              </a:tr>
              <a:tr h="774683"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b="1" dirty="0" smtClean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использование учителями в работе с младшими школьниками современных образовательных технологий;</a:t>
                      </a:r>
                      <a:endParaRPr lang="ru-RU" dirty="0"/>
                    </a:p>
                  </a:txBody>
                  <a:tcPr/>
                </a:tc>
              </a:tr>
              <a:tr h="542278">
                <a:tc>
                  <a:txBody>
                    <a:bodyPr/>
                    <a:lstStyle/>
                    <a:p>
                      <a:pPr marL="28575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b="1" dirty="0" smtClean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ориентация учителей начальных классов на организацию здоровьесберегающей среды;</a:t>
                      </a:r>
                      <a:endParaRPr lang="ru-RU" dirty="0"/>
                    </a:p>
                  </a:txBody>
                  <a:tcPr/>
                </a:tc>
              </a:tr>
              <a:tr h="774683"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b="1" dirty="0" smtClean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осознание необходимости педагогами перехода на развивающие системы обучения;</a:t>
                      </a:r>
                      <a:endParaRPr lang="ru-RU" dirty="0"/>
                    </a:p>
                  </a:txBody>
                  <a:tcPr/>
                </a:tc>
              </a:tr>
              <a:tr h="774683"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b="1" dirty="0" smtClean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возможность профессионального общения педагогов и обмена их опыта с коллегами;</a:t>
                      </a:r>
                      <a:endParaRPr lang="ru-RU" dirty="0"/>
                    </a:p>
                  </a:txBody>
                  <a:tcPr/>
                </a:tc>
              </a:tr>
              <a:tr h="774683"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b="1" dirty="0" smtClean="0"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положительное отношение родителей к реализации внеурочной деятельности.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3573016"/>
            <a:ext cx="872892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272B85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СПАСИБО ЗА ВНИМАНИЕ!</a:t>
            </a:r>
            <a:endParaRPr lang="ru-RU" sz="60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272B85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04664"/>
            <a:ext cx="8126635" cy="609113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516" y="3429000"/>
            <a:ext cx="9505056" cy="15619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204864"/>
            <a:ext cx="6552728" cy="42210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96136" y="157797"/>
            <a:ext cx="3240360" cy="16561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Горизонтальный свиток 6"/>
          <p:cNvSpPr/>
          <p:nvPr/>
        </p:nvSpPr>
        <p:spPr>
          <a:xfrm>
            <a:off x="2339752" y="121290"/>
            <a:ext cx="6192688" cy="1216631"/>
          </a:xfrm>
          <a:prstGeom prst="horizontalScroll">
            <a:avLst/>
          </a:prstGeom>
          <a:solidFill>
            <a:srgbClr val="009ED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УМК «ШКОЛА РОССИИ»</a:t>
            </a:r>
            <a:endParaRPr lang="ru-RU" sz="4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444752"/>
            <a:ext cx="7128792" cy="52199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3568" y="50474"/>
            <a:ext cx="1512168" cy="13942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53331" flipH="1">
            <a:off x="108261" y="-3142205"/>
            <a:ext cx="2895600" cy="686108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1520" y="3852529"/>
            <a:ext cx="84249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Мои ученики будут узнавать новое не от меня, они будут открывать это новое сами. Моя главная задача – помочь им раскрыться, развить собственные </a:t>
            </a:r>
            <a:r>
              <a:rPr lang="ru-RU" sz="3600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идеи.</a:t>
            </a:r>
          </a:p>
          <a:p>
            <a:pPr algn="r"/>
            <a:r>
              <a:rPr lang="ru-RU" sz="36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И. Г. Песталоцци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0566" y="288335"/>
            <a:ext cx="3549746" cy="3658785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963332" y="-6858000"/>
            <a:ext cx="7765662" cy="164761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53331" flipH="1">
            <a:off x="-316180" y="3775286"/>
            <a:ext cx="2895600" cy="3390489"/>
          </a:xfrm>
          <a:prstGeom prst="rect">
            <a:avLst/>
          </a:prstGeom>
        </p:spPr>
      </p:pic>
      <p:sp>
        <p:nvSpPr>
          <p:cNvPr id="2" name="Двойная волна 1"/>
          <p:cNvSpPr/>
          <p:nvPr/>
        </p:nvSpPr>
        <p:spPr>
          <a:xfrm>
            <a:off x="2483768" y="260648"/>
            <a:ext cx="6480720" cy="792088"/>
          </a:xfrm>
          <a:prstGeom prst="doubleWav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АЛГОРИТМ ФОРМИРОВАНИЯ УУД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715057" y="1349494"/>
            <a:ext cx="5976664" cy="4680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Планирование УУД</a:t>
            </a:r>
            <a:endParaRPr lang="ru-RU" sz="32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758694" y="2296084"/>
            <a:ext cx="5976664" cy="468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Формирование УУД</a:t>
            </a:r>
            <a:endParaRPr lang="ru-RU" sz="32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28975" y="3263604"/>
            <a:ext cx="5976664" cy="468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Диагностика УУД</a:t>
            </a:r>
            <a:endParaRPr lang="ru-RU" sz="32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58694" y="4168051"/>
            <a:ext cx="5976664" cy="5040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План корректировки</a:t>
            </a:r>
            <a:endParaRPr lang="ru-RU" sz="3200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793959" y="5135571"/>
            <a:ext cx="5976664" cy="468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Подбор заданий</a:t>
            </a:r>
            <a:endParaRPr lang="ru-RU" sz="32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839008" y="6055473"/>
            <a:ext cx="5976664" cy="4680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Рефлексия</a:t>
            </a:r>
            <a:endParaRPr lang="ru-RU" sz="3200" b="1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281097"/>
            <a:ext cx="2651787" cy="19888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636" y="1059697"/>
            <a:ext cx="2181225" cy="21812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Двойная волна 7"/>
          <p:cNvSpPr/>
          <p:nvPr/>
        </p:nvSpPr>
        <p:spPr>
          <a:xfrm>
            <a:off x="1403648" y="56650"/>
            <a:ext cx="6997418" cy="792088"/>
          </a:xfrm>
          <a:prstGeom prst="double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УЧЕБНАЯ ДЕЯТЕЛЬНОСТЬ</a:t>
            </a:r>
            <a:endParaRPr lang="ru-RU" sz="3600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6924" y="4149080"/>
            <a:ext cx="2651787" cy="20882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212469"/>
            <a:ext cx="2699791" cy="20248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http://itd2.mycdn.me/image?t=52&amp;bid=545928364491&amp;id=545928364491&amp;plc=WEB&amp;tkn=*0B6DLMIS-wimxFQC7qPpVD9OMQk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637" y="3573016"/>
            <a:ext cx="2181225" cy="21812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299427"/>
            <a:ext cx="2605378" cy="19540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96" y="150168"/>
            <a:ext cx="2555776" cy="19292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730" y="180493"/>
            <a:ext cx="2747797" cy="18989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311" y="4077072"/>
            <a:ext cx="2565813" cy="19243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291" y="4365104"/>
            <a:ext cx="2843808" cy="213285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90" y="4021720"/>
            <a:ext cx="2651787" cy="19888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291" y="398848"/>
            <a:ext cx="2555776" cy="1916832"/>
          </a:xfrm>
          <a:prstGeom prst="rect">
            <a:avLst/>
          </a:prstGeom>
        </p:spPr>
      </p:pic>
      <p:sp>
        <p:nvSpPr>
          <p:cNvPr id="11" name="Горизонтальный свиток 10"/>
          <p:cNvSpPr/>
          <p:nvPr/>
        </p:nvSpPr>
        <p:spPr>
          <a:xfrm>
            <a:off x="1229787" y="2775350"/>
            <a:ext cx="7344816" cy="864096"/>
          </a:xfrm>
          <a:prstGeom prst="horizontalScroll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ПРОЕКТНАЯ ДЕЯТЕЛЬНОСТЬ</a:t>
            </a:r>
            <a:endParaRPr lang="ru-RU" sz="3600" b="1" dirty="0"/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16" y="4052793"/>
            <a:ext cx="3515883" cy="26369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378" y="4079582"/>
            <a:ext cx="3419872" cy="2564904"/>
          </a:xfrm>
          <a:prstGeom prst="rect">
            <a:avLst/>
          </a:prstGeom>
        </p:spPr>
      </p:pic>
      <p:sp>
        <p:nvSpPr>
          <p:cNvPr id="2" name="Двойная волна 1"/>
          <p:cNvSpPr/>
          <p:nvPr/>
        </p:nvSpPr>
        <p:spPr>
          <a:xfrm>
            <a:off x="827584" y="116632"/>
            <a:ext cx="8136904" cy="1224136"/>
          </a:xfrm>
          <a:prstGeom prst="double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Портфолио как инструмент оценки образовательных достижений младших школьников</a:t>
            </a:r>
            <a:endParaRPr lang="ru-RU" sz="24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9914" y="1868524"/>
            <a:ext cx="2939819" cy="22048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041300" flipH="1" flipV="1">
            <a:off x="3352269" y="1888242"/>
            <a:ext cx="2927962" cy="206200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6"/>
          <a:stretch/>
        </p:blipFill>
        <p:spPr>
          <a:xfrm rot="5221935">
            <a:off x="6105320" y="1890838"/>
            <a:ext cx="2890394" cy="202834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7wNinuYvMzfZ5U1vBqhNh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OOKFAmQ6LnTdkKqqzhwoax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zdaKHeWyBnZyZ2cDqRSo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AGzTPKJNXuuOK4v20iPS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HsVeI2TwAzQM9S4tQjLvMM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dIAG7WhWjupCZ4n8F2Ks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bORDfvhHahmpDFmvtYCcVK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9BB791A-2264-44DD-BA10-93318C807D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на основе шаблона Обучение</Template>
  <TotalTime>0</TotalTime>
  <Words>627</Words>
  <Application>Microsoft Office PowerPoint</Application>
  <PresentationFormat>Экран (4:3)</PresentationFormat>
  <Paragraphs>97</Paragraphs>
  <Slides>16</Slides>
  <Notes>16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Georgia</vt:lpstr>
      <vt:lpstr>Times New Roman</vt:lpstr>
      <vt:lpstr>Wingdings</vt:lpstr>
      <vt:lpstr>Training</vt:lpstr>
      <vt:lpstr> РЕАЛИЗАЦИЯ ТРЕБОВАНИЙ ФГОС НОО    (из опыта работы учителей начальных классов)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2016-03-13T13:44:01Z</dcterms:created>
  <dcterms:modified xsi:type="dcterms:W3CDTF">2016-03-14T17:51:46Z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TC016745579991</vt:lpwstr>
  </property>
</Properties>
</file>