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8"/>
  </p:notesMasterIdLst>
  <p:sldIdLst>
    <p:sldId id="256" r:id="rId2"/>
    <p:sldId id="257" r:id="rId3"/>
    <p:sldId id="262" r:id="rId4"/>
    <p:sldId id="281" r:id="rId5"/>
    <p:sldId id="273" r:id="rId6"/>
    <p:sldId id="258" r:id="rId7"/>
    <p:sldId id="275" r:id="rId8"/>
    <p:sldId id="276" r:id="rId9"/>
    <p:sldId id="277" r:id="rId10"/>
    <p:sldId id="278" r:id="rId11"/>
    <p:sldId id="263" r:id="rId12"/>
    <p:sldId id="265" r:id="rId13"/>
    <p:sldId id="279" r:id="rId14"/>
    <p:sldId id="280" r:id="rId15"/>
    <p:sldId id="26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28" autoAdjust="0"/>
  </p:normalViewPr>
  <p:slideViewPr>
    <p:cSldViewPr>
      <p:cViewPr varScale="1">
        <p:scale>
          <a:sx n="70" d="100"/>
          <a:sy n="70" d="100"/>
        </p:scale>
        <p:origin x="-13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B7644-FBE8-4C9F-B7EF-50A22178B4C7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645F1-DDB1-4C00-AC07-A80F954C7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61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645F1-DDB1-4C00-AC07-A80F954C708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158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5B8D28-0424-4C77-915F-88334A5544B8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4CD393B-5A35-449D-8B92-E3821E7B41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085184"/>
            <a:ext cx="6696744" cy="93610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Чтобы быть здоровым, ловким и умелым, с детства закаляйся, занимайся делом.</a:t>
            </a:r>
            <a:endParaRPr lang="ru-RU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768" y="404664"/>
            <a:ext cx="8748464" cy="1793167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Акция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«Тропинки к здоровью»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348880"/>
            <a:ext cx="4176464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7708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2081">
        <p14:reveal/>
      </p:transition>
    </mc:Choice>
    <mc:Fallback xmlns="">
      <p:transition spd="slow" advTm="120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16" y="764704"/>
            <a:ext cx="5078156" cy="27477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789040"/>
            <a:ext cx="5670055" cy="298796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243709" y="4123345"/>
            <a:ext cx="24565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Благодаря изготовленным массажёрам – развитие мелкой моторики у наших детей будет совершенствоваться.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8864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Mongolian Baiti" panose="03000500000000000000" pitchFamily="66" charset="0"/>
              </a:rPr>
              <a:t>Совместный досуг родителей с детьми.</a:t>
            </a:r>
            <a:endParaRPr lang="ru-RU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535711"/>
            <a:ext cx="381642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Мелкая моторика – одна из сторон двигательной сферы, которая непосредственно связана с овладением предметными действиями, развитием продуктивных видов деятельности, письмом, речью ребёнка. В процессе развития мелкой моторики решаются следующие задачи: развивается словарный запас, совершенствуется зрительно-двигательная координация, укрепляется мелкая мускулатура пальцев рук.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12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980">
        <p14:reveal/>
      </p:transition>
    </mc:Choice>
    <mc:Fallback xmlns="">
      <p:transition spd="slow" advTm="698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8784000" cy="493563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215028" y="56612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Совместное рассмотрение и использование массажёров для мелкой моторики дарит массу позитивных эмоций и вызывает жгучий интерес.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3319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795">
        <p14:reveal/>
      </p:transition>
    </mc:Choice>
    <mc:Fallback xmlns="">
      <p:transition spd="slow" advTm="67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04664"/>
            <a:ext cx="8136000" cy="457153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611560" y="537321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Совместный досуг с родителями с презентацией изготовленных ковриков и их использование-изготовление «Тропинки здоровья».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3169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476">
        <p14:reveal/>
      </p:transition>
    </mc:Choice>
    <mc:Fallback xmlns="">
      <p:transition spd="slow" advTm="647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25" y="207422"/>
            <a:ext cx="5574047" cy="3132000"/>
          </a:xfrm>
          <a:prstGeom prst="hexag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429000"/>
            <a:ext cx="5830325" cy="3276000"/>
          </a:xfrm>
          <a:prstGeom prst="hexagon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5940152" y="836712"/>
            <a:ext cx="280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Зашагали ножки прямо </a:t>
            </a:r>
            <a:r>
              <a:rPr lang="ru-RU" dirty="0">
                <a:solidFill>
                  <a:prstClr val="black"/>
                </a:solidFill>
              </a:rPr>
              <a:t>по </a:t>
            </a:r>
            <a:r>
              <a:rPr lang="ru-RU" dirty="0" smtClean="0">
                <a:solidFill>
                  <a:prstClr val="black"/>
                </a:solidFill>
              </a:rPr>
              <a:t>дорожке.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</a:rPr>
              <a:t>Ну-ка веселее - топаем </a:t>
            </a:r>
            <a:r>
              <a:rPr lang="ru-RU" dirty="0">
                <a:solidFill>
                  <a:prstClr val="black"/>
                </a:solidFill>
              </a:rPr>
              <a:t>дружнее.</a:t>
            </a:r>
          </a:p>
        </p:txBody>
      </p:sp>
    </p:spTree>
    <p:extLst>
      <p:ext uri="{BB962C8B-B14F-4D97-AF65-F5344CB8AC3E}">
        <p14:creationId xmlns:p14="http://schemas.microsoft.com/office/powerpoint/2010/main" val="193942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788">
        <p14:reveal/>
      </p:transition>
    </mc:Choice>
    <mc:Fallback xmlns="">
      <p:transition spd="slow" advTm="67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3034202" cy="5400000"/>
          </a:xfrm>
          <a:prstGeom prst="parallelogram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122608"/>
            <a:ext cx="6471020" cy="3636000"/>
          </a:xfrm>
          <a:prstGeom prst="flowChartInputOutp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3779912" y="692696"/>
            <a:ext cx="51748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prstClr val="black"/>
                </a:solidFill>
              </a:rPr>
              <a:t>Быть </a:t>
            </a:r>
            <a:r>
              <a:rPr lang="ru-RU" b="1" i="1" dirty="0">
                <a:solidFill>
                  <a:prstClr val="black"/>
                </a:solidFill>
              </a:rPr>
              <a:t>красивым, </a:t>
            </a:r>
            <a:endParaRPr lang="ru-RU" b="1" i="1" dirty="0" smtClean="0">
              <a:solidFill>
                <a:prstClr val="black"/>
              </a:solidFill>
            </a:endParaRPr>
          </a:p>
          <a:p>
            <a:r>
              <a:rPr lang="ru-RU" b="1" i="1" dirty="0">
                <a:solidFill>
                  <a:prstClr val="black"/>
                </a:solidFill>
              </a:rPr>
              <a:t>Б</a:t>
            </a:r>
            <a:r>
              <a:rPr lang="ru-RU" b="1" i="1" dirty="0" smtClean="0">
                <a:solidFill>
                  <a:prstClr val="black"/>
                </a:solidFill>
              </a:rPr>
              <a:t>ыть </a:t>
            </a:r>
            <a:r>
              <a:rPr lang="ru-RU" b="1" i="1" dirty="0">
                <a:solidFill>
                  <a:prstClr val="black"/>
                </a:solidFill>
              </a:rPr>
              <a:t>здоровым </a:t>
            </a:r>
            <a:endParaRPr lang="ru-RU" b="1" i="1" dirty="0" smtClean="0">
              <a:solidFill>
                <a:prstClr val="black"/>
              </a:solidFill>
            </a:endParaRPr>
          </a:p>
          <a:p>
            <a:r>
              <a:rPr lang="ru-RU" b="1" i="1" dirty="0">
                <a:solidFill>
                  <a:prstClr val="black"/>
                </a:solidFill>
              </a:rPr>
              <a:t>П</a:t>
            </a:r>
            <a:r>
              <a:rPr lang="ru-RU" b="1" i="1" dirty="0" smtClean="0">
                <a:solidFill>
                  <a:prstClr val="black"/>
                </a:solidFill>
              </a:rPr>
              <a:t>омогает </a:t>
            </a:r>
            <a:r>
              <a:rPr lang="ru-RU" b="1" i="1" dirty="0">
                <a:solidFill>
                  <a:prstClr val="black"/>
                </a:solidFill>
              </a:rPr>
              <a:t>нам ходьба!</a:t>
            </a:r>
          </a:p>
          <a:p>
            <a:r>
              <a:rPr lang="ru-RU" b="1" i="1" dirty="0" smtClean="0">
                <a:solidFill>
                  <a:prstClr val="black"/>
                </a:solidFill>
              </a:rPr>
              <a:t>Мы </a:t>
            </a:r>
            <a:r>
              <a:rPr lang="ru-RU" b="1" i="1" dirty="0">
                <a:solidFill>
                  <a:prstClr val="black"/>
                </a:solidFill>
              </a:rPr>
              <a:t>ходьбе разнообразной </a:t>
            </a:r>
            <a:endParaRPr lang="ru-RU" b="1" i="1" dirty="0" smtClean="0">
              <a:solidFill>
                <a:prstClr val="black"/>
              </a:solidFill>
            </a:endParaRPr>
          </a:p>
          <a:p>
            <a:r>
              <a:rPr lang="ru-RU" b="1" i="1" dirty="0">
                <a:solidFill>
                  <a:prstClr val="black"/>
                </a:solidFill>
              </a:rPr>
              <a:t>К</a:t>
            </a:r>
            <a:r>
              <a:rPr lang="ru-RU" b="1" i="1" dirty="0" smtClean="0">
                <a:solidFill>
                  <a:prstClr val="black"/>
                </a:solidFill>
              </a:rPr>
              <a:t>рикнем громкое: </a:t>
            </a:r>
            <a:r>
              <a:rPr lang="ru-RU" b="1" i="1" dirty="0">
                <a:solidFill>
                  <a:prstClr val="black"/>
                </a:solidFill>
              </a:rPr>
              <a:t>«Ура!»</a:t>
            </a:r>
          </a:p>
        </p:txBody>
      </p:sp>
    </p:spTree>
    <p:extLst>
      <p:ext uri="{BB962C8B-B14F-4D97-AF65-F5344CB8AC3E}">
        <p14:creationId xmlns:p14="http://schemas.microsoft.com/office/powerpoint/2010/main" val="67537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7196">
        <p14:reveal/>
      </p:transition>
    </mc:Choice>
    <mc:Fallback xmlns="">
      <p:transition spd="slow" advTm="71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3651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Массажный коврик-</a:t>
            </a:r>
            <a:b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детская радость.</a:t>
            </a:r>
            <a:b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Игра и здоровье </a:t>
            </a:r>
            <a:b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идут с ним рядом!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556792"/>
            <a:ext cx="3346450" cy="188033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620688"/>
            <a:ext cx="1952585" cy="347503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81344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096">
        <p14:reveal/>
      </p:transition>
    </mc:Choice>
    <mc:Fallback xmlns="">
      <p:transition spd="slow" advTm="60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32656"/>
            <a:ext cx="2144170" cy="381600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392" y="3501008"/>
            <a:ext cx="5148000" cy="289260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3280792" y="620688"/>
            <a:ext cx="540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Заключительный этап акции-награждение грамотой и памятным сувениром  родителей и воспитанников, участвовавших в изготовлении</a:t>
            </a:r>
          </a:p>
          <a:p>
            <a:pPr algn="ctr"/>
            <a:r>
              <a:rPr lang="ru-RU" sz="2000" b="1" dirty="0" smtClean="0"/>
              <a:t>массажёров. Готовые изделия были переданы в дар детскому саду с целью дальнейшего использования во время занятий.</a:t>
            </a:r>
            <a:r>
              <a:rPr lang="ru-RU" b="1" dirty="0" smtClean="0"/>
              <a:t> 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0343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7485">
        <p14:reveal/>
      </p:transition>
    </mc:Choice>
    <mc:Fallback xmlns="">
      <p:transition spd="slow" advTm="748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7451"/>
            <a:ext cx="8208912" cy="64094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ru-RU" sz="2400" b="1" kern="1400" dirty="0" smtClean="0">
                <a:effectLst/>
                <a:latin typeface="Cambria"/>
                <a:ea typeface="Times New Roman"/>
                <a:cs typeface="Times New Roman"/>
              </a:rPr>
              <a:t>Цели акции:</a:t>
            </a:r>
            <a:endParaRPr lang="ru-RU" sz="1000" b="1" kern="1400" dirty="0" smtClean="0">
              <a:effectLst/>
              <a:latin typeface="Cambria"/>
              <a:ea typeface="Times New Roman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Создание и укрепление творческого союза родителей, педагогов и детей, направленный на сохранение и укрепление физического и психического здоровья детей.</a:t>
            </a:r>
          </a:p>
          <a:p>
            <a:pPr>
              <a:spcAft>
                <a:spcPts val="0"/>
              </a:spcAft>
            </a:pPr>
            <a:endParaRPr lang="ru-RU" sz="2000" dirty="0" smtClean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Формирование начальных представлений о здоровом образе жизни.</a:t>
            </a:r>
          </a:p>
          <a:p>
            <a:pPr algn="ctr">
              <a:spcAft>
                <a:spcPts val="0"/>
              </a:spcAft>
            </a:pPr>
            <a:endParaRPr lang="ru-RU" sz="1000" b="1" dirty="0" smtClean="0">
              <a:latin typeface="Cambria" panose="02040503050406030204" pitchFamily="18" charset="0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latin typeface="Cambria" panose="02040503050406030204" pitchFamily="18" charset="0"/>
                <a:ea typeface="Times New Roman"/>
              </a:rPr>
              <a:t>Задачи акции:</a:t>
            </a:r>
          </a:p>
          <a:p>
            <a:pPr algn="ctr">
              <a:spcAft>
                <a:spcPts val="0"/>
              </a:spcAft>
            </a:pPr>
            <a:endParaRPr lang="ru-RU" sz="1000" b="1" dirty="0" smtClean="0">
              <a:latin typeface="Cambria" panose="02040503050406030204" pitchFamily="18" charset="0"/>
              <a:ea typeface="Times New Roman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Расширение знаний детей о строении организма человека, о пользе массажа стоп и рук для активного укрепления здоровья.</a:t>
            </a:r>
          </a:p>
          <a:p>
            <a:pPr>
              <a:spcAft>
                <a:spcPts val="0"/>
              </a:spcAft>
            </a:pPr>
            <a:endParaRPr lang="ru-RU" sz="20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Формирование интереса у родителей к здоровье сберегающей среде группы.</a:t>
            </a:r>
          </a:p>
          <a:p>
            <a:pPr>
              <a:spcAft>
                <a:spcPts val="0"/>
              </a:spcAft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Привлечение родителей и воспитанников к изготовлению нестандартного оборудования для укрепления здоровья, закаливания и общего развития организма малышей.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Обогащение предметной среды группы нестандартным оборудованием.</a:t>
            </a:r>
          </a:p>
        </p:txBody>
      </p:sp>
    </p:spTree>
    <p:extLst>
      <p:ext uri="{BB962C8B-B14F-4D97-AF65-F5344CB8AC3E}">
        <p14:creationId xmlns:p14="http://schemas.microsoft.com/office/powerpoint/2010/main" val="287742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689">
        <p14:reveal/>
      </p:transition>
    </mc:Choice>
    <mc:Fallback xmlns="">
      <p:transition spd="slow" advTm="668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208912" cy="64940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Вспомните известную песенку, которой так часто сопровождаются занятия с детьми: «Топ-топ, топает малыш…» А какие ощущения вызывает мысль о том, чтобы пройтись босиком по травке или морским камушкам? Конечно же, положительные, ведь такие процедуры – это не сравнимое удовольствие! А что же лучше всего имитирует подобные ощущения? Помочь сможет массажный коврик, который можно применять и зимой, и летом дома, также во время индивидуальных и групповых занятий в детском саду. Он позволяет формировать правильную стопу, не даёт развиваться плоскостопию. Для ребёнка поможет сформировать красивую, симметричную и ритмичную походку, прекрасно снимает нагрузку с маленьких ножек. Коврик обладает уникальной возможностью воздействовать на расположенные в стопе рефлексогенные точки, воздействие на которые поможет снять напряжение, общую усталость и укрепить свод стопы. Великолепный массаж стоп, профилактика различных заболеваний и хорошее настроение с помощью массажных ковриков Вашим малышам обеспечены!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Но не только массаж стоп обладает оздоровительным влиянием на детский организм, а также очень важно развивать мелкую моторику путем массажа как отдельно пальцев, так и всей кисти обеих рук. Мелкая моторика отвечает не только за речь, но и взаимодействует с такими высшими свойствами сознания, как внимание, мышление и координация в пространстве. Уровень развития мелкой моторики-один из показателей интеллектуальной готовности ребенка к школьному обучению.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Использование изготовленных в ходе совместной деятельности детей и родителей массажеров для рук и ног создадут благоприятный эмоциональный фон и привлекут внимание детей к выполнению различных заданий и упражнений. Массажёры, выполненные собственными руками, разнообразят развивающую среду в группе, будут предметом гордости малышей и будут способствовать  закаливанию и укреплению тонуса всего организма воспитанников. 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80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0915">
        <p14:reveal/>
      </p:transition>
    </mc:Choice>
    <mc:Fallback xmlns="">
      <p:transition spd="slow" advTm="1091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0070" y="764704"/>
            <a:ext cx="7992888" cy="553997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cs typeface="Aharoni" panose="02010803020104030203" pitchFamily="2" charset="-79"/>
              </a:rPr>
              <a:t>Актуальность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cs typeface="Aharoni" panose="02010803020104030203" pitchFamily="2" charset="-79"/>
              </a:rPr>
              <a:t>-Профилактика развития плоскостопия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cs typeface="Aharoni" panose="02010803020104030203" pitchFamily="2" charset="-79"/>
              </a:rPr>
              <a:t>-Укрепление свода стопы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cs typeface="Aharoni" panose="02010803020104030203" pitchFamily="2" charset="-79"/>
              </a:rPr>
              <a:t>-Точечный оздоровительный массаж всех органов через подошвы ног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cs typeface="Aharoni" panose="02010803020104030203" pitchFamily="2" charset="-79"/>
              </a:rPr>
              <a:t>-Развитие мелкой моторики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cs typeface="Aharoni" panose="02010803020104030203" pitchFamily="2" charset="-79"/>
              </a:rPr>
              <a:t>-Самомассаж кистей и пальцев рук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cs typeface="Aharoni" panose="02010803020104030203" pitchFamily="2" charset="-79"/>
              </a:rPr>
              <a:t>- Развитие умственной деятельности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15907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50" y="757237"/>
            <a:ext cx="6134100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49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921">
        <p14:reveal/>
      </p:transition>
    </mc:Choice>
    <mc:Fallback xmlns="">
      <p:transition spd="slow" advTm="592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3923928" cy="24928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444" y="188640"/>
            <a:ext cx="3600400" cy="24928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1" y="3356992"/>
            <a:ext cx="2728691" cy="3240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645024"/>
            <a:ext cx="2440100" cy="26642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22198" y="3356992"/>
            <a:ext cx="25202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Семья Буриловых изготовила </a:t>
            </a:r>
          </a:p>
          <a:p>
            <a:pPr algn="ctr"/>
            <a:r>
              <a:rPr lang="ru-RU" dirty="0"/>
              <a:t>м</a:t>
            </a:r>
            <a:r>
              <a:rPr lang="ru-RU" dirty="0" smtClean="0"/>
              <a:t>ассажёр «Гусеничка». Этот массажёр может использоваться как для развития мелкой моторики рук, так и для массажа ног.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3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057">
        <p14:reveal/>
      </p:transition>
    </mc:Choice>
    <mc:Fallback xmlns="">
      <p:transition spd="slow" advTm="605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4624"/>
            <a:ext cx="3600400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44624"/>
            <a:ext cx="5148064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73016"/>
            <a:ext cx="4355976" cy="28569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215002"/>
            <a:ext cx="4716016" cy="35730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107504" y="2739295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У семьи Кудиновых-вот такие занимательные </a:t>
            </a:r>
            <a:r>
              <a:rPr lang="ru-RU" dirty="0" err="1" smtClean="0">
                <a:solidFill>
                  <a:prstClr val="black"/>
                </a:solidFill>
              </a:rPr>
              <a:t>массажёры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47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257">
        <p14:reveal/>
      </p:transition>
    </mc:Choice>
    <mc:Fallback xmlns="">
      <p:transition spd="slow" advTm="625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6633"/>
            <a:ext cx="3888432" cy="25922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5" y="116633"/>
            <a:ext cx="2664296" cy="367240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996952"/>
            <a:ext cx="2664296" cy="36724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5" y="2852936"/>
            <a:ext cx="2592287" cy="396044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4355976" y="692696"/>
            <a:ext cx="180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Семья  Сагамонянц выполнила чудо-коврик «Разноцветные дорожки»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9" y="4437112"/>
            <a:ext cx="2952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А вот у семьи Гусячкиных из пробок из-под детского питания получился занимательный массажер «Разноцветные цветочки»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3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009">
        <p14:reveal/>
      </p:transition>
    </mc:Choice>
    <mc:Fallback xmlns="">
      <p:transition spd="slow" advTm="60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988" y="1598644"/>
            <a:ext cx="1776980" cy="14519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0648"/>
            <a:ext cx="3553960" cy="29039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504" y="388703"/>
            <a:ext cx="3240360" cy="28083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36878"/>
            <a:ext cx="2290385" cy="29045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821006"/>
            <a:ext cx="4248472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275856" y="444482"/>
            <a:ext cx="15121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Семья Поповых сделала интересный игровой макет заправки машины.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800" y="4077072"/>
            <a:ext cx="15551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У семьи Хановых получилась чудесная волшебная дорожка.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33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626">
        <p14:reveal/>
      </p:transition>
    </mc:Choice>
    <mc:Fallback xmlns="">
      <p:transition spd="slow" advTm="562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559</TotalTime>
  <Words>666</Words>
  <Application>Microsoft Office PowerPoint</Application>
  <PresentationFormat>Экран (4:3)</PresentationFormat>
  <Paragraphs>56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Акция «Тропинки к здоровью»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Массажный коврик- детская радость. Игра и здоровье  идут с ним рядом!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Tuber</dc:creator>
  <cp:lastModifiedBy>Котик</cp:lastModifiedBy>
  <cp:revision>75</cp:revision>
  <dcterms:created xsi:type="dcterms:W3CDTF">2017-03-05T10:16:27Z</dcterms:created>
  <dcterms:modified xsi:type="dcterms:W3CDTF">2018-12-09T08:53:23Z</dcterms:modified>
</cp:coreProperties>
</file>