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86" r:id="rId3"/>
    <p:sldId id="257" r:id="rId4"/>
    <p:sldId id="269" r:id="rId5"/>
    <p:sldId id="270" r:id="rId6"/>
    <p:sldId id="273" r:id="rId7"/>
    <p:sldId id="274" r:id="rId8"/>
    <p:sldId id="275" r:id="rId9"/>
    <p:sldId id="280" r:id="rId10"/>
    <p:sldId id="282" r:id="rId11"/>
    <p:sldId id="283" r:id="rId12"/>
    <p:sldId id="289" r:id="rId13"/>
    <p:sldId id="285" r:id="rId14"/>
    <p:sldId id="271" r:id="rId15"/>
    <p:sldId id="288" r:id="rId16"/>
    <p:sldId id="290" r:id="rId17"/>
    <p:sldId id="291" r:id="rId18"/>
    <p:sldId id="276" r:id="rId19"/>
    <p:sldId id="293" r:id="rId20"/>
    <p:sldId id="29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68" d="100"/>
          <a:sy n="68" d="100"/>
        </p:scale>
        <p:origin x="102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B4164-50C9-435D-882F-D2E6BAB49BC5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2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48E6A-39D7-4AA5-9F0F-43B1E07F727F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3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24B3A-8840-4906-B9AF-DE70F86BE9C8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514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99FD-5FA8-4B7C-8E9A-D7D33498204A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0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07CDE-449E-42B2-BB77-2FBE27E8A516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4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5AEA2-0450-4BD3-BBFD-D0AD95564A4C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98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7673F-9B06-4B91-BFEE-E869ABCA9613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71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65961-9EAE-4425-9A5A-828C0EA99B60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14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6A70-1864-4CCF-B168-47CD38DFD142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4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F0127-75A2-4FBB-866D-726E41C19130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2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D3F2-C722-4272-BD71-577A16E611BA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10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BE4DD98-B592-42A7-B70E-9FAF79D162BD}" type="slidenum">
              <a:rPr lang="ru-RU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1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043890" cy="664371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Долгожданный дан звонок,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Начинается урок.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Ну-ка проверь, дружок,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Ты готов начать урок?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Все ль на месте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Все ль порядке –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Книжка, ручка и тетрадка?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Все ли правильно сидят?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Все внимательно глядят?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Каждый хочет получать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Только лишь оценку «5»!</a:t>
            </a:r>
            <a:endParaRPr lang="ru-RU" b="1" dirty="0">
              <a:solidFill>
                <a:srgbClr val="0033CC"/>
              </a:solidFill>
              <a:latin typeface="Monotype Corsiva" pitchFamily="66" charset="0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483113"/>
          </a:xfrm>
        </p:spPr>
        <p:txBody>
          <a:bodyPr/>
          <a:lstStyle/>
          <a:p>
            <a:r>
              <a:rPr lang="ru-RU" sz="2400" dirty="0" smtClean="0"/>
              <a:t>Изменяется ли форма наречия, если оно связано с глаголами разного лица единственного числа?</a:t>
            </a:r>
          </a:p>
          <a:p>
            <a:pPr>
              <a:buNone/>
            </a:pPr>
            <a:r>
              <a:rPr lang="ru-RU" sz="2400" dirty="0" smtClean="0"/>
              <a:t>                          </a:t>
            </a:r>
          </a:p>
          <a:p>
            <a:pPr>
              <a:buNone/>
            </a:pPr>
            <a:r>
              <a:rPr lang="ru-RU" sz="2400" u="sng" dirty="0" smtClean="0"/>
              <a:t>Образец</a:t>
            </a:r>
            <a:r>
              <a:rPr lang="ru-RU" sz="2400" dirty="0" smtClean="0"/>
              <a:t>:  1 л.: </a:t>
            </a:r>
            <a:r>
              <a:rPr lang="ru-RU" sz="2400" i="1" dirty="0" smtClean="0"/>
              <a:t>я встаю </a:t>
            </a:r>
            <a:r>
              <a:rPr lang="ru-RU" sz="2400" dirty="0" smtClean="0"/>
              <a:t>(когда?)  </a:t>
            </a:r>
            <a:r>
              <a:rPr lang="ru-RU" sz="2400" i="1" dirty="0" smtClean="0"/>
              <a:t>рано</a:t>
            </a:r>
          </a:p>
          <a:p>
            <a:pPr>
              <a:buNone/>
            </a:pPr>
            <a:r>
              <a:rPr lang="ru-RU" sz="2400" i="1" dirty="0" smtClean="0"/>
              <a:t>                    </a:t>
            </a:r>
            <a:r>
              <a:rPr lang="ru-RU" sz="2400" dirty="0" smtClean="0"/>
              <a:t>2 л</a:t>
            </a:r>
            <a:r>
              <a:rPr lang="ru-RU" sz="2400" i="1" dirty="0" smtClean="0"/>
              <a:t>.: ты встаешь (</a:t>
            </a:r>
            <a:r>
              <a:rPr lang="ru-RU" sz="2400" dirty="0" smtClean="0"/>
              <a:t>_____?)______</a:t>
            </a:r>
          </a:p>
          <a:p>
            <a:pPr>
              <a:buNone/>
            </a:pPr>
            <a:r>
              <a:rPr lang="ru-RU" sz="2400" dirty="0" smtClean="0"/>
              <a:t>                    3 л.: он встает (_____?)______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Наречия по лицам  </a:t>
            </a:r>
            <a:r>
              <a:rPr lang="ru-RU" sz="2400" dirty="0" smtClean="0"/>
              <a:t>_________________________________.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5079" y="0"/>
            <a:ext cx="6577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карточка – 3 группа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3683251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Понаблюдайте!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0607" y="928670"/>
            <a:ext cx="443339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Обсудите в группе!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5688" y="4286256"/>
            <a:ext cx="3977692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вывод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3286124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429256" y="32861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3714752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857752" y="3714752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57620" y="5429264"/>
            <a:ext cx="213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 изменяется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483113"/>
          </a:xfrm>
        </p:spPr>
        <p:txBody>
          <a:bodyPr/>
          <a:lstStyle/>
          <a:p>
            <a:r>
              <a:rPr lang="ru-RU" sz="2400" dirty="0" smtClean="0"/>
              <a:t>Изменяется ли форма наречия, если оно связано с глаголами разного лица множественного числа?</a:t>
            </a:r>
          </a:p>
          <a:p>
            <a:pPr>
              <a:buNone/>
            </a:pPr>
            <a:r>
              <a:rPr lang="ru-RU" sz="2400" dirty="0" smtClean="0"/>
              <a:t>                          </a:t>
            </a:r>
          </a:p>
          <a:p>
            <a:pPr>
              <a:buNone/>
            </a:pPr>
            <a:r>
              <a:rPr lang="ru-RU" sz="2400" u="sng" dirty="0" smtClean="0"/>
              <a:t>Образец</a:t>
            </a:r>
            <a:r>
              <a:rPr lang="ru-RU" sz="2400" dirty="0" smtClean="0"/>
              <a:t>:  1 л.: </a:t>
            </a:r>
            <a:r>
              <a:rPr lang="ru-RU" sz="2400" i="1" dirty="0" smtClean="0"/>
              <a:t>мы встаем </a:t>
            </a:r>
            <a:r>
              <a:rPr lang="ru-RU" sz="2400" dirty="0" smtClean="0"/>
              <a:t>(когда?)  </a:t>
            </a:r>
            <a:r>
              <a:rPr lang="ru-RU" sz="2400" i="1" dirty="0" smtClean="0"/>
              <a:t>рано</a:t>
            </a:r>
          </a:p>
          <a:p>
            <a:pPr>
              <a:buNone/>
            </a:pPr>
            <a:r>
              <a:rPr lang="ru-RU" sz="2400" i="1" dirty="0" smtClean="0"/>
              <a:t>                    </a:t>
            </a:r>
            <a:r>
              <a:rPr lang="ru-RU" sz="2400" dirty="0" smtClean="0"/>
              <a:t>2 л</a:t>
            </a:r>
            <a:r>
              <a:rPr lang="ru-RU" sz="2400" i="1" dirty="0" smtClean="0"/>
              <a:t>.: вы встаете (</a:t>
            </a:r>
            <a:r>
              <a:rPr lang="ru-RU" sz="2400" dirty="0" smtClean="0"/>
              <a:t>_____?)______</a:t>
            </a:r>
          </a:p>
          <a:p>
            <a:pPr>
              <a:buNone/>
            </a:pPr>
            <a:r>
              <a:rPr lang="ru-RU" sz="2400" dirty="0" smtClean="0"/>
              <a:t>                    3 л.: они встают (_____?)______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Наречия по лицам  </a:t>
            </a:r>
            <a:r>
              <a:rPr lang="ru-RU" sz="2400" dirty="0" smtClean="0"/>
              <a:t>_________________________________.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5079" y="0"/>
            <a:ext cx="6577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карточка –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группа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3683251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Понаблюдайте!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0607" y="928670"/>
            <a:ext cx="443339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Обсудите в группе!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5688" y="4286256"/>
            <a:ext cx="3977692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вывод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3286124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32861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000496" y="3714752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2066" y="3714752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857620" y="5429264"/>
            <a:ext cx="213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 изменяется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483113"/>
          </a:xfrm>
        </p:spPr>
        <p:txBody>
          <a:bodyPr/>
          <a:lstStyle/>
          <a:p>
            <a:r>
              <a:rPr lang="ru-RU" sz="2400" dirty="0" smtClean="0"/>
              <a:t>Можно ли изменить форму наречий </a:t>
            </a:r>
            <a:r>
              <a:rPr lang="ru-RU" sz="2400" i="1" u="sng" dirty="0" smtClean="0"/>
              <a:t>рано, </a:t>
            </a:r>
            <a:r>
              <a:rPr lang="ru-RU" sz="2400" i="1" u="sng" dirty="0" err="1" smtClean="0"/>
              <a:t>вперед,назад</a:t>
            </a:r>
            <a:r>
              <a:rPr lang="ru-RU" sz="2400" i="1" u="sng" dirty="0" smtClean="0"/>
              <a:t>, быстро, снизу </a:t>
            </a:r>
            <a:r>
              <a:rPr lang="ru-RU" sz="2400" dirty="0" smtClean="0"/>
              <a:t> так, чтобы они отвечали на один из падежных вопросов: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Что?___________________________________________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Чего?__________________________________________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Чему?_________________________________________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Чем?__________________________________________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О </a:t>
            </a:r>
            <a:r>
              <a:rPr lang="ru-RU" sz="2400" dirty="0" err="1" smtClean="0"/>
              <a:t>чем?_________________________________________</a:t>
            </a:r>
            <a:r>
              <a:rPr lang="ru-RU" sz="2400" dirty="0" smtClean="0"/>
              <a:t>    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Наречия по падежам  </a:t>
            </a:r>
            <a:r>
              <a:rPr lang="ru-RU" sz="2400" dirty="0" smtClean="0"/>
              <a:t>_________________________________.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5079" y="0"/>
            <a:ext cx="6577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карточка –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группа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3683251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Понаблюдайте!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0607" y="928670"/>
            <a:ext cx="443339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Обсудите в группе!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286388"/>
            <a:ext cx="3977692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вывод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6248" y="6143644"/>
            <a:ext cx="213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 изменяется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3077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7803931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Проверка исследовательской работы.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71678"/>
            <a:ext cx="585468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 изменяется по числам!</a:t>
            </a:r>
          </a:p>
          <a:p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 изменяется по родам!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 изменяется по временам!</a:t>
            </a:r>
          </a:p>
          <a:p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 изменяется по лицам!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 изменяется по падежам!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215074" y="2143116"/>
            <a:ext cx="500066" cy="1857388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2357430"/>
            <a:ext cx="25002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Наречие неизменяемая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Часть речи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286148" cy="78581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>
                <a:solidFill>
                  <a:srgbClr val="0033CC"/>
                </a:solidFill>
              </a:rPr>
              <a:t>Физминутка</a:t>
            </a:r>
            <a:r>
              <a:rPr lang="ru-RU" dirty="0" smtClean="0">
                <a:solidFill>
                  <a:srgbClr val="0033CC"/>
                </a:solidFill>
              </a:rPr>
              <a:t>.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>
                <a:solidFill>
                  <a:srgbClr val="0033CC"/>
                </a:solidFill>
              </a:rPr>
              <a:t>Встаньте </a:t>
            </a:r>
            <a:r>
              <a:rPr lang="ru-RU" sz="3600" b="1" i="1" dirty="0">
                <a:solidFill>
                  <a:srgbClr val="0033CC"/>
                </a:solidFill>
              </a:rPr>
              <a:t>прямо</a:t>
            </a:r>
            <a:r>
              <a:rPr lang="ru-RU" sz="3600" dirty="0">
                <a:solidFill>
                  <a:srgbClr val="0033CC"/>
                </a:solidFill>
              </a:rPr>
              <a:t>, поверните голову </a:t>
            </a:r>
            <a:r>
              <a:rPr lang="ru-RU" sz="3600" b="1" i="1" dirty="0">
                <a:solidFill>
                  <a:srgbClr val="0033CC"/>
                </a:solidFill>
              </a:rPr>
              <a:t>налево</a:t>
            </a:r>
            <a:r>
              <a:rPr lang="ru-RU" sz="3600" dirty="0">
                <a:solidFill>
                  <a:srgbClr val="0033CC"/>
                </a:solidFill>
              </a:rPr>
              <a:t>, </a:t>
            </a:r>
            <a:r>
              <a:rPr lang="ru-RU" sz="3600" b="1" i="1" dirty="0">
                <a:solidFill>
                  <a:srgbClr val="0033CC"/>
                </a:solidFill>
              </a:rPr>
              <a:t>направо</a:t>
            </a:r>
            <a:r>
              <a:rPr lang="ru-RU" sz="3600" i="1" dirty="0">
                <a:solidFill>
                  <a:srgbClr val="0033CC"/>
                </a:solidFill>
              </a:rPr>
              <a:t>,</a:t>
            </a:r>
            <a:r>
              <a:rPr lang="ru-RU" sz="3600" dirty="0">
                <a:solidFill>
                  <a:srgbClr val="0033CC"/>
                </a:solidFill>
              </a:rPr>
              <a:t> посмотрите </a:t>
            </a:r>
            <a:endParaRPr lang="ru-RU" sz="3600" dirty="0" smtClean="0">
              <a:solidFill>
                <a:srgbClr val="0033CC"/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0033CC"/>
                </a:solidFill>
              </a:rPr>
              <a:t>вверх</a:t>
            </a:r>
            <a:r>
              <a:rPr lang="ru-RU" sz="3600" b="1" i="1" dirty="0">
                <a:solidFill>
                  <a:srgbClr val="0033CC"/>
                </a:solidFill>
              </a:rPr>
              <a:t>, вниз</a:t>
            </a:r>
            <a:r>
              <a:rPr lang="ru-RU" sz="3600" b="1" dirty="0">
                <a:solidFill>
                  <a:srgbClr val="0033CC"/>
                </a:solidFill>
              </a:rPr>
              <a:t>; </a:t>
            </a:r>
            <a:r>
              <a:rPr lang="ru-RU" sz="3600" b="1" i="1" dirty="0">
                <a:solidFill>
                  <a:srgbClr val="0033CC"/>
                </a:solidFill>
              </a:rPr>
              <a:t>слегка</a:t>
            </a:r>
            <a:r>
              <a:rPr lang="ru-RU" sz="3600" i="1" dirty="0">
                <a:solidFill>
                  <a:srgbClr val="0033CC"/>
                </a:solidFill>
              </a:rPr>
              <a:t> </a:t>
            </a:r>
            <a:r>
              <a:rPr lang="ru-RU" sz="3600" dirty="0">
                <a:solidFill>
                  <a:srgbClr val="0033CC"/>
                </a:solidFill>
              </a:rPr>
              <a:t>закройте глаза, </a:t>
            </a:r>
            <a:r>
              <a:rPr lang="ru-RU" sz="3600" b="1" i="1" dirty="0">
                <a:solidFill>
                  <a:srgbClr val="0033CC"/>
                </a:solidFill>
              </a:rPr>
              <a:t>сильно</a:t>
            </a:r>
            <a:r>
              <a:rPr lang="ru-RU" sz="3600" i="1" dirty="0">
                <a:solidFill>
                  <a:srgbClr val="0033CC"/>
                </a:solidFill>
              </a:rPr>
              <a:t> </a:t>
            </a:r>
            <a:r>
              <a:rPr lang="ru-RU" sz="3600" dirty="0">
                <a:solidFill>
                  <a:srgbClr val="0033CC"/>
                </a:solidFill>
              </a:rPr>
              <a:t>зажмурьте глаза, посмотрите </a:t>
            </a:r>
            <a:r>
              <a:rPr lang="ru-RU" sz="3600" b="1" i="1" dirty="0">
                <a:solidFill>
                  <a:srgbClr val="0033CC"/>
                </a:solidFill>
              </a:rPr>
              <a:t>вдаль</a:t>
            </a:r>
            <a:r>
              <a:rPr lang="ru-RU" sz="3600" i="1" dirty="0">
                <a:solidFill>
                  <a:srgbClr val="0033CC"/>
                </a:solidFill>
              </a:rPr>
              <a:t>,</a:t>
            </a:r>
            <a:r>
              <a:rPr lang="ru-RU" sz="3600" dirty="0">
                <a:solidFill>
                  <a:srgbClr val="0033CC"/>
                </a:solidFill>
              </a:rPr>
              <a:t> сядьте </a:t>
            </a:r>
            <a:r>
              <a:rPr lang="ru-RU" sz="3600" b="1" i="1" dirty="0">
                <a:solidFill>
                  <a:srgbClr val="0033CC"/>
                </a:solidFill>
              </a:rPr>
              <a:t>правильно</a:t>
            </a:r>
            <a:r>
              <a:rPr lang="ru-RU" sz="3600" dirty="0">
                <a:solidFill>
                  <a:srgbClr val="0033CC"/>
                </a:solidFill>
              </a:rPr>
              <a:t>, слушайте </a:t>
            </a:r>
            <a:r>
              <a:rPr lang="ru-RU" sz="3600" b="1" i="1" dirty="0">
                <a:solidFill>
                  <a:srgbClr val="0033CC"/>
                </a:solidFill>
              </a:rPr>
              <a:t>внимательно</a:t>
            </a:r>
            <a:r>
              <a:rPr lang="ru-RU" sz="3600" i="1" dirty="0">
                <a:solidFill>
                  <a:srgbClr val="0033CC"/>
                </a:solidFill>
              </a:rPr>
              <a:t>,</a:t>
            </a:r>
            <a:r>
              <a:rPr lang="ru-RU" sz="3600" dirty="0">
                <a:solidFill>
                  <a:srgbClr val="0033CC"/>
                </a:solidFill>
              </a:rPr>
              <a:t> пишите </a:t>
            </a:r>
            <a:r>
              <a:rPr lang="ru-RU" sz="3600" b="1" i="1" dirty="0">
                <a:solidFill>
                  <a:srgbClr val="0033CC"/>
                </a:solidFill>
              </a:rPr>
              <a:t>аккуратно</a:t>
            </a:r>
            <a:r>
              <a:rPr lang="ru-RU" sz="3600" dirty="0">
                <a:solidFill>
                  <a:srgbClr val="0033CC"/>
                </a:solidFill>
              </a:rPr>
              <a:t>.</a:t>
            </a:r>
          </a:p>
          <a:p>
            <a:pPr algn="ctr"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500042"/>
            <a:ext cx="5559022" cy="175432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Самостоятельная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в парах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7317" y="3717032"/>
            <a:ext cx="624209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 закрепить умение заменять 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Фразеологизмы наречиями.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51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3330"/>
            <a:ext cx="8686800" cy="5202833"/>
          </a:xfrm>
        </p:spPr>
        <p:txBody>
          <a:bodyPr/>
          <a:lstStyle/>
          <a:p>
            <a:r>
              <a:rPr lang="ru-RU" sz="2800" dirty="0" smtClean="0"/>
              <a:t>Замените фразеологизм наречием.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400" i="1" dirty="0" smtClean="0"/>
              <a:t>      </a:t>
            </a:r>
            <a:r>
              <a:rPr lang="ru-RU" sz="3600" b="1" i="1" dirty="0" smtClean="0">
                <a:solidFill>
                  <a:srgbClr val="0033CC"/>
                </a:solidFill>
              </a:rPr>
              <a:t>работать спустя рукава</a:t>
            </a:r>
            <a:r>
              <a:rPr lang="ru-RU" sz="3600" b="1" dirty="0" smtClean="0">
                <a:solidFill>
                  <a:srgbClr val="0033CC"/>
                </a:solidFill>
              </a:rPr>
              <a:t>  -  небрежно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33CC"/>
                </a:solidFill>
              </a:rPr>
              <a:t>    рукой подать  -  близко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0033CC"/>
                </a:solidFill>
              </a:rPr>
              <a:t>    навострить уши -  внимательно</a:t>
            </a:r>
          </a:p>
          <a:p>
            <a:pPr>
              <a:buNone/>
            </a:pPr>
            <a:r>
              <a:rPr lang="ru-RU" sz="3600" b="1" i="1" dirty="0">
                <a:solidFill>
                  <a:srgbClr val="0033CC"/>
                </a:solidFill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</a:rPr>
              <a:t>   зарубить на носу -  крепко</a:t>
            </a:r>
          </a:p>
          <a:p>
            <a:pPr>
              <a:buNone/>
            </a:pPr>
            <a:r>
              <a:rPr lang="ru-RU" sz="3600" b="1" i="1" dirty="0">
                <a:solidFill>
                  <a:srgbClr val="0033CC"/>
                </a:solidFill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</a:rPr>
              <a:t>   на глазок – приблизительно</a:t>
            </a:r>
          </a:p>
          <a:p>
            <a:pPr>
              <a:buNone/>
            </a:pPr>
            <a:r>
              <a:rPr lang="ru-RU" sz="3600" b="1" i="1" dirty="0">
                <a:solidFill>
                  <a:srgbClr val="0033CC"/>
                </a:solidFill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</a:rPr>
              <a:t>   за тридевять земель - далеко</a:t>
            </a:r>
            <a:endParaRPr lang="ru-RU" sz="3600" b="1" dirty="0" smtClean="0">
              <a:solidFill>
                <a:srgbClr val="0033CC"/>
              </a:solidFill>
            </a:endParaRP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891" y="0"/>
            <a:ext cx="4331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в паре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319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043890" cy="664371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Arabic Typesetting" pitchFamily="66" charset="-78"/>
              </a:rPr>
              <a:t>Утверждения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1.Наречие –это часть речи, которая обозначает признак действия.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2. Наречие отвечает на вопросы где? куда? когда? </a:t>
            </a:r>
            <a:r>
              <a:rPr lang="ru-RU" b="1" dirty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о</a:t>
            </a: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ткуда?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3.Наречие изменяется по родам, числам и падежам.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4. В предложении наречие является сказуемым?</a:t>
            </a:r>
          </a:p>
          <a:p>
            <a:pPr>
              <a:buNone/>
            </a:pP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5. Слова 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  <a:cs typeface="Arabic Typesetting" pitchFamily="66" charset="-78"/>
              </a:rPr>
              <a:t>вокруг,  вблизи,  грустно, радостно </a:t>
            </a:r>
            <a:r>
              <a:rPr lang="ru-RU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являются наречиями.</a:t>
            </a:r>
          </a:p>
          <a:p>
            <a:pPr>
              <a:buNone/>
            </a:pPr>
            <a:endParaRPr lang="ru-RU" b="1" dirty="0">
              <a:solidFill>
                <a:srgbClr val="0033CC"/>
              </a:solidFill>
              <a:latin typeface="Monotype Corsiva" pitchFamily="66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314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На какие вопросы отвечают наречия?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Что обозначают наречия?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С какой частью речи связаны наречия?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Каким членом предложения являются наречия?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/>
              <a:t>Какую роль играют в нашей речи наречия?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357166"/>
            <a:ext cx="3422605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Итог урока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749" y="692696"/>
            <a:ext cx="8229600" cy="129614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мне было:</a:t>
            </a:r>
            <a:br>
              <a:rPr lang="ru-RU" alt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471990" cy="5001419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0033CC"/>
              </a:solidFill>
            </a:endParaRP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420888"/>
            <a:ext cx="4500562" cy="3705275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025288"/>
            <a:ext cx="79928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4000" dirty="0"/>
          </a:p>
          <a:p>
            <a:r>
              <a:rPr lang="ru-RU" alt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весело, интересно, ужасно, отлично, скучно, радостно, страшно, дружно, смешно, грустно, приятно.</a:t>
            </a:r>
          </a:p>
        </p:txBody>
      </p:sp>
    </p:spTree>
    <p:extLst>
      <p:ext uri="{BB962C8B-B14F-4D97-AF65-F5344CB8AC3E}">
        <p14:creationId xmlns:p14="http://schemas.microsoft.com/office/powerpoint/2010/main" val="61442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043890" cy="6643710"/>
          </a:xfrm>
        </p:spPr>
        <p:txBody>
          <a:bodyPr/>
          <a:lstStyle/>
          <a:p>
            <a:pPr>
              <a:buNone/>
            </a:pPr>
            <a:endParaRPr lang="ru-RU" sz="5400" b="1" dirty="0" smtClean="0">
              <a:solidFill>
                <a:srgbClr val="0033CC"/>
              </a:solidFill>
              <a:latin typeface="Monotype Corsiva" pitchFamily="66" charset="0"/>
              <a:cs typeface="Arabic Typesetting" pitchFamily="66" charset="-78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Сквозь волнистые туманы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Пробирается луна,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На 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abic Typesetting" pitchFamily="66" charset="-78"/>
              </a:rPr>
              <a:t>печальные </a:t>
            </a: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поляны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Льёт 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Arabic Typesetting" pitchFamily="66" charset="-78"/>
              </a:rPr>
              <a:t>печально</a:t>
            </a:r>
            <a:r>
              <a:rPr lang="ru-RU" sz="5400" b="1" dirty="0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 свет она.</a:t>
            </a:r>
          </a:p>
          <a:p>
            <a:pPr algn="r">
              <a:buNone/>
            </a:pPr>
            <a:r>
              <a:rPr lang="ru-RU" sz="5400" b="1" dirty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 </a:t>
            </a:r>
            <a:r>
              <a:rPr lang="ru-RU" sz="5400" b="1" dirty="0" err="1" smtClean="0">
                <a:solidFill>
                  <a:srgbClr val="0033CC"/>
                </a:solidFill>
                <a:latin typeface="Monotype Corsiva" pitchFamily="66" charset="0"/>
                <a:cs typeface="Arabic Typesetting" pitchFamily="66" charset="-78"/>
              </a:rPr>
              <a:t>А.С.Пушкин</a:t>
            </a:r>
            <a:endParaRPr lang="ru-RU" sz="5400" b="1" dirty="0">
              <a:solidFill>
                <a:srgbClr val="0033CC"/>
              </a:solidFill>
              <a:latin typeface="Monotype Corsiva" pitchFamily="66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470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4085312" cy="5518944"/>
          </a:xfrm>
        </p:spPr>
      </p:pic>
      <p:sp>
        <p:nvSpPr>
          <p:cNvPr id="4" name="Прямоугольник 3"/>
          <p:cNvSpPr/>
          <p:nvPr/>
        </p:nvSpPr>
        <p:spPr>
          <a:xfrm>
            <a:off x="4696872" y="620688"/>
            <a:ext cx="4267616" cy="5518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kern="0" dirty="0">
                <a:solidFill>
                  <a:srgbClr val="000000"/>
                </a:solidFill>
                <a:latin typeface="Arial"/>
                <a:cs typeface="Arial" charset="0"/>
              </a:rPr>
              <a:t> </a:t>
            </a:r>
            <a:r>
              <a:rPr lang="ru-RU" kern="0" dirty="0" smtClean="0">
                <a:solidFill>
                  <a:srgbClr val="000000"/>
                </a:solidFill>
                <a:latin typeface="Arial"/>
                <a:cs typeface="Arial" charset="0"/>
              </a:rPr>
              <a:t>            </a:t>
            </a:r>
            <a:r>
              <a:rPr lang="ru-RU" sz="2800" dirty="0">
                <a:solidFill>
                  <a:srgbClr val="002060"/>
                </a:solidFill>
              </a:rPr>
              <a:t>Русский язык необыкновенно богат наречиями, которые делают нашу речь точной, образной, выразительной.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800" dirty="0">
                <a:solidFill>
                  <a:srgbClr val="002060"/>
                </a:solidFill>
              </a:rPr>
              <a:t>			</a:t>
            </a:r>
            <a:r>
              <a:rPr lang="ru-RU" sz="2800" dirty="0" err="1" smtClean="0">
                <a:solidFill>
                  <a:srgbClr val="002060"/>
                </a:solidFill>
              </a:rPr>
              <a:t>М.Горький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07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Рисунок 2" descr="сова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05263"/>
            <a:ext cx="2620962" cy="2687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14414" y="0"/>
            <a:ext cx="730932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5400" b="1" dirty="0" smtClean="0">
                <a:solidFill>
                  <a:srgbClr val="009900"/>
                </a:solidFill>
                <a:latin typeface="Monotype Corsiva" pitchFamily="66" charset="0"/>
              </a:rPr>
              <a:t>Тема урока:</a:t>
            </a:r>
            <a:endParaRPr lang="ru-RU" sz="5400" b="1" dirty="0" smtClean="0">
              <a:solidFill>
                <a:srgbClr val="0099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500306"/>
            <a:ext cx="763144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Наречие, как часть речи.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261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714356"/>
            <a:ext cx="3888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Наблюдать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33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2214554"/>
            <a:ext cx="44117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Размышлять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33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3857628"/>
            <a:ext cx="53864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33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Делать выводы</a:t>
            </a:r>
            <a:endParaRPr lang="ru-RU" sz="5400" b="1" cap="none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33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29600" cy="92869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dirty="0" smtClean="0">
                <a:solidFill>
                  <a:srgbClr val="0033CC"/>
                </a:solidFill>
              </a:rPr>
              <a:t>- </a:t>
            </a:r>
            <a:r>
              <a:rPr lang="ru-RU" sz="3600" b="1" dirty="0" smtClean="0">
                <a:solidFill>
                  <a:srgbClr val="0033CC"/>
                </a:solidFill>
              </a:rPr>
              <a:t>Прочитайте и сравните предложения.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20888"/>
            <a:ext cx="4471990" cy="37052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CC"/>
                </a:solidFill>
              </a:rPr>
              <a:t>Зазеленеют деревья.</a:t>
            </a:r>
          </a:p>
          <a:p>
            <a:pPr marL="514350" indent="-514350">
              <a:buFont typeface="+mj-lt"/>
              <a:buAutoNum type="arabicPeriod"/>
            </a:pPr>
            <a:endParaRPr lang="ru-RU" b="1" dirty="0" smtClean="0">
              <a:solidFill>
                <a:srgbClr val="0033CC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CC"/>
                </a:solidFill>
              </a:rPr>
              <a:t>Забегают по кочкам муравьи.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420888"/>
            <a:ext cx="4500562" cy="37052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CC"/>
                </a:solidFill>
              </a:rPr>
              <a:t>Скоро зазеленеют деревья.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33CC"/>
                </a:solidFill>
              </a:rPr>
              <a:t>Хлопотливо забегают по кочкам муравьи.</a:t>
            </a:r>
          </a:p>
          <a:p>
            <a:pPr marL="514350" indent="-514350">
              <a:buFont typeface="+mj-lt"/>
              <a:buAutoNum type="arabicPeriod"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14422"/>
          </a:xfrm>
        </p:spPr>
        <p:txBody>
          <a:bodyPr/>
          <a:lstStyle/>
          <a:p>
            <a:r>
              <a:rPr lang="ru-RU" b="1" dirty="0" smtClean="0"/>
              <a:t>Как лучше запомнить вопросы.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1357298"/>
            <a:ext cx="1423788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где?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1357298"/>
            <a:ext cx="1912703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куда?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1357298"/>
            <a:ext cx="2202847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когда?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67278" y="1357298"/>
            <a:ext cx="2776722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откуда?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8082" y="3214686"/>
            <a:ext cx="1609736" cy="1107996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как?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10" y="3214686"/>
            <a:ext cx="2754280" cy="1107996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почему?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3306" y="3214686"/>
            <a:ext cx="2361544" cy="1107996"/>
          </a:xfrm>
          <a:prstGeom prst="rect">
            <a:avLst/>
          </a:prstGeom>
        </p:spPr>
        <p:style>
          <a:lnRef idx="1">
            <a:schemeClr val="accent2"/>
          </a:lnRef>
          <a:fillRef idx="1002">
            <a:schemeClr val="dk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зачем?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918" y="4857760"/>
            <a:ext cx="5492209" cy="11079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каким образом?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3500438"/>
            <a:ext cx="5277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и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500042"/>
            <a:ext cx="5559022" cy="1754326"/>
          </a:xfrm>
          <a:prstGeom prst="rect">
            <a:avLst/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Самостоятельная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в группах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643314"/>
            <a:ext cx="7191969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Tx/>
              <a:buChar char="-"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Понаблюдайте, изменяется ли форма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наречия по родам, числам, временам,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лицам и падежам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483113"/>
          </a:xfrm>
        </p:spPr>
        <p:txBody>
          <a:bodyPr/>
          <a:lstStyle/>
          <a:p>
            <a:r>
              <a:rPr lang="ru-RU" sz="2400" dirty="0" smtClean="0"/>
              <a:t>Изменяется ли форма наречия, если оно связано с глаголами разного числа?</a:t>
            </a:r>
          </a:p>
          <a:p>
            <a:pPr>
              <a:buNone/>
            </a:pPr>
            <a:r>
              <a:rPr lang="ru-RU" sz="2400" dirty="0" smtClean="0"/>
              <a:t>                             ед.ч.                                        мн.ч.</a:t>
            </a:r>
          </a:p>
          <a:p>
            <a:pPr>
              <a:buNone/>
            </a:pPr>
            <a:r>
              <a:rPr lang="ru-RU" sz="2400" u="sng" dirty="0" smtClean="0"/>
              <a:t>Образец</a:t>
            </a:r>
            <a:r>
              <a:rPr lang="ru-RU" sz="2400" dirty="0" smtClean="0"/>
              <a:t>: </a:t>
            </a:r>
            <a:r>
              <a:rPr lang="ru-RU" sz="2400" i="1" dirty="0" smtClean="0"/>
              <a:t>прилетел  </a:t>
            </a:r>
            <a:r>
              <a:rPr lang="ru-RU" sz="2400" dirty="0" smtClean="0"/>
              <a:t>(когда?)  </a:t>
            </a:r>
            <a:r>
              <a:rPr lang="ru-RU" sz="2400" i="1" dirty="0" smtClean="0"/>
              <a:t>рано – прилетели  </a:t>
            </a:r>
            <a:r>
              <a:rPr lang="ru-RU" sz="2400" dirty="0" smtClean="0"/>
              <a:t>(когда?)   </a:t>
            </a:r>
            <a:r>
              <a:rPr lang="ru-RU" sz="2400" i="1" dirty="0" smtClean="0"/>
              <a:t>рано;</a:t>
            </a:r>
          </a:p>
          <a:p>
            <a:pPr>
              <a:buNone/>
            </a:pPr>
            <a:r>
              <a:rPr lang="ru-RU" sz="2400" i="1" dirty="0" smtClean="0"/>
              <a:t>                 запел           </a:t>
            </a:r>
            <a:r>
              <a:rPr lang="ru-RU" sz="2400" dirty="0" smtClean="0"/>
              <a:t>(_____?)______ - </a:t>
            </a:r>
            <a:r>
              <a:rPr lang="ru-RU" sz="2400" i="1" dirty="0" smtClean="0"/>
              <a:t>запели</a:t>
            </a:r>
            <a:r>
              <a:rPr lang="ru-RU" sz="2400" dirty="0" smtClean="0"/>
              <a:t>          (_____?)_____; </a:t>
            </a:r>
          </a:p>
          <a:p>
            <a:pPr>
              <a:buNone/>
            </a:pPr>
            <a:r>
              <a:rPr lang="ru-RU" sz="2400" dirty="0" smtClean="0"/>
              <a:t>                 проснулся  (_____?)______ - проснулись  (_____?)_____.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Наречия по числам </a:t>
            </a:r>
            <a:r>
              <a:rPr lang="ru-RU" sz="2400" dirty="0" smtClean="0"/>
              <a:t>_________________________________.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0"/>
            <a:ext cx="6444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карточка - 1 группа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3683251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Понаблюдайте!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0607" y="928670"/>
            <a:ext cx="443339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Обсудите в группе!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5688" y="4286256"/>
            <a:ext cx="3977692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вывод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3286124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286248" y="32861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072330" y="3286124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072462" y="32861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14678" y="3714752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6248" y="3714752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072330" y="3714752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8072462" y="3714752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5429264"/>
            <a:ext cx="213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 изменяется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483113"/>
          </a:xfrm>
        </p:spPr>
        <p:txBody>
          <a:bodyPr/>
          <a:lstStyle/>
          <a:p>
            <a:r>
              <a:rPr lang="ru-RU" sz="2400" dirty="0" smtClean="0"/>
              <a:t>Изменяется ли форма наречия, если оно связано с глаголами разного рода?</a:t>
            </a:r>
          </a:p>
          <a:p>
            <a:pPr>
              <a:buNone/>
            </a:pPr>
            <a:r>
              <a:rPr lang="ru-RU" sz="2400" dirty="0" smtClean="0"/>
              <a:t>                          м.р.                                        </a:t>
            </a:r>
          </a:p>
          <a:p>
            <a:pPr>
              <a:buNone/>
            </a:pPr>
            <a:r>
              <a:rPr lang="ru-RU" sz="2400" u="sng" dirty="0" smtClean="0"/>
              <a:t>Образец</a:t>
            </a:r>
            <a:r>
              <a:rPr lang="ru-RU" sz="2400" dirty="0" smtClean="0"/>
              <a:t>: </a:t>
            </a:r>
            <a:r>
              <a:rPr lang="ru-RU" sz="2400" i="1" dirty="0" smtClean="0"/>
              <a:t>пришел  </a:t>
            </a:r>
            <a:r>
              <a:rPr lang="ru-RU" sz="2400" dirty="0" smtClean="0"/>
              <a:t>(когда?)  </a:t>
            </a:r>
            <a:r>
              <a:rPr lang="ru-RU" sz="2400" i="1" dirty="0" smtClean="0"/>
              <a:t>рано</a:t>
            </a:r>
          </a:p>
          <a:p>
            <a:pPr>
              <a:buNone/>
            </a:pPr>
            <a:r>
              <a:rPr lang="ru-RU" sz="2400" i="1" dirty="0" smtClean="0"/>
              <a:t>                  пришла </a:t>
            </a:r>
            <a:r>
              <a:rPr lang="ru-RU" sz="2400" dirty="0" smtClean="0"/>
              <a:t>(_____?)______</a:t>
            </a:r>
          </a:p>
          <a:p>
            <a:pPr>
              <a:buNone/>
            </a:pPr>
            <a:r>
              <a:rPr lang="ru-RU" sz="2400" dirty="0" smtClean="0"/>
              <a:t>                  пришло   (_____?)______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Наречия по родам  </a:t>
            </a:r>
            <a:r>
              <a:rPr lang="ru-RU" sz="2400" dirty="0" smtClean="0"/>
              <a:t>_________________________________.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0"/>
            <a:ext cx="6444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карточка - 2 группа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928670"/>
            <a:ext cx="3683251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Понаблюдайте!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0607" y="928670"/>
            <a:ext cx="4433393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Обсудите в группе!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5688" y="4286256"/>
            <a:ext cx="3977692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Сделайте вывод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3286124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3286124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00364" y="3714752"/>
            <a:ext cx="894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когда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3714752"/>
            <a:ext cx="822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рано</a:t>
            </a:r>
            <a:endParaRPr lang="ru-RU" sz="2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00430" y="5429264"/>
            <a:ext cx="2132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 изменяется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3" grpId="0"/>
      <p:bldP spid="16" grpId="0"/>
    </p:bld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695</Words>
  <Application>Microsoft Office PowerPoint</Application>
  <PresentationFormat>Экран (4:3)</PresentationFormat>
  <Paragraphs>177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Arabic Typesetting</vt:lpstr>
      <vt:lpstr>Arial</vt:lpstr>
      <vt:lpstr>Calibri</vt:lpstr>
      <vt:lpstr>Monotype Corsiva</vt:lpstr>
      <vt:lpstr>Times New Roman</vt:lpstr>
      <vt:lpstr>Wingdings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- Прочитайте и сравните предложения.</vt:lpstr>
      <vt:lpstr>Как лучше запомнить вопросы.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Физминутка.</vt:lpstr>
      <vt:lpstr>Презентация PowerPoint</vt:lpstr>
      <vt:lpstr>Презентация PowerPoint</vt:lpstr>
      <vt:lpstr>Презентация PowerPoint</vt:lpstr>
      <vt:lpstr>Презентация PowerPoint</vt:lpstr>
      <vt:lpstr>На уроке мне было: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Хрычёва Т.П.</dc:creator>
  <cp:lastModifiedBy>Юрий Александрович Шитиков</cp:lastModifiedBy>
  <cp:revision>45</cp:revision>
  <dcterms:created xsi:type="dcterms:W3CDTF">2013-02-06T17:55:49Z</dcterms:created>
  <dcterms:modified xsi:type="dcterms:W3CDTF">2018-10-23T13:37:26Z</dcterms:modified>
</cp:coreProperties>
</file>