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61" r:id="rId3"/>
    <p:sldId id="258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62" r:id="rId28"/>
    <p:sldId id="28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6;&#1080;&#1072;&#1075;&#1088;&#1072;&#1084;&#1084;&#1099;%20&#1075;&#1088;&#1091;&#1087;&#1087;&#1072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6;&#1080;&#1072;&#1075;&#1088;&#1072;&#1084;&#1084;&#1099;%20&#1075;&#1088;&#1091;&#1087;&#1087;&#1072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6;&#1080;&#1072;&#1075;&#1088;&#1072;&#1084;&#1084;&#1099;%20&#1075;&#1088;&#1091;&#1087;&#1087;&#1072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6;&#1080;&#1072;&#1075;&#1088;&#1072;&#1084;&#1084;&#1099;%20&#1075;&#1088;&#1091;&#1087;&#1087;&#1072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6;&#1080;&#1072;&#1075;&#1088;&#1072;&#1084;&#1084;&#1099;%20&#1075;&#1088;&#1091;&#1087;&#1087;&#1072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6;&#1080;&#1072;&#1075;&#1088;&#1072;&#1084;&#1084;&#1099;%20&#1075;&#1088;&#1091;&#1087;&#1087;&#1072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6;&#1080;&#1072;&#1075;&#1088;&#1072;&#1084;&#1084;&#1099;%20&#1075;&#1088;&#1091;&#1087;&#1087;&#1072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6;&#1080;&#1072;&#1075;&#1088;&#1072;&#1084;&#1084;&#1099;%20&#1075;&#1088;&#1091;&#1087;&#1087;&#1072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6;&#1080;&#1072;&#1075;&#1088;&#1072;&#1084;&#1084;&#1099;%20&#1075;&#1088;&#1091;&#1087;&#1087;&#1072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76;&#1080;&#1072;&#1075;&#1088;&#1072;&#1084;&#1084;&#1099;%20&#1075;&#1088;&#1091;&#1087;&#1087;&#107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Познавательное</a:t>
            </a:r>
            <a:r>
              <a:rPr lang="ru-RU" baseline="0"/>
              <a:t> развитие </a:t>
            </a:r>
          </a:p>
          <a:p>
            <a:pPr>
              <a:defRPr/>
            </a:pPr>
            <a:r>
              <a:rPr lang="ru-RU" baseline="0"/>
              <a:t>сентябрь 2015</a:t>
            </a:r>
            <a:r>
              <a:rPr lang="ru-RU"/>
              <a:t> 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089129483814524"/>
          <c:y val="0.28211418203597038"/>
          <c:w val="0.67358223972003495"/>
          <c:h val="0.66373584174461409"/>
        </c:manualLayout>
      </c:layout>
      <c:barChart>
        <c:barDir val="col"/>
        <c:grouping val="clustered"/>
        <c:varyColors val="0"/>
        <c:ser>
          <c:idx val="0"/>
          <c:order val="0"/>
          <c:tx>
            <c:v>высокий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1"/>
              <c:pt idx="0">
                <c:v>высокий</c:v>
              </c:pt>
            </c:strLit>
          </c:cat>
          <c:val>
            <c:numLit>
              <c:formatCode>General</c:formatCode>
              <c:ptCount val="1"/>
              <c:pt idx="0">
                <c:v>14</c:v>
              </c:pt>
            </c:numLit>
          </c:val>
          <c:extLst>
            <c:ext xmlns:c16="http://schemas.microsoft.com/office/drawing/2014/chart" uri="{C3380CC4-5D6E-409C-BE32-E72D297353CC}">
              <c16:uniqueId val="{00000000-2F92-4F53-876C-73C4FC04A301}"/>
            </c:ext>
          </c:extLst>
        </c:ser>
        <c:ser>
          <c:idx val="2"/>
          <c:order val="1"/>
          <c:tx>
            <c:v>средний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01-2F92-4F53-876C-73C4FC04A301}"/>
            </c:ext>
          </c:extLst>
        </c:ser>
        <c:ser>
          <c:idx val="1"/>
          <c:order val="2"/>
          <c:tx>
            <c:v>низкий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02-2F92-4F53-876C-73C4FC04A3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599744"/>
        <c:axId val="87818624"/>
      </c:barChart>
      <c:catAx>
        <c:axId val="875997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87818624"/>
        <c:crosses val="autoZero"/>
        <c:auto val="1"/>
        <c:lblAlgn val="ctr"/>
        <c:lblOffset val="100"/>
        <c:noMultiLvlLbl val="0"/>
      </c:catAx>
      <c:valAx>
        <c:axId val="878186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Количество</a:t>
                </a:r>
                <a:r>
                  <a:rPr lang="ru-RU" baseline="0"/>
                  <a:t> детей</a:t>
                </a:r>
                <a:endParaRPr lang="ru-RU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875997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Физическое развитие май 2016г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высокий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1"/>
              <c:pt idx="0">
                <c:v>высокий</c:v>
              </c:pt>
            </c:strLit>
          </c:cat>
          <c:val>
            <c:numLit>
              <c:formatCode>General</c:formatCode>
              <c:ptCount val="1"/>
              <c:pt idx="0">
                <c:v>12</c:v>
              </c:pt>
            </c:numLit>
          </c:val>
          <c:extLst>
            <c:ext xmlns:c16="http://schemas.microsoft.com/office/drawing/2014/chart" uri="{C3380CC4-5D6E-409C-BE32-E72D297353CC}">
              <c16:uniqueId val="{00000000-FB4A-47BB-864D-0B0BD40260BA}"/>
            </c:ext>
          </c:extLst>
        </c:ser>
        <c:ser>
          <c:idx val="2"/>
          <c:order val="1"/>
          <c:tx>
            <c:v>средний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2</c:v>
              </c:pt>
            </c:numLit>
          </c:val>
          <c:extLst>
            <c:ext xmlns:c16="http://schemas.microsoft.com/office/drawing/2014/chart" uri="{C3380CC4-5D6E-409C-BE32-E72D297353CC}">
              <c16:uniqueId val="{00000001-FB4A-47BB-864D-0B0BD40260BA}"/>
            </c:ext>
          </c:extLst>
        </c:ser>
        <c:ser>
          <c:idx val="1"/>
          <c:order val="2"/>
          <c:tx>
            <c:v>низкий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2-FB4A-47BB-864D-0B0BD40260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509504"/>
        <c:axId val="69511040"/>
      </c:barChart>
      <c:catAx>
        <c:axId val="695095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69511040"/>
        <c:crosses val="autoZero"/>
        <c:auto val="1"/>
        <c:lblAlgn val="ctr"/>
        <c:lblOffset val="100"/>
        <c:noMultiLvlLbl val="0"/>
      </c:catAx>
      <c:valAx>
        <c:axId val="695110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Количество</a:t>
                </a:r>
                <a:r>
                  <a:rPr lang="ru-RU" baseline="0"/>
                  <a:t> детей</a:t>
                </a:r>
                <a:endParaRPr lang="ru-RU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6950950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Познавательное</a:t>
            </a:r>
            <a:r>
              <a:rPr lang="ru-RU" baseline="0"/>
              <a:t> развитие </a:t>
            </a:r>
          </a:p>
          <a:p>
            <a:pPr>
              <a:defRPr/>
            </a:pPr>
            <a:r>
              <a:rPr lang="ru-RU" baseline="0"/>
              <a:t>май 2016</a:t>
            </a:r>
            <a:r>
              <a:rPr lang="ru-RU"/>
              <a:t> 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высокий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1"/>
              <c:pt idx="0">
                <c:v>высокий</c:v>
              </c:pt>
            </c:strLit>
          </c:cat>
          <c:val>
            <c:numLit>
              <c:formatCode>General</c:formatCode>
              <c:ptCount val="1"/>
              <c:pt idx="0">
                <c:v>13</c:v>
              </c:pt>
            </c:numLit>
          </c:val>
          <c:extLst>
            <c:ext xmlns:c16="http://schemas.microsoft.com/office/drawing/2014/chart" uri="{C3380CC4-5D6E-409C-BE32-E72D297353CC}">
              <c16:uniqueId val="{00000000-C53B-42E3-BECA-EDE4AD79B93A}"/>
            </c:ext>
          </c:extLst>
        </c:ser>
        <c:ser>
          <c:idx val="3"/>
          <c:order val="1"/>
          <c:tx>
            <c:v>средний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01-C53B-42E3-BECA-EDE4AD79B93A}"/>
            </c:ext>
          </c:extLst>
        </c:ser>
        <c:ser>
          <c:idx val="1"/>
          <c:order val="2"/>
          <c:tx>
            <c:v>низкий</c:v>
          </c:tx>
          <c:invertIfNegative val="0"/>
          <c:val>
            <c:numLit>
              <c:formatCode>General</c:formatCode>
              <c:ptCount val="1"/>
              <c:pt idx="0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2-C53B-42E3-BECA-EDE4AD79B9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378240"/>
        <c:axId val="32404608"/>
      </c:barChart>
      <c:catAx>
        <c:axId val="3237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32404608"/>
        <c:crosses val="autoZero"/>
        <c:auto val="1"/>
        <c:lblAlgn val="ctr"/>
        <c:lblOffset val="100"/>
        <c:noMultiLvlLbl val="0"/>
      </c:catAx>
      <c:valAx>
        <c:axId val="324046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Количество</a:t>
                </a:r>
                <a:r>
                  <a:rPr lang="ru-RU" baseline="0"/>
                  <a:t> детей</a:t>
                </a:r>
                <a:endParaRPr lang="ru-RU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23782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Речевое развитие</a:t>
            </a:r>
          </a:p>
          <a:p>
            <a:pPr>
              <a:defRPr/>
            </a:pPr>
            <a:r>
              <a:rPr lang="ru-RU"/>
              <a:t>сентябрь 2015г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высокий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1"/>
              <c:pt idx="0">
                <c:v>высокий</c:v>
              </c:pt>
            </c:strLit>
          </c:cat>
          <c:val>
            <c:numLit>
              <c:formatCode>General</c:formatCode>
              <c:ptCount val="1"/>
              <c:pt idx="0">
                <c:v>9</c:v>
              </c:pt>
            </c:numLit>
          </c:val>
          <c:extLst>
            <c:ext xmlns:c16="http://schemas.microsoft.com/office/drawing/2014/chart" uri="{C3380CC4-5D6E-409C-BE32-E72D297353CC}">
              <c16:uniqueId val="{00000000-420F-4E71-9653-3F4B19FEABDA}"/>
            </c:ext>
          </c:extLst>
        </c:ser>
        <c:ser>
          <c:idx val="2"/>
          <c:order val="1"/>
          <c:tx>
            <c:v>средний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8</c:v>
              </c:pt>
            </c:numLit>
          </c:val>
          <c:extLst>
            <c:ext xmlns:c16="http://schemas.microsoft.com/office/drawing/2014/chart" uri="{C3380CC4-5D6E-409C-BE32-E72D297353CC}">
              <c16:uniqueId val="{00000001-420F-4E71-9653-3F4B19FEABDA}"/>
            </c:ext>
          </c:extLst>
        </c:ser>
        <c:ser>
          <c:idx val="1"/>
          <c:order val="2"/>
          <c:tx>
            <c:v>низкий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02-420F-4E71-9653-3F4B19FEAB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810432"/>
        <c:axId val="89811968"/>
      </c:barChart>
      <c:catAx>
        <c:axId val="898104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89811968"/>
        <c:crosses val="autoZero"/>
        <c:auto val="1"/>
        <c:lblAlgn val="ctr"/>
        <c:lblOffset val="100"/>
        <c:noMultiLvlLbl val="0"/>
      </c:catAx>
      <c:valAx>
        <c:axId val="898119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Количество</a:t>
                </a:r>
                <a:r>
                  <a:rPr lang="ru-RU" baseline="0"/>
                  <a:t> детей</a:t>
                </a:r>
                <a:endParaRPr lang="ru-RU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898104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Речевое развитие</a:t>
            </a:r>
          </a:p>
          <a:p>
            <a:pPr>
              <a:defRPr/>
            </a:pPr>
            <a:r>
              <a:rPr lang="ru-RU"/>
              <a:t>май 2016г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высокий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1"/>
              <c:pt idx="0">
                <c:v>высокий</c:v>
              </c:pt>
            </c:strLit>
          </c:cat>
          <c:val>
            <c:numLit>
              <c:formatCode>General</c:formatCode>
              <c:ptCount val="1"/>
              <c:pt idx="0">
                <c:v>11</c:v>
              </c:pt>
            </c:numLit>
          </c:val>
          <c:extLst>
            <c:ext xmlns:c16="http://schemas.microsoft.com/office/drawing/2014/chart" uri="{C3380CC4-5D6E-409C-BE32-E72D297353CC}">
              <c16:uniqueId val="{00000000-DA42-47C9-B4D9-96510C92E25E}"/>
            </c:ext>
          </c:extLst>
        </c:ser>
        <c:ser>
          <c:idx val="2"/>
          <c:order val="1"/>
          <c:tx>
            <c:v>средний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2</c:v>
              </c:pt>
            </c:numLit>
          </c:val>
          <c:extLst>
            <c:ext xmlns:c16="http://schemas.microsoft.com/office/drawing/2014/chart" uri="{C3380CC4-5D6E-409C-BE32-E72D297353CC}">
              <c16:uniqueId val="{00000001-DA42-47C9-B4D9-96510C92E25E}"/>
            </c:ext>
          </c:extLst>
        </c:ser>
        <c:ser>
          <c:idx val="1"/>
          <c:order val="2"/>
          <c:tx>
            <c:v>низкий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02-DA42-47C9-B4D9-96510C92E2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995328"/>
        <c:axId val="68735744"/>
      </c:barChart>
      <c:catAx>
        <c:axId val="709953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68735744"/>
        <c:crosses val="autoZero"/>
        <c:auto val="1"/>
        <c:lblAlgn val="ctr"/>
        <c:lblOffset val="100"/>
        <c:noMultiLvlLbl val="0"/>
      </c:catAx>
      <c:valAx>
        <c:axId val="687357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Количество</a:t>
                </a:r>
                <a:r>
                  <a:rPr lang="ru-RU" baseline="0"/>
                  <a:t> детей</a:t>
                </a:r>
                <a:endParaRPr lang="ru-RU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7099532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Социально-коммуникативное</a:t>
            </a:r>
            <a:r>
              <a:rPr lang="ru-RU" baseline="0"/>
              <a:t> развитие </a:t>
            </a:r>
            <a:r>
              <a:rPr lang="ru-RU"/>
              <a:t>сентябрь 2015г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высокий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1"/>
              <c:pt idx="0">
                <c:v>высокий</c:v>
              </c:pt>
            </c:strLit>
          </c:cat>
          <c:val>
            <c:numLit>
              <c:formatCode>General</c:formatCode>
              <c:ptCount val="1"/>
              <c:pt idx="0">
                <c:v>15</c:v>
              </c:pt>
            </c:numLit>
          </c:val>
          <c:extLst>
            <c:ext xmlns:c16="http://schemas.microsoft.com/office/drawing/2014/chart" uri="{C3380CC4-5D6E-409C-BE32-E72D297353CC}">
              <c16:uniqueId val="{00000000-D866-4BDA-A12C-9F75CCDC4E67}"/>
            </c:ext>
          </c:extLst>
        </c:ser>
        <c:ser>
          <c:idx val="2"/>
          <c:order val="1"/>
          <c:tx>
            <c:v>средний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1-D866-4BDA-A12C-9F75CCDC4E67}"/>
            </c:ext>
          </c:extLst>
        </c:ser>
        <c:ser>
          <c:idx val="1"/>
          <c:order val="2"/>
          <c:tx>
            <c:v>низкий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02-D866-4BDA-A12C-9F75CCDC4E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462784"/>
        <c:axId val="121485952"/>
      </c:barChart>
      <c:catAx>
        <c:axId val="1214627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21485952"/>
        <c:crosses val="autoZero"/>
        <c:auto val="1"/>
        <c:lblAlgn val="ctr"/>
        <c:lblOffset val="100"/>
        <c:noMultiLvlLbl val="0"/>
      </c:catAx>
      <c:valAx>
        <c:axId val="1214859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Количество</a:t>
                </a:r>
                <a:r>
                  <a:rPr lang="ru-RU" baseline="0"/>
                  <a:t> детей</a:t>
                </a:r>
                <a:endParaRPr lang="ru-RU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2146278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Социально-коммуникативное развитие май 2016г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высокий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1"/>
              <c:pt idx="0">
                <c:v>высокий</c:v>
              </c:pt>
            </c:strLit>
          </c:cat>
          <c:val>
            <c:numLit>
              <c:formatCode>General</c:formatCode>
              <c:ptCount val="1"/>
              <c:pt idx="0">
                <c:v>13</c:v>
              </c:pt>
            </c:numLit>
          </c:val>
          <c:extLst>
            <c:ext xmlns:c16="http://schemas.microsoft.com/office/drawing/2014/chart" uri="{C3380CC4-5D6E-409C-BE32-E72D297353CC}">
              <c16:uniqueId val="{00000000-E1C0-4014-9D05-C5D8B62289C7}"/>
            </c:ext>
          </c:extLst>
        </c:ser>
        <c:ser>
          <c:idx val="2"/>
          <c:order val="1"/>
          <c:tx>
            <c:v>средний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01-E1C0-4014-9D05-C5D8B62289C7}"/>
            </c:ext>
          </c:extLst>
        </c:ser>
        <c:ser>
          <c:idx val="1"/>
          <c:order val="2"/>
          <c:tx>
            <c:v>низкий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2-E1C0-4014-9D05-C5D8B62289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801088"/>
        <c:axId val="69802624"/>
      </c:barChart>
      <c:catAx>
        <c:axId val="698010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69802624"/>
        <c:crosses val="autoZero"/>
        <c:auto val="1"/>
        <c:lblAlgn val="ctr"/>
        <c:lblOffset val="100"/>
        <c:noMultiLvlLbl val="0"/>
      </c:catAx>
      <c:valAx>
        <c:axId val="698026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Количество</a:t>
                </a:r>
                <a:r>
                  <a:rPr lang="ru-RU" baseline="0"/>
                  <a:t> детей</a:t>
                </a:r>
                <a:endParaRPr lang="ru-RU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6980108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Художественно-эстетическое развитие</a:t>
            </a:r>
            <a:r>
              <a:rPr lang="ru-RU" baseline="0"/>
              <a:t> сентябрь</a:t>
            </a:r>
            <a:r>
              <a:rPr lang="ru-RU"/>
              <a:t> 2015г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высокий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1"/>
              <c:pt idx="0">
                <c:v>высокий</c:v>
              </c:pt>
            </c:strLit>
          </c:cat>
          <c:val>
            <c:numLit>
              <c:formatCode>General</c:formatCode>
              <c:ptCount val="1"/>
              <c:pt idx="0">
                <c:v>6</c:v>
              </c:pt>
            </c:numLit>
          </c:val>
          <c:extLst>
            <c:ext xmlns:c16="http://schemas.microsoft.com/office/drawing/2014/chart" uri="{C3380CC4-5D6E-409C-BE32-E72D297353CC}">
              <c16:uniqueId val="{00000000-A57B-4CE1-AE31-84DFB6F2E25E}"/>
            </c:ext>
          </c:extLst>
        </c:ser>
        <c:ser>
          <c:idx val="2"/>
          <c:order val="1"/>
          <c:tx>
            <c:v>средний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9</c:v>
              </c:pt>
            </c:numLit>
          </c:val>
          <c:extLst>
            <c:ext xmlns:c16="http://schemas.microsoft.com/office/drawing/2014/chart" uri="{C3380CC4-5D6E-409C-BE32-E72D297353CC}">
              <c16:uniqueId val="{00000001-A57B-4CE1-AE31-84DFB6F2E25E}"/>
            </c:ext>
          </c:extLst>
        </c:ser>
        <c:ser>
          <c:idx val="1"/>
          <c:order val="2"/>
          <c:tx>
            <c:v>низкий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02-A57B-4CE1-AE31-84DFB6F2E2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472640"/>
        <c:axId val="69741568"/>
      </c:barChart>
      <c:catAx>
        <c:axId val="694726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69741568"/>
        <c:crosses val="autoZero"/>
        <c:auto val="1"/>
        <c:lblAlgn val="ctr"/>
        <c:lblOffset val="100"/>
        <c:noMultiLvlLbl val="0"/>
      </c:catAx>
      <c:valAx>
        <c:axId val="697415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Количество</a:t>
                </a:r>
                <a:r>
                  <a:rPr lang="ru-RU" baseline="0"/>
                  <a:t> детей</a:t>
                </a:r>
                <a:endParaRPr lang="ru-RU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694726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Художественно-эстетическое развитие</a:t>
            </a:r>
            <a:r>
              <a:rPr lang="ru-RU" baseline="0"/>
              <a:t> </a:t>
            </a:r>
            <a:r>
              <a:rPr lang="ru-RU"/>
              <a:t>май 2016г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высокий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1"/>
              <c:pt idx="0">
                <c:v>высокий</c:v>
              </c:pt>
            </c:strLit>
          </c:cat>
          <c:val>
            <c:numLit>
              <c:formatCode>General</c:formatCode>
              <c:ptCount val="1"/>
              <c:pt idx="0">
                <c:v>13</c:v>
              </c:pt>
            </c:numLit>
          </c:val>
          <c:extLst>
            <c:ext xmlns:c16="http://schemas.microsoft.com/office/drawing/2014/chart" uri="{C3380CC4-5D6E-409C-BE32-E72D297353CC}">
              <c16:uniqueId val="{00000000-7305-486E-A155-747F60BC09BC}"/>
            </c:ext>
          </c:extLst>
        </c:ser>
        <c:ser>
          <c:idx val="2"/>
          <c:order val="1"/>
          <c:tx>
            <c:v>средний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1-7305-486E-A155-747F60BC09BC}"/>
            </c:ext>
          </c:extLst>
        </c:ser>
        <c:ser>
          <c:idx val="1"/>
          <c:order val="2"/>
          <c:tx>
            <c:v>низкий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02-7305-486E-A155-747F60BC09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382336"/>
        <c:axId val="70383872"/>
      </c:barChart>
      <c:catAx>
        <c:axId val="703823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70383872"/>
        <c:crosses val="autoZero"/>
        <c:auto val="1"/>
        <c:lblAlgn val="ctr"/>
        <c:lblOffset val="100"/>
        <c:noMultiLvlLbl val="0"/>
      </c:catAx>
      <c:valAx>
        <c:axId val="7038387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Количество</a:t>
                </a:r>
                <a:r>
                  <a:rPr lang="ru-RU" baseline="0"/>
                  <a:t> детей</a:t>
                </a:r>
                <a:endParaRPr lang="ru-RU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703823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Физическое развитие</a:t>
            </a:r>
            <a:r>
              <a:rPr lang="ru-RU" baseline="0"/>
              <a:t> </a:t>
            </a:r>
          </a:p>
          <a:p>
            <a:pPr>
              <a:defRPr/>
            </a:pPr>
            <a:r>
              <a:rPr lang="ru-RU" baseline="0"/>
              <a:t>сентябрь</a:t>
            </a:r>
            <a:r>
              <a:rPr lang="ru-RU"/>
              <a:t> 2015г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высокий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1"/>
              <c:pt idx="0">
                <c:v>высокий</c:v>
              </c:pt>
            </c:strLit>
          </c:cat>
          <c:val>
            <c:numLit>
              <c:formatCode>General</c:formatCode>
              <c:ptCount val="1"/>
              <c:pt idx="0">
                <c:v>11</c:v>
              </c:pt>
            </c:numLit>
          </c:val>
          <c:extLst>
            <c:ext xmlns:c16="http://schemas.microsoft.com/office/drawing/2014/chart" uri="{C3380CC4-5D6E-409C-BE32-E72D297353CC}">
              <c16:uniqueId val="{00000000-5A57-4030-9487-025CB862C259}"/>
            </c:ext>
          </c:extLst>
        </c:ser>
        <c:ser>
          <c:idx val="2"/>
          <c:order val="1"/>
          <c:tx>
            <c:v>средний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5</c:v>
              </c:pt>
            </c:numLit>
          </c:val>
          <c:extLst>
            <c:ext xmlns:c16="http://schemas.microsoft.com/office/drawing/2014/chart" uri="{C3380CC4-5D6E-409C-BE32-E72D297353CC}">
              <c16:uniqueId val="{00000001-5A57-4030-9487-025CB862C259}"/>
            </c:ext>
          </c:extLst>
        </c:ser>
        <c:ser>
          <c:idx val="1"/>
          <c:order val="2"/>
          <c:tx>
            <c:v>низкий</c:v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02-5A57-4030-9487-025CB862C2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028288"/>
        <c:axId val="68564096"/>
      </c:barChart>
      <c:catAx>
        <c:axId val="680282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68564096"/>
        <c:crosses val="autoZero"/>
        <c:auto val="1"/>
        <c:lblAlgn val="ctr"/>
        <c:lblOffset val="100"/>
        <c:noMultiLvlLbl val="0"/>
      </c:catAx>
      <c:valAx>
        <c:axId val="685640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Количество</a:t>
                </a:r>
                <a:r>
                  <a:rPr lang="ru-RU" baseline="0"/>
                  <a:t> детей</a:t>
                </a:r>
                <a:endParaRPr lang="ru-RU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6802828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E5F8B-1576-40AD-A20B-D3222D70E039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DEF64B-4D45-429A-9E02-F79DA18F6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EF64B-4D45-429A-9E02-F79DA18F60E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1984-E3C9-4622-898B-89E90902604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AF3-73D8-452D-81AA-18F937E14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1984-E3C9-4622-898B-89E90902604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AF3-73D8-452D-81AA-18F937E14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1984-E3C9-4622-898B-89E90902604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AF3-73D8-452D-81AA-18F937E14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1984-E3C9-4622-898B-89E90902604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AF3-73D8-452D-81AA-18F937E14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1984-E3C9-4622-898B-89E90902604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AF3-73D8-452D-81AA-18F937E14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1984-E3C9-4622-898B-89E90902604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AF3-73D8-452D-81AA-18F937E14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1984-E3C9-4622-898B-89E90902604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AF3-73D8-452D-81AA-18F937E14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1984-E3C9-4622-898B-89E90902604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AF3-73D8-452D-81AA-18F937E14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1984-E3C9-4622-898B-89E90902604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AF3-73D8-452D-81AA-18F937E14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1984-E3C9-4622-898B-89E90902604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AF3-73D8-452D-81AA-18F937E14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1984-E3C9-4622-898B-89E90902604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8AF3-73D8-452D-81AA-18F937E14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F1984-E3C9-4622-898B-89E90902604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88AF3-73D8-452D-81AA-18F937E14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7772400" cy="576063"/>
          </a:xfrm>
        </p:spPr>
        <p:txBody>
          <a:bodyPr>
            <a:normAutofit/>
          </a:bodyPr>
          <a:lstStyle/>
          <a:p>
            <a:r>
              <a:rPr lang="ru-RU" sz="1600" dirty="0"/>
              <a:t>МДОУ  детский сад компенсирующего вида  №26 «Солнышко»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8064896" cy="4104456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Итоговая презентация</a:t>
            </a:r>
          </a:p>
          <a:p>
            <a:r>
              <a:rPr lang="ru-RU" dirty="0">
                <a:solidFill>
                  <a:schemeClr val="tx1"/>
                </a:solidFill>
              </a:rPr>
              <a:t>коррекционно-развивающей работы </a:t>
            </a:r>
          </a:p>
          <a:p>
            <a:r>
              <a:rPr lang="ru-RU" dirty="0">
                <a:solidFill>
                  <a:schemeClr val="tx1"/>
                </a:solidFill>
              </a:rPr>
              <a:t>за 2015-2016 </a:t>
            </a:r>
            <a:r>
              <a:rPr lang="ru-RU" dirty="0" err="1">
                <a:solidFill>
                  <a:schemeClr val="tx1"/>
                </a:solidFill>
              </a:rPr>
              <a:t>уч</a:t>
            </a:r>
            <a:r>
              <a:rPr lang="ru-RU" dirty="0">
                <a:solidFill>
                  <a:schemeClr val="tx1"/>
                </a:solidFill>
              </a:rPr>
              <a:t> год</a:t>
            </a:r>
          </a:p>
          <a:p>
            <a:r>
              <a:rPr lang="ru-RU" dirty="0">
                <a:solidFill>
                  <a:schemeClr val="tx1"/>
                </a:solidFill>
              </a:rPr>
              <a:t>«Наши успехи»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                     </a:t>
            </a:r>
          </a:p>
          <a:p>
            <a:r>
              <a:rPr lang="ru-RU" dirty="0">
                <a:solidFill>
                  <a:schemeClr val="tx1"/>
                </a:solidFill>
              </a:rPr>
              <a:t>                                                    </a:t>
            </a:r>
            <a:r>
              <a:rPr lang="ru-RU" sz="1600" dirty="0">
                <a:solidFill>
                  <a:schemeClr val="tx1"/>
                </a:solidFill>
              </a:rPr>
              <a:t>Подготовили: </a:t>
            </a:r>
          </a:p>
          <a:p>
            <a:pPr lvl="1"/>
            <a:r>
              <a:rPr lang="ru-RU" sz="1500" dirty="0">
                <a:solidFill>
                  <a:schemeClr val="tx1"/>
                </a:solidFill>
              </a:rPr>
              <a:t>					</a:t>
            </a:r>
          </a:p>
          <a:p>
            <a:pPr lvl="1"/>
            <a:r>
              <a:rPr lang="ru-RU" sz="1500" dirty="0">
                <a:solidFill>
                  <a:schemeClr val="tx1"/>
                </a:solidFill>
              </a:rPr>
              <a:t>					Педагоги группы «Ручеёк»</a:t>
            </a:r>
          </a:p>
          <a:p>
            <a:endParaRPr lang="ru-RU" sz="1600" dirty="0">
              <a:solidFill>
                <a:schemeClr val="tx1"/>
              </a:solidFill>
            </a:endParaRPr>
          </a:p>
          <a:p>
            <a:endParaRPr lang="ru-RU" sz="1600" dirty="0">
              <a:solidFill>
                <a:schemeClr val="tx1"/>
              </a:solidFill>
            </a:endParaRPr>
          </a:p>
          <a:p>
            <a:endParaRPr lang="ru-RU" sz="1600" dirty="0">
              <a:solidFill>
                <a:schemeClr val="tx1"/>
              </a:solidFill>
            </a:endParaRPr>
          </a:p>
          <a:p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dirty="0">
                <a:solidFill>
                  <a:schemeClr val="tx1"/>
                </a:solidFill>
              </a:rPr>
              <a:t>Серпухов 2016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2161" y="832104"/>
            <a:ext cx="6925056" cy="519379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2161" y="832104"/>
            <a:ext cx="7329128" cy="549684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3178" y="832104"/>
            <a:ext cx="7720822" cy="579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956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Выставки</a:t>
            </a:r>
            <a:br>
              <a:rPr lang="ru-RU" dirty="0"/>
            </a:br>
            <a:endParaRPr lang="ru-RU" dirty="0"/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457200" y="1996679"/>
            <a:ext cx="8136905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4400" dirty="0"/>
              <a:t>«Серпухов – частица Родины моей» </a:t>
            </a:r>
          </a:p>
          <a:p>
            <a:r>
              <a:rPr lang="ru-RU" sz="4400" dirty="0"/>
              <a:t>«Игрушка на елку» </a:t>
            </a:r>
          </a:p>
          <a:p>
            <a:r>
              <a:rPr lang="ru-RU" sz="4400" dirty="0"/>
              <a:t>«Здравствуй, Пасха!» </a:t>
            </a:r>
          </a:p>
          <a:p>
            <a:r>
              <a:rPr lang="ru-RU" sz="4400" dirty="0"/>
              <a:t>«Солнечное детство» </a:t>
            </a:r>
          </a:p>
          <a:p>
            <a:endParaRPr kumimoji="0" lang="ru-RU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360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Смотры конкурсы</a:t>
            </a:r>
            <a:br>
              <a:rPr lang="ru-RU" dirty="0"/>
            </a:br>
            <a:endParaRPr lang="ru-RU" dirty="0"/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457200" y="2027455"/>
            <a:ext cx="8136905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/>
              <a:t>«Оснащение уголка для познавательно-исследовательской деятельности»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/>
              <a:t>«Оснащение уголка речевого развития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/>
              <a:t>«Семейные старты» </a:t>
            </a:r>
          </a:p>
          <a:p>
            <a:endParaRPr kumimoji="0" lang="ru-RU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316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://detskiysad-26.ucoz.ru/Foto_ststii/03-2016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836712"/>
            <a:ext cx="4895850" cy="691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detskiysad-26.ucoz.ru/Foto_ststii/02-2016/IMG_21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8621808" cy="646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11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МЕТОДИЧЕСКИЕ КОНСУЛЬТАЦИИ.  </a:t>
            </a:r>
            <a:br>
              <a:rPr lang="ru-RU" dirty="0"/>
            </a:br>
            <a:endParaRPr lang="ru-RU" dirty="0"/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457200" y="2304454"/>
            <a:ext cx="8136905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/>
              <a:t>«Специфика психолого-педагогической поддержки детей с ОВЗ»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/>
              <a:t>«Нравственное воспитание дошкольников посредством сказки»</a:t>
            </a:r>
          </a:p>
          <a:p>
            <a:endParaRPr kumimoji="0" lang="ru-RU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609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Работа с детьми по реализации образовательной области «Безопасность»</a:t>
            </a:r>
            <a:br>
              <a:rPr lang="ru-RU" sz="3600" b="1" dirty="0"/>
            </a:br>
            <a:r>
              <a:rPr lang="ru-RU" sz="3600" b="1" dirty="0"/>
              <a:t>Мероприятия по пожарной безопасности</a:t>
            </a:r>
            <a:br>
              <a:rPr lang="ru-RU" dirty="0"/>
            </a:br>
            <a:endParaRPr lang="ru-RU" dirty="0"/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467544" y="2492896"/>
            <a:ext cx="8136905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dirty="0"/>
              <a:t> </a:t>
            </a:r>
            <a:endParaRPr lang="ru-RU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Участие детей и педагогов в неделе «Зелёный огонёк»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Оформление макетов улиц с перекрёстком и дорожными знаками.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Конкурс рисунков «Мы – пешеходы».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Викторина с детьми и родителями по правилам пожарной безопасности</a:t>
            </a:r>
          </a:p>
          <a:p>
            <a:endParaRPr kumimoji="0" lang="ru-RU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785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052736"/>
            <a:ext cx="6925056" cy="519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22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Экскурсии</a:t>
            </a:r>
            <a:br>
              <a:rPr lang="ru-RU" dirty="0"/>
            </a:br>
            <a:endParaRPr lang="ru-RU" dirty="0"/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457200" y="2458343"/>
            <a:ext cx="8136905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/>
              <a:t>МВЦ «Кукольный дом»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/>
              <a:t>МВЦ «Как на масленичной недели»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/>
              <a:t>Музей пожарного дела</a:t>
            </a:r>
          </a:p>
          <a:p>
            <a:endParaRPr kumimoji="0" lang="ru-RU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294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832104"/>
            <a:ext cx="6925056" cy="519379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832104"/>
            <a:ext cx="7467897" cy="560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46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7725544" cy="216024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Участие в международной акции «Кормушка для пичужки»</a:t>
            </a:r>
            <a:br>
              <a:rPr lang="ru-RU" dirty="0"/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45443"/>
            <a:ext cx="7160596" cy="537044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06" y="945443"/>
            <a:ext cx="6925056" cy="519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674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229600" cy="4824536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dirty="0"/>
              <a:t>Цель: </a:t>
            </a:r>
            <a:r>
              <a:rPr lang="ru-RU" sz="1600" dirty="0"/>
              <a:t>построение коррекционно-развивающей работы в соответствии с ФГОС ДО, коррекция и развитие психических качеств в соответствии с возрастными и индивидуальными особенностями, подготовка ребенка к жизни в современном обществе. Устранение общего недоразвития речи у детей старшего дошкольного возраста, систематическое развитие всех компонентов речи, подготовка к школе. </a:t>
            </a:r>
            <a:br>
              <a:rPr lang="ru-RU" sz="1600" dirty="0"/>
            </a:br>
            <a:r>
              <a:rPr lang="ru-RU" sz="1600" b="1" dirty="0"/>
              <a:t>Задачи:</a:t>
            </a:r>
            <a:br>
              <a:rPr lang="ru-RU" sz="1600" dirty="0"/>
            </a:br>
            <a:r>
              <a:rPr lang="ru-RU" sz="1600" dirty="0"/>
              <a:t>1. Сохранение и укрепление физического, психического и социального здоровья воспитанников на основе внедрения в образовательный процесс здоровьесберегающих технологий.</a:t>
            </a:r>
            <a:br>
              <a:rPr lang="ru-RU" sz="1600" dirty="0"/>
            </a:br>
            <a:r>
              <a:rPr lang="ru-RU" sz="1600" dirty="0"/>
              <a:t>2. Осуществление перехода на новую форму планирования образовательного процесса, соответствующую Федеральному государственному образовательному стандарту с интеграцией образовательных областей и комплексно–тематическим планированием образовательного процесса. </a:t>
            </a:r>
            <a:br>
              <a:rPr lang="ru-RU" sz="1600" dirty="0"/>
            </a:br>
            <a:r>
              <a:rPr lang="ru-RU" sz="1600" dirty="0"/>
              <a:t>3. Организация </a:t>
            </a:r>
            <a:r>
              <a:rPr lang="ru-RU" sz="1600" dirty="0" err="1"/>
              <a:t>психолого</a:t>
            </a:r>
            <a:r>
              <a:rPr lang="ru-RU" sz="1600" dirty="0"/>
              <a:t> – педагогического сопровождения воспитанников в условиях реализации Образовательной программы дошкольного образования Муниципального дошкольного образовательного учреждения детского сада компенсирующего вида № 26 «Солнышко»; </a:t>
            </a:r>
            <a:br>
              <a:rPr lang="ru-RU" sz="1600" dirty="0"/>
            </a:br>
            <a:r>
              <a:rPr lang="ru-RU" sz="1600" dirty="0"/>
              <a:t>4. разработка адаптированных образовательных программ для воспитанников с ОВЗ;  </a:t>
            </a:r>
            <a:br>
              <a:rPr lang="ru-RU" sz="1600" dirty="0"/>
            </a:br>
            <a:r>
              <a:rPr lang="ru-RU" sz="1600" dirty="0"/>
              <a:t>5.Организация познавательной деятельности с воспитанниками в области социально-коммуникативного развития; </a:t>
            </a:r>
            <a:br>
              <a:rPr lang="ru-RU" sz="1600" dirty="0"/>
            </a:br>
            <a:r>
              <a:rPr lang="ru-RU" sz="1600" dirty="0"/>
              <a:t>6. Совершенствовать систему взаимодействия с семьями воспитанников для обеспечения психолого-педагогической поддержки и повышения компетентности родителей (законных представителей) в вопросах развития и образования, охраны и укрепления здоровья детей. </a:t>
            </a:r>
            <a:br>
              <a:rPr lang="ru-RU" sz="1600" dirty="0"/>
            </a:br>
            <a:br>
              <a:rPr lang="ru-RU" sz="1600" dirty="0"/>
            </a:br>
            <a:br>
              <a:rPr lang="ru-RU" sz="1400" dirty="0"/>
            </a:br>
            <a:br>
              <a:rPr lang="ru-RU" sz="1400" dirty="0"/>
            </a:br>
            <a:endParaRPr lang="ru-RU" sz="1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Проектная деятельность</a:t>
            </a:r>
            <a:br>
              <a:rPr lang="ru-RU" dirty="0"/>
            </a:br>
            <a:endParaRPr lang="ru-RU" dirty="0"/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457200" y="2766119"/>
            <a:ext cx="8136905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4000" dirty="0"/>
              <a:t>«Весна»</a:t>
            </a:r>
          </a:p>
          <a:p>
            <a:endParaRPr lang="ru-RU" sz="4000" dirty="0"/>
          </a:p>
          <a:p>
            <a:r>
              <a:rPr lang="ru-RU" sz="4000" dirty="0"/>
              <a:t>«О дружбе и друзьях»</a:t>
            </a:r>
          </a:p>
          <a:p>
            <a:endParaRPr kumimoji="0" lang="ru-RU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345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24744"/>
            <a:ext cx="6925056" cy="519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37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37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Уровень усвоения знаний детьми</a:t>
            </a:r>
            <a:endParaRPr lang="ru-RU" dirty="0"/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0438507"/>
              </p:ext>
            </p:extLst>
          </p:nvPr>
        </p:nvGraphicFramePr>
        <p:xfrm>
          <a:off x="425784" y="1499582"/>
          <a:ext cx="4572000" cy="2838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6038826"/>
              </p:ext>
            </p:extLst>
          </p:nvPr>
        </p:nvGraphicFramePr>
        <p:xfrm>
          <a:off x="4114800" y="3429000"/>
          <a:ext cx="4572000" cy="2830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793250"/>
              </p:ext>
            </p:extLst>
          </p:nvPr>
        </p:nvGraphicFramePr>
        <p:xfrm>
          <a:off x="5181600" y="1703090"/>
          <a:ext cx="12192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46457367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высокий - 14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78363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средний - 1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37474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низкий - 1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7926211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685643"/>
              </p:ext>
            </p:extLst>
          </p:nvPr>
        </p:nvGraphicFramePr>
        <p:xfrm>
          <a:off x="2903637" y="5688330"/>
          <a:ext cx="12192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102461861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высокий  - 13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974653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средний - 1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325580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низкий -0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526021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49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4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4840689"/>
              </p:ext>
            </p:extLst>
          </p:nvPr>
        </p:nvGraphicFramePr>
        <p:xfrm>
          <a:off x="323528" y="980728"/>
          <a:ext cx="4572000" cy="283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8055982"/>
              </p:ext>
            </p:extLst>
          </p:nvPr>
        </p:nvGraphicFramePr>
        <p:xfrm>
          <a:off x="3923928" y="3501008"/>
          <a:ext cx="4572000" cy="283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943566"/>
              </p:ext>
            </p:extLst>
          </p:nvPr>
        </p:nvGraphicFramePr>
        <p:xfrm>
          <a:off x="4716016" y="1124744"/>
          <a:ext cx="12192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426317009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высокий - 9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44428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средний - 8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071548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низкий - 1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71995024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531906"/>
              </p:ext>
            </p:extLst>
          </p:nvPr>
        </p:nvGraphicFramePr>
        <p:xfrm>
          <a:off x="2605797" y="5661248"/>
          <a:ext cx="12192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44605119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высокий - 11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735036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средний - 2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493212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низкий - 1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56990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169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0122339"/>
              </p:ext>
            </p:extLst>
          </p:nvPr>
        </p:nvGraphicFramePr>
        <p:xfrm>
          <a:off x="251520" y="908720"/>
          <a:ext cx="4572000" cy="283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28478"/>
              </p:ext>
            </p:extLst>
          </p:nvPr>
        </p:nvGraphicFramePr>
        <p:xfrm>
          <a:off x="4822431" y="980728"/>
          <a:ext cx="12192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122475331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высокий - 15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373287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средний - 0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562701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низкий - 1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50628966"/>
                  </a:ext>
                </a:extLst>
              </a:tr>
            </a:tbl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7780297"/>
              </p:ext>
            </p:extLst>
          </p:nvPr>
        </p:nvGraphicFramePr>
        <p:xfrm>
          <a:off x="3995936" y="3419066"/>
          <a:ext cx="4572000" cy="283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459233"/>
              </p:ext>
            </p:extLst>
          </p:nvPr>
        </p:nvGraphicFramePr>
        <p:xfrm>
          <a:off x="2699792" y="5589240"/>
          <a:ext cx="12192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322050485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высокий - 13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37245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средний - 1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082098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низкий - 0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83354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413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0262610"/>
              </p:ext>
            </p:extLst>
          </p:nvPr>
        </p:nvGraphicFramePr>
        <p:xfrm>
          <a:off x="251520" y="908720"/>
          <a:ext cx="4572000" cy="2839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490242"/>
              </p:ext>
            </p:extLst>
          </p:nvPr>
        </p:nvGraphicFramePr>
        <p:xfrm>
          <a:off x="5004048" y="1124744"/>
          <a:ext cx="12192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79472738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высокий - 6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51041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средний -9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07949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низкий -1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569285"/>
                  </a:ext>
                </a:extLst>
              </a:tr>
            </a:tbl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5855948"/>
              </p:ext>
            </p:extLst>
          </p:nvPr>
        </p:nvGraphicFramePr>
        <p:xfrm>
          <a:off x="4067944" y="3356992"/>
          <a:ext cx="4572000" cy="283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743030"/>
              </p:ext>
            </p:extLst>
          </p:nvPr>
        </p:nvGraphicFramePr>
        <p:xfrm>
          <a:off x="2699792" y="5373216"/>
          <a:ext cx="12192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32664533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высокий - 13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87550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средний -0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29417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низкий -1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827278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974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0295105"/>
              </p:ext>
            </p:extLst>
          </p:nvPr>
        </p:nvGraphicFramePr>
        <p:xfrm>
          <a:off x="251520" y="980728"/>
          <a:ext cx="4572000" cy="2839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459376"/>
              </p:ext>
            </p:extLst>
          </p:nvPr>
        </p:nvGraphicFramePr>
        <p:xfrm>
          <a:off x="5076056" y="1196752"/>
          <a:ext cx="12192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7241359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546861986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высокий -11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107805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средний-5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45590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низкий-1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0021329"/>
                  </a:ext>
                </a:extLst>
              </a:tr>
            </a:tbl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2782150"/>
              </p:ext>
            </p:extLst>
          </p:nvPr>
        </p:nvGraphicFramePr>
        <p:xfrm>
          <a:off x="4067944" y="3501008"/>
          <a:ext cx="4572000" cy="283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256295"/>
              </p:ext>
            </p:extLst>
          </p:nvPr>
        </p:nvGraphicFramePr>
        <p:xfrm>
          <a:off x="2513509" y="5661248"/>
          <a:ext cx="12192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2008011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698761808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высокий -12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700495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средний-2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6864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низкий-0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85338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7491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628800"/>
            <a:ext cx="727280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u="sng" dirty="0"/>
              <a:t>Вывод:</a:t>
            </a:r>
            <a:r>
              <a:rPr lang="ru-RU" sz="3200" dirty="0"/>
              <a:t> комплексная  коррекционно-развивающая образовательная и воспитательная работа с детьми всех педагогов группы и детского сада, систематическая работа с родителями показывает устойчивую положительную динамику дошкольников нашей группы «Ручеек».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iliconvalleyventurefunds.com/photo/56b0430258e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80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925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496944" cy="5760640"/>
          </a:xfrm>
        </p:spPr>
        <p:txBody>
          <a:bodyPr>
            <a:noAutofit/>
          </a:bodyPr>
          <a:lstStyle/>
          <a:p>
            <a:pPr algn="l"/>
            <a:r>
              <a:rPr lang="ru-RU" sz="1600" dirty="0"/>
              <a:t>Участие в рабочей группе по написанию рабочей программы учителей-логопедов август 2015 </a:t>
            </a:r>
            <a:br>
              <a:rPr lang="ru-RU" sz="1600" dirty="0"/>
            </a:br>
            <a:r>
              <a:rPr lang="ru-RU" sz="1600" dirty="0"/>
              <a:t>-Выступление на общем родительском собрании «Формы работы логопеда и </a:t>
            </a:r>
            <a:r>
              <a:rPr lang="ru-RU" sz="1600" dirty="0" err="1"/>
              <a:t>дефектол-ога</a:t>
            </a:r>
            <a:r>
              <a:rPr lang="ru-RU" sz="1600" dirty="0"/>
              <a:t>» 27.09.15г </a:t>
            </a:r>
            <a:br>
              <a:rPr lang="ru-RU" sz="1600" dirty="0"/>
            </a:br>
            <a:r>
              <a:rPr lang="ru-RU" sz="1600" dirty="0"/>
              <a:t>-Методическая консультация  для педагогов «Организация предметно-развивающей среды» 12.10.15г.</a:t>
            </a:r>
            <a:br>
              <a:rPr lang="ru-RU" sz="1600" dirty="0"/>
            </a:br>
            <a:r>
              <a:rPr lang="ru-RU" sz="1600" dirty="0"/>
              <a:t>-Тематическое занятие «Наш город» 02.11.15г.</a:t>
            </a:r>
            <a:br>
              <a:rPr lang="ru-RU" sz="1600" dirty="0"/>
            </a:br>
            <a:r>
              <a:rPr lang="ru-RU" sz="1600" dirty="0"/>
              <a:t>-Выступление на ГМО инструкторов по физкультуре по теме:  «Особенности физического развития детей с ЗПР дошкольного возраста» 17.02.2016г.</a:t>
            </a:r>
            <a:br>
              <a:rPr lang="ru-RU" sz="1600" dirty="0"/>
            </a:br>
            <a:r>
              <a:rPr lang="ru-RU" sz="1600" dirty="0"/>
              <a:t>- участие в развлечении «Космическое путешествие»</a:t>
            </a:r>
            <a:br>
              <a:rPr lang="ru-RU" sz="1600" dirty="0"/>
            </a:br>
            <a:r>
              <a:rPr lang="ru-RU" sz="1600" dirty="0"/>
              <a:t>- участие в подготовке и проведении праздника Весны</a:t>
            </a:r>
            <a:br>
              <a:rPr lang="ru-RU" sz="1600" dirty="0"/>
            </a:br>
            <a:r>
              <a:rPr lang="ru-RU" sz="1600" dirty="0"/>
              <a:t>-участие в проекте «Весна»</a:t>
            </a:r>
            <a:br>
              <a:rPr lang="ru-RU" sz="1600" dirty="0"/>
            </a:br>
            <a:r>
              <a:rPr lang="ru-RU" sz="1600" dirty="0"/>
              <a:t>-возложение цветов к памятнику</a:t>
            </a:r>
            <a:br>
              <a:rPr lang="ru-RU" sz="1600" dirty="0"/>
            </a:br>
            <a:r>
              <a:rPr lang="ru-RU" sz="1600" dirty="0"/>
              <a:t>-поход в музей добровольного общества пожарной безопасности</a:t>
            </a:r>
            <a:br>
              <a:rPr lang="ru-RU" sz="1600" dirty="0"/>
            </a:br>
            <a:r>
              <a:rPr lang="ru-RU" sz="1600" dirty="0"/>
              <a:t>-участие в жюри конкурса уголков логопеда</a:t>
            </a:r>
            <a:br>
              <a:rPr lang="ru-RU" sz="1600" dirty="0"/>
            </a:br>
            <a:r>
              <a:rPr lang="ru-RU" sz="1600" dirty="0"/>
              <a:t> -участие в </a:t>
            </a:r>
            <a:r>
              <a:rPr lang="en-US" sz="1600" dirty="0"/>
              <a:t>VI</a:t>
            </a:r>
            <a:r>
              <a:rPr lang="ru-RU" sz="1600" dirty="0"/>
              <a:t> Всесоюзной научно-практической конференции 20.04.16г.</a:t>
            </a:r>
            <a:br>
              <a:rPr lang="ru-RU" sz="1600" dirty="0"/>
            </a:br>
            <a:r>
              <a:rPr lang="ru-RU" sz="1600" dirty="0"/>
              <a:t>- открытое занятие на День открытых дверей 12.05.16г.</a:t>
            </a:r>
            <a:br>
              <a:rPr lang="ru-RU" sz="1600" dirty="0"/>
            </a:br>
            <a:r>
              <a:rPr lang="ru-RU" sz="1600" dirty="0"/>
              <a:t>- участие в выпускном вечере 26.05.16г.</a:t>
            </a:r>
            <a:br>
              <a:rPr lang="ru-RU" sz="1600" dirty="0"/>
            </a:br>
            <a:r>
              <a:rPr lang="ru-RU" sz="1600" dirty="0"/>
              <a:t>- консультации для педагогов и родителей</a:t>
            </a:r>
            <a:br>
              <a:rPr lang="ru-RU" sz="1600" dirty="0"/>
            </a:br>
            <a:r>
              <a:rPr lang="ru-RU" sz="1600" dirty="0"/>
              <a:t>- участие в аттестации педагогических работников народного образования </a:t>
            </a:r>
            <a:r>
              <a:rPr lang="ru-RU" sz="1600" dirty="0" err="1"/>
              <a:t>мос</a:t>
            </a:r>
            <a:r>
              <a:rPr lang="ru-RU" sz="1600" dirty="0"/>
              <a:t>. обл.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848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Педсоветы</a:t>
            </a:r>
            <a:br>
              <a:rPr lang="ru-RU" dirty="0"/>
            </a:br>
            <a:endParaRPr lang="ru-RU" dirty="0"/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467543" y="2404915"/>
            <a:ext cx="8136905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/>
              <a:t>«Стратегия развития образовательной системы МДОУ на 2015-2016 учебный год»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«Эффективные формы сотрудничества с родителями по вопросам </a:t>
            </a:r>
            <a:r>
              <a:rPr lang="ru-RU" dirty="0" err="1"/>
              <a:t>здоровьесбережения</a:t>
            </a:r>
            <a:r>
              <a:rPr lang="ru-RU" dirty="0"/>
              <a:t>»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«Систематизация знаний педагогов по развитию познавательно- исследовательской деятельности детей, совершенствование педагогического мастерства»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«ИТОГИ РАБОТЫ УЧРЕЖДЕНИЯ ЗА 2015 – 2016 учебный год»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59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3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Работа с родителями</a:t>
            </a:r>
            <a:br>
              <a:rPr lang="ru-RU" dirty="0"/>
            </a:br>
            <a:endParaRPr lang="ru-RU" dirty="0"/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467543" y="2422050"/>
            <a:ext cx="8136905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/>
              <a:t>«Эмоциональное самочувствие-задача семьи и детского сада»</a:t>
            </a:r>
          </a:p>
          <a:p>
            <a:endParaRPr lang="ru-RU" sz="2800" dirty="0"/>
          </a:p>
          <a:p>
            <a:r>
              <a:rPr lang="ru-RU" sz="2800" dirty="0"/>
              <a:t>«На пути к школе»</a:t>
            </a:r>
          </a:p>
          <a:p>
            <a:endParaRPr lang="ru-RU" sz="2800" dirty="0"/>
          </a:p>
          <a:p>
            <a:r>
              <a:rPr lang="ru-RU" sz="2800" dirty="0"/>
              <a:t>«Роль книги в развитии связанной речи детей»</a:t>
            </a:r>
          </a:p>
          <a:p>
            <a:endParaRPr kumimoji="0" lang="ru-RU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748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980728"/>
            <a:ext cx="7698887" cy="577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7134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9492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Открытые просмотры НОД</a:t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3528" y="18448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45282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/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467543" y="2237383"/>
            <a:ext cx="8136905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/>
              <a:t>Систематизация знаний по развитию познавательно- исследовательской деятельности детей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/>
              <a:t>Открытый просмотр НОД  «Чудо – лимон»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/>
              <a:t>Итоговое НОД  «Откуда хлеб пришел»</a:t>
            </a:r>
          </a:p>
          <a:p>
            <a:r>
              <a:rPr lang="ru-RU" sz="3200" dirty="0"/>
              <a:t>                             «Что я видел на лугу»</a:t>
            </a:r>
          </a:p>
          <a:p>
            <a:endParaRPr kumimoji="0" lang="ru-RU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667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946" y="399924"/>
            <a:ext cx="7793683" cy="584526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47" y="375951"/>
            <a:ext cx="8141462" cy="610609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21" y="375951"/>
            <a:ext cx="8046193" cy="6034645"/>
          </a:xfrm>
          <a:prstGeom prst="rect">
            <a:avLst/>
          </a:prstGeom>
        </p:spPr>
      </p:pic>
      <p:pic>
        <p:nvPicPr>
          <p:cNvPr id="17" name="Рисунок 16" descr="http://detskiysad-26.ucoz.ru/Foto_ststii/02-2016/IMG_0960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79" y="376417"/>
            <a:ext cx="8334227" cy="60816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713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7077472" cy="1143000"/>
          </a:xfrm>
        </p:spPr>
        <p:txBody>
          <a:bodyPr/>
          <a:lstStyle/>
          <a:p>
            <a:r>
              <a:rPr lang="ru-RU" b="1" dirty="0"/>
              <a:t>Праздники и развлечения</a:t>
            </a:r>
            <a:endParaRPr lang="ru-RU" dirty="0"/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503547" y="1977806"/>
            <a:ext cx="8136905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/>
              <a:t>Музыкально-патриотический фестиваль «Мой город» </a:t>
            </a:r>
          </a:p>
          <a:p>
            <a:r>
              <a:rPr lang="ru-RU" dirty="0"/>
              <a:t>День народного единства</a:t>
            </a:r>
          </a:p>
          <a:p>
            <a:r>
              <a:rPr lang="ru-RU" dirty="0"/>
              <a:t>Осенний праздник «Осень в гости к нам пришла»</a:t>
            </a:r>
          </a:p>
          <a:p>
            <a:r>
              <a:rPr lang="ru-RU" dirty="0"/>
              <a:t>Новогодний карнавал </a:t>
            </a:r>
          </a:p>
          <a:p>
            <a:r>
              <a:rPr lang="ru-RU" dirty="0"/>
              <a:t>Фестиваль здоровья «Зимние забавы» </a:t>
            </a:r>
          </a:p>
          <a:p>
            <a:r>
              <a:rPr lang="ru-RU" dirty="0"/>
              <a:t>День Защитника Отечества «Будем в армии служить»</a:t>
            </a:r>
          </a:p>
          <a:p>
            <a:r>
              <a:rPr lang="ru-RU" dirty="0"/>
              <a:t>Спортивный досуг «В здоровом теле, здоровый дух»</a:t>
            </a:r>
          </a:p>
          <a:p>
            <a:r>
              <a:rPr lang="ru-RU" dirty="0"/>
              <a:t>Международный женский день «Как дети Федоре помогали»</a:t>
            </a:r>
          </a:p>
          <a:p>
            <a:r>
              <a:rPr lang="ru-RU" dirty="0"/>
              <a:t>День космонавтики</a:t>
            </a:r>
          </a:p>
          <a:p>
            <a:r>
              <a:rPr lang="ru-RU" dirty="0"/>
              <a:t>Встреча весны «Весна - красна идёт»</a:t>
            </a:r>
          </a:p>
          <a:p>
            <a:r>
              <a:rPr lang="ru-RU" dirty="0"/>
              <a:t>Праздник «Салют Победы» </a:t>
            </a:r>
          </a:p>
          <a:p>
            <a:r>
              <a:rPr lang="ru-RU" dirty="0"/>
              <a:t>Возложение цветов к памятнику погибшим войнам.</a:t>
            </a:r>
          </a:p>
          <a:p>
            <a:r>
              <a:rPr lang="ru-RU" dirty="0"/>
              <a:t>Выпуск в школу</a:t>
            </a:r>
          </a:p>
          <a:p>
            <a:endParaRPr kumimoji="0" lang="ru-RU" sz="16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8243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</TotalTime>
  <Words>562</Words>
  <Application>Microsoft Office PowerPoint</Application>
  <PresentationFormat>Экран (4:3)</PresentationFormat>
  <Paragraphs>135</Paragraphs>
  <Slides>28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Arial</vt:lpstr>
      <vt:lpstr>Calibri</vt:lpstr>
      <vt:lpstr>Тема Office</vt:lpstr>
      <vt:lpstr>МДОУ  детский сад компенсирующего вида  №26 «Солнышко»</vt:lpstr>
      <vt:lpstr>Цель: построение коррекционно-развивающей работы в соответствии с ФГОС ДО, коррекция и развитие психических качеств в соответствии с возрастными и индивидуальными особенностями, подготовка ребенка к жизни в современном обществе. Устранение общего недоразвития речи у детей старшего дошкольного возраста, систематическое развитие всех компонентов речи, подготовка к школе.  Задачи: 1. Сохранение и укрепление физического, психического и социального здоровья воспитанников на основе внедрения в образовательный процесс здоровьесберегающих технологий. 2. Осуществление перехода на новую форму планирования образовательного процесса, соответствующую Федеральному государственному образовательному стандарту с интеграцией образовательных областей и комплексно–тематическим планированием образовательного процесса.  3. Организация психолого – педагогического сопровождения воспитанников в условиях реализации Образовательной программы дошкольного образования Муниципального дошкольного образовательного учреждения детского сада компенсирующего вида № 26 «Солнышко»;  4. разработка адаптированных образовательных программ для воспитанников с ОВЗ;   5.Организация познавательной деятельности с воспитанниками в области социально-коммуникативного развития;  6. Совершенствовать систему взаимодействия с семьями воспитанников для обеспечения психолого-педагогической поддержки и повышения компетентности родителей (законных представителей) в вопросах развития и образования, охраны и укрепления здоровья детей.     </vt:lpstr>
      <vt:lpstr>Участие в рабочей группе по написанию рабочей программы учителей-логопедов август 2015  -Выступление на общем родительском собрании «Формы работы логопеда и дефектол-ога» 27.09.15г  -Методическая консультация  для педагогов «Организация предметно-развивающей среды» 12.10.15г. -Тематическое занятие «Наш город» 02.11.15г. -Выступление на ГМО инструкторов по физкультуре по теме:  «Особенности физического развития детей с ЗПР дошкольного возраста» 17.02.2016г. - участие в развлечении «Космическое путешествие» - участие в подготовке и проведении праздника Весны -участие в проекте «Весна» -возложение цветов к памятнику -поход в музей добровольного общества пожарной безопасности -участие в жюри конкурса уголков логопеда  -участие в VI Всесоюзной научно-практической конференции 20.04.16г. - открытое занятие на День открытых дверей 12.05.16г. - участие в выпускном вечере 26.05.16г. - консультации для педагогов и родителей - участие в аттестации педагогических работников народного образования мос. обл.</vt:lpstr>
      <vt:lpstr>Педсоветы </vt:lpstr>
      <vt:lpstr>Работа с родителями </vt:lpstr>
      <vt:lpstr>Презентация PowerPoint</vt:lpstr>
      <vt:lpstr>Открытые просмотры НОД </vt:lpstr>
      <vt:lpstr>Презентация PowerPoint</vt:lpstr>
      <vt:lpstr>Праздники и развлечения</vt:lpstr>
      <vt:lpstr>Презентация PowerPoint</vt:lpstr>
      <vt:lpstr>Выставки </vt:lpstr>
      <vt:lpstr>Смотры конкурсы </vt:lpstr>
      <vt:lpstr>Презентация PowerPoint</vt:lpstr>
      <vt:lpstr>МЕТОДИЧЕСКИЕ КОНСУЛЬТАЦИИ.   </vt:lpstr>
      <vt:lpstr>Работа с детьми по реализации образовательной области «Безопасность» Мероприятия по пожарной безопасности </vt:lpstr>
      <vt:lpstr>Презентация PowerPoint</vt:lpstr>
      <vt:lpstr>Экскурсии </vt:lpstr>
      <vt:lpstr>Презентация PowerPoint</vt:lpstr>
      <vt:lpstr>Участие в международной акции «Кормушка для пичужки» </vt:lpstr>
      <vt:lpstr>Проектная деятельность </vt:lpstr>
      <vt:lpstr>Презентация PowerPoint</vt:lpstr>
      <vt:lpstr>Уровень усвоения знаний детьми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77</cp:revision>
  <dcterms:created xsi:type="dcterms:W3CDTF">2016-05-18T13:06:31Z</dcterms:created>
  <dcterms:modified xsi:type="dcterms:W3CDTF">2018-12-09T20:55:38Z</dcterms:modified>
</cp:coreProperties>
</file>