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0" r:id="rId3"/>
    <p:sldId id="257" r:id="rId4"/>
    <p:sldId id="259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09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85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B9F76-8A9E-4B6A-8A8C-5773DFD681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Буквы и-е в корнях с чередованием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D420083-F20E-4F61-AF95-DC7D2D22A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200" y="4352543"/>
            <a:ext cx="8991600" cy="2343531"/>
          </a:xfrm>
        </p:spPr>
        <p:txBody>
          <a:bodyPr>
            <a:normAutofit/>
          </a:bodyPr>
          <a:lstStyle/>
          <a:p>
            <a:r>
              <a:rPr lang="ru-RU" dirty="0"/>
              <a:t>Русский язык 5 класс</a:t>
            </a:r>
          </a:p>
          <a:p>
            <a:endParaRPr lang="ru-RU" dirty="0"/>
          </a:p>
          <a:p>
            <a:r>
              <a:rPr lang="ru-RU" dirty="0"/>
              <a:t>учитель  русского языка и литературы школы № 143 Красногвардейского района города Санкт-Петербурга</a:t>
            </a:r>
          </a:p>
          <a:p>
            <a:r>
              <a:rPr lang="ru-RU" dirty="0"/>
              <a:t>      Глущенко Ирина </a:t>
            </a:r>
            <a:r>
              <a:rPr lang="ru-RU" dirty="0" err="1"/>
              <a:t>Вилорьевна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112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B9F76-8A9E-4B6A-8A8C-5773DFD68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960" y="417353"/>
            <a:ext cx="11216080" cy="6023294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EB3E8E-9334-4DBB-9C0B-AA1B6DC26763}"/>
              </a:ext>
            </a:extLst>
          </p:cNvPr>
          <p:cNvSpPr txBox="1"/>
          <p:nvPr/>
        </p:nvSpPr>
        <p:spPr>
          <a:xfrm>
            <a:off x="1505903" y="809624"/>
            <a:ext cx="91801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Домашнее задание</a:t>
            </a:r>
            <a:endParaRPr lang="en-US" sz="2800" b="1" dirty="0">
              <a:solidFill>
                <a:schemeClr val="bg1"/>
              </a:solidFill>
            </a:endParaRPr>
          </a:p>
          <a:p>
            <a:endParaRPr lang="ru-RU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Повторить правило</a:t>
            </a: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Упражнение №614</a:t>
            </a:r>
          </a:p>
          <a:p>
            <a:pPr marL="1371600" lvl="2" indent="-45720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  <a:p>
            <a:pPr lvl="2" algn="ctr"/>
            <a:r>
              <a:rPr lang="ru-RU" sz="2800" dirty="0">
                <a:solidFill>
                  <a:schemeClr val="bg1"/>
                </a:solidFill>
              </a:rPr>
              <a:t>Успехов!</a:t>
            </a:r>
          </a:p>
        </p:txBody>
      </p:sp>
    </p:spTree>
    <p:extLst>
      <p:ext uri="{BB962C8B-B14F-4D97-AF65-F5344CB8AC3E}">
        <p14:creationId xmlns:p14="http://schemas.microsoft.com/office/powerpoint/2010/main" val="4002490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B9F76-8A9E-4B6A-8A8C-5773DFD68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960" y="417353"/>
            <a:ext cx="11216080" cy="6023294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EB3E8E-9334-4DBB-9C0B-AA1B6DC26763}"/>
              </a:ext>
            </a:extLst>
          </p:cNvPr>
          <p:cNvSpPr txBox="1"/>
          <p:nvPr/>
        </p:nvSpPr>
        <p:spPr>
          <a:xfrm>
            <a:off x="1505903" y="809624"/>
            <a:ext cx="91801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Цели урока</a:t>
            </a:r>
          </a:p>
          <a:p>
            <a:endParaRPr lang="ru-RU" sz="2800" dirty="0">
              <a:solidFill>
                <a:schemeClr val="bg1"/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Формирование умения правописания и-е в корнях с чередованием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 Отработка  орфографических  и пунктуационных навыков 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948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B9F76-8A9E-4B6A-8A8C-5773DFD68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960" y="417353"/>
            <a:ext cx="11216080" cy="6023294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EB3E8E-9334-4DBB-9C0B-AA1B6DC26763}"/>
              </a:ext>
            </a:extLst>
          </p:cNvPr>
          <p:cNvSpPr txBox="1"/>
          <p:nvPr/>
        </p:nvSpPr>
        <p:spPr>
          <a:xfrm>
            <a:off x="1505903" y="809624"/>
            <a:ext cx="918019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По записанным словосочетаниям составьте рассказ на тему «Уборка в квартире накануне праздника».</a:t>
            </a:r>
            <a:endParaRPr lang="en-US" sz="2800" b="1" dirty="0">
              <a:solidFill>
                <a:schemeClr val="bg1"/>
              </a:solidFill>
            </a:endParaRPr>
          </a:p>
          <a:p>
            <a:endParaRPr lang="ru-RU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убирать квартиру</a:t>
            </a:r>
            <a:endParaRPr lang="en-US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натирать паркетный пол</a:t>
            </a:r>
            <a:endParaRPr lang="en-US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протереть мебель</a:t>
            </a:r>
            <a:endParaRPr lang="en-US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заблестеть на солнце</a:t>
            </a:r>
            <a:endParaRPr lang="en-US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расстелить скатерть</a:t>
            </a:r>
            <a:endParaRPr lang="en-US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замереть от восхищения</a:t>
            </a:r>
            <a:endParaRPr lang="en-US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зажигать свечи</a:t>
            </a:r>
            <a:endParaRPr lang="en-US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запереть балкон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63F1732-60DB-477D-BFBB-7FFF00033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3721" y="3078500"/>
            <a:ext cx="3117444" cy="311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227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B9F76-8A9E-4B6A-8A8C-5773DFD68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960" y="417353"/>
            <a:ext cx="11216080" cy="6023294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EB3E8E-9334-4DBB-9C0B-AA1B6DC26763}"/>
              </a:ext>
            </a:extLst>
          </p:cNvPr>
          <p:cNvSpPr txBox="1"/>
          <p:nvPr/>
        </p:nvSpPr>
        <p:spPr>
          <a:xfrm>
            <a:off x="1505903" y="797510"/>
            <a:ext cx="91801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Чередующиеся гласные </a:t>
            </a:r>
          </a:p>
          <a:p>
            <a:endParaRPr lang="ru-RU" sz="2800" dirty="0">
              <a:solidFill>
                <a:schemeClr val="bg1"/>
              </a:solidFill>
            </a:endParaRPr>
          </a:p>
          <a:p>
            <a:endParaRPr lang="ru-RU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 err="1">
                <a:solidFill>
                  <a:schemeClr val="bg1"/>
                </a:solidFill>
              </a:rPr>
              <a:t>бер</a:t>
            </a:r>
            <a:r>
              <a:rPr lang="ru-RU" sz="2800" dirty="0">
                <a:solidFill>
                  <a:schemeClr val="bg1"/>
                </a:solidFill>
              </a:rPr>
              <a:t> – </a:t>
            </a:r>
            <a:r>
              <a:rPr lang="ru-RU" sz="2800" dirty="0" err="1">
                <a:solidFill>
                  <a:schemeClr val="bg1"/>
                </a:solidFill>
              </a:rPr>
              <a:t>бира</a:t>
            </a:r>
            <a:r>
              <a:rPr lang="ru-RU" sz="2800" dirty="0">
                <a:solidFill>
                  <a:schemeClr val="bg1"/>
                </a:solidFill>
              </a:rPr>
              <a:t>			</a:t>
            </a:r>
            <a:r>
              <a:rPr lang="en-US" sz="2800" dirty="0">
                <a:solidFill>
                  <a:schemeClr val="bg1"/>
                </a:solidFill>
              </a:rPr>
              <a:t>|</a:t>
            </a:r>
            <a:r>
              <a:rPr lang="ru-RU" sz="2800" dirty="0">
                <a:solidFill>
                  <a:schemeClr val="bg1"/>
                </a:solidFill>
              </a:rPr>
              <a:t>	</a:t>
            </a: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мер – мира</a:t>
            </a:r>
            <a:r>
              <a:rPr lang="en-US" sz="2800" dirty="0">
                <a:solidFill>
                  <a:schemeClr val="bg1"/>
                </a:solidFill>
              </a:rPr>
              <a:t>			|</a:t>
            </a:r>
            <a:endParaRPr lang="ru-RU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тер – тира</a:t>
            </a:r>
            <a:r>
              <a:rPr lang="en-US" sz="2800" dirty="0">
                <a:solidFill>
                  <a:schemeClr val="bg1"/>
                </a:solidFill>
              </a:rPr>
              <a:t>			|</a:t>
            </a:r>
            <a:endParaRPr lang="ru-RU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стел – </a:t>
            </a:r>
            <a:r>
              <a:rPr lang="ru-RU" sz="2800" dirty="0" err="1">
                <a:solidFill>
                  <a:schemeClr val="bg1"/>
                </a:solidFill>
              </a:rPr>
              <a:t>стила</a:t>
            </a:r>
            <a:r>
              <a:rPr lang="en-US" sz="2800" dirty="0">
                <a:solidFill>
                  <a:schemeClr val="bg1"/>
                </a:solidFill>
              </a:rPr>
              <a:t>		|</a:t>
            </a:r>
            <a:endParaRPr lang="ru-RU" sz="2800" dirty="0">
              <a:solidFill>
                <a:schemeClr val="bg1"/>
              </a:solidFill>
            </a:endParaRPr>
          </a:p>
          <a:p>
            <a:pPr marL="1371600" lvl="2" indent="-457200">
              <a:buFont typeface="Courier New" panose="02070309020205020404" pitchFamily="49" charset="0"/>
              <a:buChar char="o"/>
            </a:pPr>
            <a:r>
              <a:rPr lang="ru-RU" sz="2800" dirty="0" err="1">
                <a:solidFill>
                  <a:schemeClr val="bg1"/>
                </a:solidFill>
              </a:rPr>
              <a:t>блест</a:t>
            </a:r>
            <a:r>
              <a:rPr lang="ru-RU" sz="2800" dirty="0">
                <a:solidFill>
                  <a:schemeClr val="bg1"/>
                </a:solidFill>
              </a:rPr>
              <a:t> – </a:t>
            </a:r>
            <a:r>
              <a:rPr lang="ru-RU" sz="2800" dirty="0" err="1">
                <a:solidFill>
                  <a:schemeClr val="bg1"/>
                </a:solidFill>
              </a:rPr>
              <a:t>блиста</a:t>
            </a:r>
            <a:r>
              <a:rPr lang="en-US" sz="2800" dirty="0">
                <a:solidFill>
                  <a:schemeClr val="bg1"/>
                </a:solidFill>
              </a:rPr>
              <a:t>		|</a:t>
            </a:r>
            <a:endParaRPr lang="ru-RU" sz="2800" dirty="0">
              <a:solidFill>
                <a:schemeClr val="bg1"/>
              </a:solidFill>
            </a:endParaRPr>
          </a:p>
          <a:p>
            <a:pPr lvl="2"/>
            <a:endParaRPr lang="ru-RU" sz="2800" u="sng" dirty="0">
              <a:solidFill>
                <a:schemeClr val="bg1"/>
              </a:solidFill>
            </a:endParaRPr>
          </a:p>
          <a:p>
            <a:pPr lvl="2"/>
            <a:r>
              <a:rPr lang="ru-RU" sz="2800" u="sng" dirty="0">
                <a:solidFill>
                  <a:srgbClr val="B7092B"/>
                </a:solidFill>
              </a:rPr>
              <a:t>Нельзя использовать однокоренное слово для проверки!</a:t>
            </a:r>
            <a:endParaRPr lang="en-US" sz="2800" u="sng" dirty="0">
              <a:solidFill>
                <a:srgbClr val="B7092B"/>
              </a:solidFill>
            </a:endParaRPr>
          </a:p>
          <a:p>
            <a:pPr lvl="2"/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77CBA59-A01B-4F8F-AF35-8964C3E0A1A4}"/>
              </a:ext>
            </a:extLst>
          </p:cNvPr>
          <p:cNvSpPr/>
          <p:nvPr/>
        </p:nvSpPr>
        <p:spPr>
          <a:xfrm rot="19084049">
            <a:off x="9280903" y="5020772"/>
            <a:ext cx="281038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rgbClr val="B7092B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Запомни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5D5FCE-C8D4-42CC-807E-04CDB39D29A7}"/>
              </a:ext>
            </a:extLst>
          </p:cNvPr>
          <p:cNvSpPr txBox="1"/>
          <p:nvPr/>
        </p:nvSpPr>
        <p:spPr>
          <a:xfrm>
            <a:off x="5476875" y="2333309"/>
            <a:ext cx="52092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solidFill>
                <a:schemeClr val="bg1"/>
              </a:solidFill>
            </a:endParaRPr>
          </a:p>
          <a:p>
            <a:pPr lvl="2"/>
            <a:r>
              <a:rPr lang="ru-RU" sz="2800" dirty="0">
                <a:solidFill>
                  <a:schemeClr val="bg1"/>
                </a:solidFill>
              </a:rPr>
              <a:t>После корня суффикс -а-, значит, в корне буква -и-.</a:t>
            </a:r>
          </a:p>
        </p:txBody>
      </p:sp>
    </p:spTree>
    <p:extLst>
      <p:ext uri="{BB962C8B-B14F-4D97-AF65-F5344CB8AC3E}">
        <p14:creationId xmlns:p14="http://schemas.microsoft.com/office/powerpoint/2010/main" val="1632085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B9F76-8A9E-4B6A-8A8C-5773DFD68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960" y="417353"/>
            <a:ext cx="11216080" cy="6023294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EB3E8E-9334-4DBB-9C0B-AA1B6DC26763}"/>
              </a:ext>
            </a:extLst>
          </p:cNvPr>
          <p:cNvSpPr txBox="1"/>
          <p:nvPr/>
        </p:nvSpPr>
        <p:spPr>
          <a:xfrm>
            <a:off x="1505903" y="809624"/>
            <a:ext cx="91801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Вспомните, из каких текстов взяты эти цитаты. Назовите автора.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1AFDEC-36A4-444F-A28A-D4F02B3F2D16}"/>
              </a:ext>
            </a:extLst>
          </p:cNvPr>
          <p:cNvSpPr txBox="1"/>
          <p:nvPr/>
        </p:nvSpPr>
        <p:spPr>
          <a:xfrm>
            <a:off x="5655526" y="2216496"/>
            <a:ext cx="582223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Как наешься ты своей полбы,</a:t>
            </a:r>
          </a:p>
          <a:p>
            <a:r>
              <a:rPr lang="ru-RU" sz="2800" dirty="0">
                <a:solidFill>
                  <a:schemeClr val="bg1"/>
                </a:solidFill>
              </a:rPr>
              <a:t>	</a:t>
            </a:r>
            <a:r>
              <a:rPr lang="ru-RU" sz="2800" dirty="0" err="1">
                <a:solidFill>
                  <a:schemeClr val="bg1"/>
                </a:solidFill>
              </a:rPr>
              <a:t>Соб</a:t>
            </a:r>
            <a:r>
              <a:rPr lang="ru-RU" sz="2800" dirty="0">
                <a:solidFill>
                  <a:schemeClr val="bg1"/>
                </a:solidFill>
              </a:rPr>
              <a:t>..</a:t>
            </a:r>
            <a:r>
              <a:rPr lang="ru-RU" sz="2800" dirty="0" err="1">
                <a:solidFill>
                  <a:schemeClr val="bg1"/>
                </a:solidFill>
              </a:rPr>
              <a:t>ри</a:t>
            </a:r>
            <a:r>
              <a:rPr lang="ru-RU" sz="2800" dirty="0">
                <a:solidFill>
                  <a:schemeClr val="bg1"/>
                </a:solidFill>
              </a:rPr>
              <a:t>-ка ты с чертей оброк 	полный.</a:t>
            </a:r>
          </a:p>
          <a:p>
            <a:endParaRPr lang="ru-RU" sz="2800" dirty="0">
              <a:solidFill>
                <a:schemeClr val="bg1"/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 err="1">
                <a:solidFill>
                  <a:schemeClr val="bg1"/>
                </a:solidFill>
              </a:rPr>
              <a:t>Фарлаф</a:t>
            </a:r>
            <a:r>
              <a:rPr lang="ru-RU" sz="2800" dirty="0">
                <a:solidFill>
                  <a:schemeClr val="bg1"/>
                </a:solidFill>
              </a:rPr>
              <a:t> с </a:t>
            </a:r>
            <a:r>
              <a:rPr lang="ru-RU" sz="2800" dirty="0" err="1">
                <a:solidFill>
                  <a:schemeClr val="bg1"/>
                </a:solidFill>
              </a:rPr>
              <a:t>боязнию</a:t>
            </a:r>
            <a:r>
              <a:rPr lang="ru-RU" sz="2800" dirty="0">
                <a:solidFill>
                  <a:schemeClr val="bg1"/>
                </a:solidFill>
              </a:rPr>
              <a:t> глядит:</a:t>
            </a:r>
          </a:p>
          <a:p>
            <a:r>
              <a:rPr lang="ru-RU" sz="2800" dirty="0">
                <a:solidFill>
                  <a:schemeClr val="bg1"/>
                </a:solidFill>
              </a:rPr>
              <a:t>	В тумане ведьма исчезает.</a:t>
            </a:r>
          </a:p>
          <a:p>
            <a:r>
              <a:rPr lang="ru-RU" sz="2800" dirty="0">
                <a:solidFill>
                  <a:schemeClr val="bg1"/>
                </a:solidFill>
              </a:rPr>
              <a:t>	В нем сердце зам..</a:t>
            </a:r>
            <a:r>
              <a:rPr lang="ru-RU" sz="2800" dirty="0" err="1">
                <a:solidFill>
                  <a:schemeClr val="bg1"/>
                </a:solidFill>
              </a:rPr>
              <a:t>рло</a:t>
            </a:r>
            <a:r>
              <a:rPr lang="ru-RU" sz="2800" dirty="0">
                <a:solidFill>
                  <a:schemeClr val="bg1"/>
                </a:solidFill>
              </a:rPr>
              <a:t>, дрожит.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2EEF00-5D1D-4982-8804-831F99D39B38}"/>
              </a:ext>
            </a:extLst>
          </p:cNvPr>
          <p:cNvSpPr txBox="1"/>
          <p:nvPr/>
        </p:nvSpPr>
        <p:spPr>
          <a:xfrm>
            <a:off x="760769" y="2216496"/>
            <a:ext cx="466848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На девичник </a:t>
            </a:r>
            <a:r>
              <a:rPr lang="ru-RU" sz="2800" dirty="0" err="1">
                <a:solidFill>
                  <a:schemeClr val="bg1"/>
                </a:solidFill>
              </a:rPr>
              <a:t>соб</a:t>
            </a:r>
            <a:r>
              <a:rPr lang="ru-RU" sz="2800" dirty="0">
                <a:solidFill>
                  <a:schemeClr val="bg1"/>
                </a:solidFill>
              </a:rPr>
              <a:t>..</a:t>
            </a:r>
            <a:r>
              <a:rPr lang="ru-RU" sz="2800" dirty="0" err="1">
                <a:solidFill>
                  <a:schemeClr val="bg1"/>
                </a:solidFill>
              </a:rPr>
              <a:t>раясь</a:t>
            </a:r>
            <a:r>
              <a:rPr lang="ru-RU" sz="2800" dirty="0">
                <a:solidFill>
                  <a:schemeClr val="bg1"/>
                </a:solidFill>
              </a:rPr>
              <a:t>,</a:t>
            </a:r>
          </a:p>
          <a:p>
            <a:r>
              <a:rPr lang="ru-RU" sz="2800" dirty="0">
                <a:solidFill>
                  <a:schemeClr val="bg1"/>
                </a:solidFill>
              </a:rPr>
              <a:t>	Вот царица, наряжаясь</a:t>
            </a:r>
          </a:p>
          <a:p>
            <a:r>
              <a:rPr lang="ru-RU" sz="2800" dirty="0">
                <a:solidFill>
                  <a:schemeClr val="bg1"/>
                </a:solidFill>
              </a:rPr>
              <a:t>	Перед зеркальцем своим, </a:t>
            </a:r>
          </a:p>
          <a:p>
            <a:r>
              <a:rPr lang="ru-RU" sz="2800" dirty="0">
                <a:solidFill>
                  <a:schemeClr val="bg1"/>
                </a:solidFill>
              </a:rPr>
              <a:t>	Перемолвилася с ним.</a:t>
            </a:r>
          </a:p>
          <a:p>
            <a:endParaRPr lang="ru-RU" sz="2800" dirty="0">
              <a:solidFill>
                <a:schemeClr val="bg1"/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Кто-то терем </a:t>
            </a:r>
            <a:r>
              <a:rPr lang="ru-RU" sz="2800" dirty="0" err="1">
                <a:solidFill>
                  <a:schemeClr val="bg1"/>
                </a:solidFill>
              </a:rPr>
              <a:t>приб</a:t>
            </a:r>
            <a:r>
              <a:rPr lang="ru-RU" sz="2800" dirty="0">
                <a:solidFill>
                  <a:schemeClr val="bg1"/>
                </a:solidFill>
              </a:rPr>
              <a:t>..рал</a:t>
            </a:r>
          </a:p>
          <a:p>
            <a:r>
              <a:rPr lang="ru-RU" sz="2800" dirty="0">
                <a:solidFill>
                  <a:schemeClr val="bg1"/>
                </a:solidFill>
              </a:rPr>
              <a:t>	Да хозяев поджидал.</a:t>
            </a:r>
          </a:p>
        </p:txBody>
      </p:sp>
    </p:spTree>
    <p:extLst>
      <p:ext uri="{BB962C8B-B14F-4D97-AF65-F5344CB8AC3E}">
        <p14:creationId xmlns:p14="http://schemas.microsoft.com/office/powerpoint/2010/main" val="1615973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B9F76-8A9E-4B6A-8A8C-5773DFD68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960" y="417353"/>
            <a:ext cx="11216080" cy="6023294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pic>
        <p:nvPicPr>
          <p:cNvPr id="1026" name="Picture 2" descr="ÐÐ°ÑÑÐ¸Ð½ÐºÐ¸ Ð¿Ð¾ Ð·Ð°Ð¿ÑÐ¾ÑÑ Ð¿ÑÑÐºÐ¸Ð½">
            <a:extLst>
              <a:ext uri="{FF2B5EF4-FFF2-40B4-BE49-F238E27FC236}">
                <a16:creationId xmlns:a16="http://schemas.microsoft.com/office/drawing/2014/main" id="{44249827-F630-478F-AA28-294B4096E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962" y="2400300"/>
            <a:ext cx="3267287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F3C83A-4903-4123-BDDD-B46768076116}"/>
              </a:ext>
            </a:extLst>
          </p:cNvPr>
          <p:cNvSpPr txBox="1"/>
          <p:nvPr/>
        </p:nvSpPr>
        <p:spPr>
          <a:xfrm>
            <a:off x="1789468" y="1443841"/>
            <a:ext cx="466848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«Сказка о мёртвой царевне и о семи богатырях»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«Сказка о попе и о работнике его </a:t>
            </a:r>
            <a:r>
              <a:rPr lang="ru-RU" sz="2800" dirty="0" err="1">
                <a:solidFill>
                  <a:schemeClr val="bg1"/>
                </a:solidFill>
              </a:rPr>
              <a:t>Балде</a:t>
            </a:r>
            <a:r>
              <a:rPr lang="ru-RU" sz="2800" dirty="0">
                <a:solidFill>
                  <a:schemeClr val="bg1"/>
                </a:solidFill>
              </a:rPr>
              <a:t>»</a:t>
            </a:r>
          </a:p>
          <a:p>
            <a:endParaRPr lang="ru-RU" sz="2800" dirty="0">
              <a:solidFill>
                <a:schemeClr val="bg1"/>
              </a:solidFill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«Руслан и Людмила»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527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B9F76-8A9E-4B6A-8A8C-5773DFD68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960" y="417353"/>
            <a:ext cx="11216080" cy="6023294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EB3E8E-9334-4DBB-9C0B-AA1B6DC26763}"/>
              </a:ext>
            </a:extLst>
          </p:cNvPr>
          <p:cNvSpPr txBox="1"/>
          <p:nvPr/>
        </p:nvSpPr>
        <p:spPr>
          <a:xfrm>
            <a:off x="1505903" y="809624"/>
            <a:ext cx="918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Тест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2EEF00-5D1D-4982-8804-831F99D39B38}"/>
              </a:ext>
            </a:extLst>
          </p:cNvPr>
          <p:cNvSpPr txBox="1"/>
          <p:nvPr/>
        </p:nvSpPr>
        <p:spPr>
          <a:xfrm>
            <a:off x="960793" y="1492596"/>
            <a:ext cx="87261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Какое слово правильно разделено на морфемы: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за-мереть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о-пир-а-</a:t>
            </a:r>
            <a:r>
              <a:rPr lang="ru-RU" sz="2800" dirty="0" err="1">
                <a:solidFill>
                  <a:schemeClr val="bg1"/>
                </a:solidFill>
              </a:rPr>
              <a:t>ться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со-</a:t>
            </a:r>
            <a:r>
              <a:rPr lang="ru-RU" sz="2800" dirty="0" err="1">
                <a:solidFill>
                  <a:schemeClr val="bg1"/>
                </a:solidFill>
              </a:rPr>
              <a:t>бир</a:t>
            </a:r>
            <a:r>
              <a:rPr lang="ru-RU" sz="2800" dirty="0">
                <a:solidFill>
                  <a:schemeClr val="bg1"/>
                </a:solidFill>
              </a:rPr>
              <a:t>-а-ют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замер-л-о</a:t>
            </a:r>
          </a:p>
          <a:p>
            <a:pPr lvl="1"/>
            <a:endParaRPr lang="ru-RU" sz="2800" dirty="0">
              <a:solidFill>
                <a:schemeClr val="bg1"/>
              </a:solidFill>
            </a:endParaRPr>
          </a:p>
          <a:p>
            <a:pPr marL="0" lvl="1"/>
            <a:r>
              <a:rPr lang="ru-RU" sz="2800" dirty="0">
                <a:solidFill>
                  <a:schemeClr val="bg1"/>
                </a:solidFill>
              </a:rPr>
              <a:t>2. В каком случае нужно вставить букву -и-:</a:t>
            </a:r>
          </a:p>
          <a:p>
            <a:pPr lvl="2" indent="-457200">
              <a:buFont typeface="Courier New" panose="02070309020205020404" pitchFamily="49" charset="0"/>
              <a:buChar char="o"/>
            </a:pPr>
            <a:r>
              <a:rPr lang="ru-RU" sz="2800" dirty="0" err="1">
                <a:solidFill>
                  <a:schemeClr val="bg1"/>
                </a:solidFill>
              </a:rPr>
              <a:t>выб</a:t>
            </a:r>
            <a:r>
              <a:rPr lang="ru-RU" sz="2800" dirty="0">
                <a:solidFill>
                  <a:schemeClr val="bg1"/>
                </a:solidFill>
              </a:rPr>
              <a:t>..</a:t>
            </a:r>
            <a:r>
              <a:rPr lang="ru-RU" sz="2800" dirty="0" err="1">
                <a:solidFill>
                  <a:schemeClr val="bg1"/>
                </a:solidFill>
              </a:rPr>
              <a:t>ри</a:t>
            </a:r>
            <a:r>
              <a:rPr lang="ru-RU" sz="2800" dirty="0">
                <a:solidFill>
                  <a:schemeClr val="bg1"/>
                </a:solidFill>
              </a:rPr>
              <a:t> направление</a:t>
            </a:r>
          </a:p>
          <a:p>
            <a:pPr lvl="2" indent="-457200">
              <a:buFont typeface="Courier New" panose="02070309020205020404" pitchFamily="49" charset="0"/>
              <a:buChar char="o"/>
            </a:pPr>
            <a:r>
              <a:rPr lang="ru-RU" sz="2800" dirty="0" err="1">
                <a:solidFill>
                  <a:schemeClr val="bg1"/>
                </a:solidFill>
              </a:rPr>
              <a:t>прот</a:t>
            </a:r>
            <a:r>
              <a:rPr lang="ru-RU" sz="2800" dirty="0">
                <a:solidFill>
                  <a:schemeClr val="bg1"/>
                </a:solidFill>
              </a:rPr>
              <a:t>..</a:t>
            </a:r>
            <a:r>
              <a:rPr lang="ru-RU" sz="2800" dirty="0" err="1">
                <a:solidFill>
                  <a:schemeClr val="bg1"/>
                </a:solidFill>
              </a:rPr>
              <a:t>реть</a:t>
            </a:r>
            <a:r>
              <a:rPr lang="ru-RU" sz="2800" dirty="0">
                <a:solidFill>
                  <a:schemeClr val="bg1"/>
                </a:solidFill>
              </a:rPr>
              <a:t> окно</a:t>
            </a:r>
          </a:p>
          <a:p>
            <a:pPr lvl="2" indent="-457200">
              <a:buFont typeface="Courier New" panose="02070309020205020404" pitchFamily="49" charset="0"/>
              <a:buChar char="o"/>
            </a:pPr>
            <a:r>
              <a:rPr lang="ru-RU" sz="2800" dirty="0" err="1">
                <a:solidFill>
                  <a:schemeClr val="bg1"/>
                </a:solidFill>
              </a:rPr>
              <a:t>ст</a:t>
            </a:r>
            <a:r>
              <a:rPr lang="ru-RU" sz="2800" dirty="0">
                <a:solidFill>
                  <a:schemeClr val="bg1"/>
                </a:solidFill>
              </a:rPr>
              <a:t>..</a:t>
            </a:r>
            <a:r>
              <a:rPr lang="ru-RU" sz="2800" dirty="0" err="1">
                <a:solidFill>
                  <a:schemeClr val="bg1"/>
                </a:solidFill>
              </a:rPr>
              <a:t>реть</a:t>
            </a:r>
            <a:r>
              <a:rPr lang="ru-RU" sz="2800" dirty="0">
                <a:solidFill>
                  <a:schemeClr val="bg1"/>
                </a:solidFill>
              </a:rPr>
              <a:t> с доски</a:t>
            </a:r>
          </a:p>
          <a:p>
            <a:pPr lvl="2" indent="-457200">
              <a:buFont typeface="Courier New" panose="02070309020205020404" pitchFamily="49" charset="0"/>
              <a:buChar char="o"/>
            </a:pPr>
            <a:r>
              <a:rPr lang="ru-RU" sz="2800" dirty="0" err="1">
                <a:solidFill>
                  <a:schemeClr val="bg1"/>
                </a:solidFill>
              </a:rPr>
              <a:t>подб</a:t>
            </a:r>
            <a:r>
              <a:rPr lang="ru-RU" sz="2800" dirty="0">
                <a:solidFill>
                  <a:schemeClr val="bg1"/>
                </a:solidFill>
              </a:rPr>
              <a:t>..рать литературу</a:t>
            </a:r>
          </a:p>
        </p:txBody>
      </p:sp>
    </p:spTree>
    <p:extLst>
      <p:ext uri="{BB962C8B-B14F-4D97-AF65-F5344CB8AC3E}">
        <p14:creationId xmlns:p14="http://schemas.microsoft.com/office/powerpoint/2010/main" val="381944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B9F76-8A9E-4B6A-8A8C-5773DFD68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960" y="417353"/>
            <a:ext cx="11216080" cy="6023294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2EEF00-5D1D-4982-8804-831F99D39B38}"/>
              </a:ext>
            </a:extLst>
          </p:cNvPr>
          <p:cNvSpPr txBox="1"/>
          <p:nvPr/>
        </p:nvSpPr>
        <p:spPr>
          <a:xfrm>
            <a:off x="998893" y="1443841"/>
            <a:ext cx="872613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3. В каком случае нужно вставить букву -е-: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ru-RU" sz="2800" dirty="0" err="1">
                <a:solidFill>
                  <a:schemeClr val="bg1"/>
                </a:solidFill>
              </a:rPr>
              <a:t>выт..рать</a:t>
            </a:r>
            <a:r>
              <a:rPr lang="ru-RU" sz="2800" dirty="0">
                <a:solidFill>
                  <a:schemeClr val="bg1"/>
                </a:solidFill>
              </a:rPr>
              <a:t> стол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ru-RU" sz="2800" dirty="0" err="1">
                <a:solidFill>
                  <a:schemeClr val="bg1"/>
                </a:solidFill>
              </a:rPr>
              <a:t>зап</a:t>
            </a:r>
            <a:r>
              <a:rPr lang="ru-RU" sz="2800" dirty="0">
                <a:solidFill>
                  <a:schemeClr val="bg1"/>
                </a:solidFill>
              </a:rPr>
              <a:t>..</a:t>
            </a:r>
            <a:r>
              <a:rPr lang="ru-RU" sz="2800" dirty="0" err="1">
                <a:solidFill>
                  <a:schemeClr val="bg1"/>
                </a:solidFill>
              </a:rPr>
              <a:t>реть</a:t>
            </a:r>
            <a:r>
              <a:rPr lang="ru-RU" sz="2800" dirty="0">
                <a:solidFill>
                  <a:schemeClr val="bg1"/>
                </a:solidFill>
              </a:rPr>
              <a:t> дверь 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оп..</a:t>
            </a:r>
            <a:r>
              <a:rPr lang="ru-RU" sz="2800" dirty="0" err="1">
                <a:solidFill>
                  <a:schemeClr val="bg1"/>
                </a:solidFill>
              </a:rPr>
              <a:t>раться</a:t>
            </a:r>
            <a:r>
              <a:rPr lang="ru-RU" sz="2800" dirty="0">
                <a:solidFill>
                  <a:schemeClr val="bg1"/>
                </a:solidFill>
              </a:rPr>
              <a:t> на локоть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ru-RU" sz="2800" dirty="0" err="1">
                <a:solidFill>
                  <a:schemeClr val="bg1"/>
                </a:solidFill>
              </a:rPr>
              <a:t>зап..рать</a:t>
            </a:r>
            <a:r>
              <a:rPr lang="ru-RU" sz="2800" dirty="0">
                <a:solidFill>
                  <a:schemeClr val="bg1"/>
                </a:solidFill>
              </a:rPr>
              <a:t> ворота</a:t>
            </a:r>
          </a:p>
          <a:p>
            <a:pPr lvl="1"/>
            <a:endParaRPr lang="ru-RU" sz="2800" dirty="0">
              <a:solidFill>
                <a:schemeClr val="bg1"/>
              </a:solidFill>
            </a:endParaRPr>
          </a:p>
          <a:p>
            <a:pPr marL="0" lvl="1"/>
            <a:r>
              <a:rPr lang="ru-RU" sz="2800" dirty="0">
                <a:solidFill>
                  <a:schemeClr val="bg1"/>
                </a:solidFill>
              </a:rPr>
              <a:t>4. Укажи значение фразеологического оборота:</a:t>
            </a:r>
          </a:p>
          <a:p>
            <a:pPr marL="457200" lvl="2"/>
            <a:endParaRPr lang="ru-RU" sz="2800" dirty="0">
              <a:solidFill>
                <a:schemeClr val="bg1"/>
              </a:solidFill>
            </a:endParaRPr>
          </a:p>
          <a:p>
            <a:pPr marL="457200" lvl="2"/>
            <a:r>
              <a:rPr lang="ru-RU" sz="2800" dirty="0">
                <a:solidFill>
                  <a:schemeClr val="bg1"/>
                </a:solidFill>
              </a:rPr>
              <a:t>За всё берется, да не все удается</a:t>
            </a:r>
          </a:p>
        </p:txBody>
      </p:sp>
    </p:spTree>
    <p:extLst>
      <p:ext uri="{BB962C8B-B14F-4D97-AF65-F5344CB8AC3E}">
        <p14:creationId xmlns:p14="http://schemas.microsoft.com/office/powerpoint/2010/main" val="1973557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B9F76-8A9E-4B6A-8A8C-5773DFD68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960" y="417353"/>
            <a:ext cx="11216080" cy="6023294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2EEF00-5D1D-4982-8804-831F99D39B38}"/>
              </a:ext>
            </a:extLst>
          </p:cNvPr>
          <p:cNvSpPr txBox="1"/>
          <p:nvPr/>
        </p:nvSpPr>
        <p:spPr>
          <a:xfrm>
            <a:off x="970318" y="1012954"/>
            <a:ext cx="87261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5. В каком случае дано верное лексическое значение слова «поэма»:</a:t>
            </a:r>
          </a:p>
          <a:p>
            <a:endParaRPr lang="ru-RU" sz="2800" dirty="0">
              <a:solidFill>
                <a:schemeClr val="bg1"/>
              </a:solidFill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Художественное повествовательное прозаическое произведение небольшого рассказа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Повествовательное произведение в стихах, обычно на историческую или легендарную тему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ru-RU" sz="2800" dirty="0">
                <a:solidFill>
                  <a:schemeClr val="bg1"/>
                </a:solidFill>
              </a:rPr>
              <a:t>Небольшое поэтическое произведение в стихах</a:t>
            </a:r>
          </a:p>
        </p:txBody>
      </p:sp>
    </p:spTree>
    <p:extLst>
      <p:ext uri="{BB962C8B-B14F-4D97-AF65-F5344CB8AC3E}">
        <p14:creationId xmlns:p14="http://schemas.microsoft.com/office/powerpoint/2010/main" val="1817156072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67</TotalTime>
  <Words>280</Words>
  <Application>Microsoft Office PowerPoint</Application>
  <PresentationFormat>Широкоэкранный</PresentationFormat>
  <Paragraphs>101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Corbel</vt:lpstr>
      <vt:lpstr>Courier New</vt:lpstr>
      <vt:lpstr>Gill Sans MT</vt:lpstr>
      <vt:lpstr>Посылка</vt:lpstr>
      <vt:lpstr>Буквы и-е в корнях с чередованием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Буквы и-е в корнях с чередованием</dc:title>
  <dc:creator>Ирочка</dc:creator>
  <cp:lastModifiedBy>Ирочка</cp:lastModifiedBy>
  <cp:revision>33</cp:revision>
  <dcterms:created xsi:type="dcterms:W3CDTF">2018-12-09T13:54:27Z</dcterms:created>
  <dcterms:modified xsi:type="dcterms:W3CDTF">2018-12-09T15:02:24Z</dcterms:modified>
</cp:coreProperties>
</file>