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342" r:id="rId3"/>
    <p:sldId id="343" r:id="rId4"/>
    <p:sldId id="345" r:id="rId5"/>
    <p:sldId id="346" r:id="rId6"/>
    <p:sldId id="347" r:id="rId7"/>
    <p:sldId id="352" r:id="rId8"/>
    <p:sldId id="311" r:id="rId9"/>
    <p:sldId id="313" r:id="rId10"/>
    <p:sldId id="338" r:id="rId11"/>
    <p:sldId id="327" r:id="rId12"/>
    <p:sldId id="328" r:id="rId13"/>
    <p:sldId id="325" r:id="rId14"/>
    <p:sldId id="350" r:id="rId15"/>
    <p:sldId id="349" r:id="rId16"/>
    <p:sldId id="348" r:id="rId17"/>
    <p:sldId id="351" r:id="rId18"/>
    <p:sldId id="321" r:id="rId19"/>
    <p:sldId id="33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9" autoAdjust="0"/>
    <p:restoredTop sz="99288" autoAdjust="0"/>
  </p:normalViewPr>
  <p:slideViewPr>
    <p:cSldViewPr>
      <p:cViewPr>
        <p:scale>
          <a:sx n="69" d="100"/>
          <a:sy n="69" d="100"/>
        </p:scale>
        <p:origin x="-134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0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228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67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935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195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35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23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25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160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48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AF0FC-8D29-4ECE-9456-89F12D02D11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462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AF0FC-8D29-4ECE-9456-89F12D02D11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D5B83-277A-4D99-A63D-F00327472D7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57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284984"/>
            <a:ext cx="8784975" cy="151546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«САМОДЕЛКИНО»</a:t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НАЧАЛЬНОЕ ТЕХНИЧЕСКОЕ МОДЕЛИРОВАНИЕ </a:t>
            </a:r>
            <a:endParaRPr lang="ru-RU" sz="2000" b="1" dirty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7" name="Picture 4" descr="http://im0-tub-ru.yandex.net/i?id=98d2524957924a99a345cbf670bb638b-55-144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42" y="1556792"/>
            <a:ext cx="2276648" cy="1545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6" descr="http://im3-tub-ru.yandex.net/i?id=076ee4c0cd788062193dc35987643ae3-29-144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7918" y="1232861"/>
            <a:ext cx="2158094" cy="1586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4A2638D-0976-4199-803A-5E0DDED5C4AD}"/>
              </a:ext>
            </a:extLst>
          </p:cNvPr>
          <p:cNvSpPr txBox="1"/>
          <p:nvPr/>
        </p:nvSpPr>
        <p:spPr>
          <a:xfrm>
            <a:off x="-1" y="20422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 казенное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«Детский сад комбинированного вида № 22»</a:t>
            </a:r>
          </a:p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города Аши Челябинской области</a:t>
            </a:r>
          </a:p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B92EE1B7-D806-4714-AE23-7165F84039AC}"/>
              </a:ext>
            </a:extLst>
          </p:cNvPr>
          <p:cNvSpPr txBox="1"/>
          <p:nvPr/>
        </p:nvSpPr>
        <p:spPr>
          <a:xfrm>
            <a:off x="3627765" y="6341631"/>
            <a:ext cx="1980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Аша, 2018 г.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9165" y="1556792"/>
            <a:ext cx="2520281" cy="1545236"/>
          </a:xfrm>
          <a:prstGeom prst="rect">
            <a:avLst/>
          </a:prstGeom>
          <a:noFill/>
          <a:ln w="76200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11960" y="5157192"/>
            <a:ext cx="49320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Ксения Васильевна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Мадеева</a:t>
            </a:r>
            <a:endPara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algn="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в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оспитатель, </a:t>
            </a:r>
          </a:p>
          <a:p>
            <a:pPr algn="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педагог дополнительного</a:t>
            </a:r>
          </a:p>
          <a:p>
            <a:pPr algn="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Музыкант\Desktop\ёлочка\палочка\eQV9YgfHIj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8640"/>
            <a:ext cx="3500463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645024"/>
            <a:ext cx="4392488" cy="29289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Музыкант\Desktop\20150610_1213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99784"/>
            <a:ext cx="3124200" cy="520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3203848" y="1157863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</a:t>
            </a:r>
            <a:r>
              <a:rPr lang="ru-RU" sz="40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роекты</a:t>
            </a:r>
            <a:endParaRPr lang="ru-RU" sz="4000" b="1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23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Любимый\Desktop\грамота МК 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24" y="140967"/>
            <a:ext cx="2195736" cy="2139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Любимый\Desktop\ЛЕГО конструирование 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45024"/>
            <a:ext cx="2627784" cy="3212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Любимый\Desktop\грамота номинация ДОУ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3868" y="0"/>
            <a:ext cx="2376264" cy="2708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Любимый\Desktop\диплом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210942"/>
            <a:ext cx="2160240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6" name="Picture 8" descr="C:\Users\Любимый\Desktop\DSC_060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140967"/>
            <a:ext cx="2987824" cy="6525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4" name="Picture 6" descr="C:\Users\Любимый\Desktop\грамота номинация  Космическая техника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924" y="2708920"/>
            <a:ext cx="2171998" cy="2489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5" name="Picture 7" descr="C:\Users\Любимый\Desktop\Шагинов Р.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221087"/>
            <a:ext cx="2520280" cy="26369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8615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 descr="C:\Users\Любимый\Desktop\диплом Устенков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44016"/>
            <a:ext cx="2483768" cy="2924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C:\Users\Любимый\Desktop\диплом Финеев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0"/>
            <a:ext cx="2634283" cy="2924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C:\Users\Любимый\Desktop\диплом Шевкунов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1452" y="3429000"/>
            <a:ext cx="2339752" cy="3212976"/>
          </a:xfrm>
          <a:prstGeom prst="rect">
            <a:avLst/>
          </a:prstGeom>
          <a:noFill/>
        </p:spPr>
      </p:pic>
      <p:pic>
        <p:nvPicPr>
          <p:cNvPr id="5126" name="Picture 6" descr="C:\Users\Любимый\Desktop\сертификат 00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26" y="72008"/>
            <a:ext cx="2771800" cy="3356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Picture 5" descr="C:\Users\Любимый\Desktop\сертификат 00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738" y="3068960"/>
            <a:ext cx="2592288" cy="3645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7" name="Picture 7" descr="C:\Users\Любимый\Desktop\20160316_10214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2492896"/>
            <a:ext cx="4680520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2391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Любимый\Desktop\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242351"/>
            <a:ext cx="2376264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Любимый\Desktop\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262672"/>
            <a:ext cx="2232248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C:\Users\Любимый\Desktop\0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145" y="1340768"/>
            <a:ext cx="3168352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12" name="Picture 16" descr="C:\Users\Любимый\Desktop\0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76672"/>
            <a:ext cx="2304256" cy="27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13" name="Picture 17" descr="C:\Users\Любимый\Desktop\00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5232" y="476672"/>
            <a:ext cx="2454880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20334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0950" y="404664"/>
            <a:ext cx="8784976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Задачи технологического 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образования сегодня – это</a:t>
            </a:r>
          </a:p>
          <a:p>
            <a:pPr algn="r"/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«Привлечение дошкольников </a:t>
            </a:r>
            <a:r>
              <a:rPr lang="ru-RU" sz="2400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для обучения по инженерным направлениям и </a:t>
            </a:r>
            <a:r>
              <a:rPr lang="ru-RU" sz="24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специальностям»</a:t>
            </a:r>
          </a:p>
          <a:p>
            <a:pPr algn="r"/>
            <a:endParaRPr lang="ru-RU" sz="2400" b="1" u="sng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600" b="1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Перечень поручений </a:t>
            </a:r>
            <a:r>
              <a:rPr lang="ru-RU" sz="16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Президента </a:t>
            </a:r>
            <a:r>
              <a:rPr lang="ru-RU" sz="1600" b="1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Российской </a:t>
            </a:r>
            <a:r>
              <a:rPr lang="ru-RU" sz="16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Федерации</a:t>
            </a:r>
          </a:p>
          <a:p>
            <a:pPr algn="r"/>
            <a:r>
              <a:rPr lang="ru-RU" sz="16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от 17 июля 2012 г. № </a:t>
            </a:r>
            <a:r>
              <a:rPr lang="ru-RU" sz="16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пр-1798</a:t>
            </a:r>
          </a:p>
          <a:p>
            <a:pPr algn="r"/>
            <a:endParaRPr lang="ru-RU" sz="2400" b="1" i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2996952"/>
            <a:ext cx="8286807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9597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Музыкант\Desktop\20160506_1423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16632"/>
            <a:ext cx="3354736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C:\Users\Музыкант\Desktop\20160506_1336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04955"/>
            <a:ext cx="4033858" cy="28640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:\2015-2016 УЧЕБНЫЙ ГОД\АРХИВ-КОНКУРСЫ МО2015\региональный фестиваль Техностарт 2016\Camera\20160506_12470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068960"/>
            <a:ext cx="2378022" cy="3419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7" descr="C:\Users\Музыкант\Desktop\20160506_1325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492896"/>
            <a:ext cx="2859748" cy="38158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771800" y="3200502"/>
            <a:ext cx="424847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С 2016 года МКДОУ № 22 г. Аши – образовательная площадка Российской ассоциации образовательной робототехники г. Москвы</a:t>
            </a: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algn="ctr"/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04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504" y="0"/>
            <a:ext cx="4896544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Муниципальный этап  Международных состязаний роботов «</a:t>
            </a:r>
            <a:r>
              <a:rPr lang="ru-RU" sz="2400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ИКаРенок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» - 2016 год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– Диплом Победителя.</a:t>
            </a: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Первый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открытый региональный фестиваль технического творчества «</a:t>
            </a:r>
            <a:r>
              <a:rPr lang="ru-RU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Техностарт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», посвященный 55-летию первого полета человека в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космос – 2016год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– Диплом </a:t>
            </a: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Победителя</a:t>
            </a:r>
            <a:endParaRPr lang="ru-RU" dirty="0"/>
          </a:p>
        </p:txBody>
      </p:sp>
      <p:pic>
        <p:nvPicPr>
          <p:cNvPr id="3" name="Picture 4" descr="C:\Users\Любимый\Desktop\техностарт 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636912"/>
            <a:ext cx="3024336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 descr="C:\Users\Любимый\Desktop\1901201778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6632"/>
            <a:ext cx="4032448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Любимый\Desktop\1901201778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382" y="1844824"/>
            <a:ext cx="3263875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462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20180126_1130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404664"/>
            <a:ext cx="4203700" cy="3149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20180129_1332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713963"/>
            <a:ext cx="4412430" cy="2888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Picture 2" descr="C:\Users\Admin\Desktop\20180126_09445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420888"/>
            <a:ext cx="3672408" cy="3149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014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20180126_1205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212976"/>
            <a:ext cx="3253978" cy="34563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20180126_0949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532" y="2591335"/>
            <a:ext cx="3267596" cy="37170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332656"/>
            <a:ext cx="59046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Региональный робототехнический фестиваль 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«</a:t>
            </a:r>
            <a:r>
              <a:rPr lang="ru-RU" sz="24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РобоФест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– Челябинск 2018» - </a:t>
            </a:r>
          </a:p>
          <a:p>
            <a:pPr algn="ctr"/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сертификат  участника   фестиваля.</a:t>
            </a:r>
          </a:p>
        </p:txBody>
      </p:sp>
      <p:pic>
        <p:nvPicPr>
          <p:cNvPr id="2" name="Picture 2" descr="C:\Users\Любимый\Desktop\диплом 2017 0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72008"/>
            <a:ext cx="2232248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 descr="C:\Users\Любимый\Desktop\Судкова С 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2276872"/>
            <a:ext cx="2232248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341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3284984"/>
            <a:ext cx="8784975" cy="151546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«САМОДЕЛКИНО»</a:t>
            </a:r>
            <a:br>
              <a:rPr lang="ru-RU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Arial Black" pitchFamily="34" charset="0"/>
                <a:cs typeface="Arial" pitchFamily="34" charset="0"/>
              </a:rPr>
              <a:t>НАЧАЛЬНОЕ ТЕХНИЧЕСКОЕ МОДЕЛИРОВАНИЕ </a:t>
            </a:r>
            <a:endParaRPr lang="ru-RU" sz="2000" b="1" dirty="0">
              <a:solidFill>
                <a:schemeClr val="bg1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7" name="Picture 4" descr="http://im0-tub-ru.yandex.net/i?id=98d2524957924a99a345cbf670bb638b-55-144&amp;n=2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342" y="1556792"/>
            <a:ext cx="2276648" cy="15452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6" descr="http://im3-tub-ru.yandex.net/i?id=076ee4c0cd788062193dc35987643ae3-29-144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7918" y="1232861"/>
            <a:ext cx="2158094" cy="1586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64A2638D-0976-4199-803A-5E0DDED5C4AD}"/>
              </a:ext>
            </a:extLst>
          </p:cNvPr>
          <p:cNvSpPr txBox="1"/>
          <p:nvPr/>
        </p:nvSpPr>
        <p:spPr>
          <a:xfrm>
            <a:off x="-1" y="204228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Муниципальное казенное дошкольное образовательное учреждение</a:t>
            </a:r>
          </a:p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«Детский сад комбинированного вида № 22»</a:t>
            </a:r>
          </a:p>
          <a:p>
            <a:pPr algn="ct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города Аши Челябинской области</a:t>
            </a:r>
          </a:p>
          <a:p>
            <a:pPr algn="ctr"/>
            <a:endParaRPr lang="ru-RU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B92EE1B7-D806-4714-AE23-7165F84039AC}"/>
              </a:ext>
            </a:extLst>
          </p:cNvPr>
          <p:cNvSpPr txBox="1"/>
          <p:nvPr/>
        </p:nvSpPr>
        <p:spPr>
          <a:xfrm>
            <a:off x="3627765" y="6341631"/>
            <a:ext cx="1980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Аша, 2018 г.</a:t>
            </a:r>
            <a:endParaRPr lang="ru-RU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9165" y="1556792"/>
            <a:ext cx="2520281" cy="1545236"/>
          </a:xfrm>
          <a:prstGeom prst="rect">
            <a:avLst/>
          </a:prstGeom>
          <a:noFill/>
          <a:ln w="76200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11960" y="5157192"/>
            <a:ext cx="49320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Ксения Васильевна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Мадеева</a:t>
            </a:r>
            <a:endParaRPr lang="ru-RU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algn="r"/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в</a:t>
            </a:r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оспитатель, </a:t>
            </a:r>
          </a:p>
          <a:p>
            <a:pPr algn="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педагог дополнительного</a:t>
            </a:r>
          </a:p>
          <a:p>
            <a:pPr algn="r"/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\Desktop\фото\20160425_0902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59226"/>
            <a:ext cx="3744416" cy="3197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admin\Desktop\лего-конструктор\худ-эстетич развитие гр. Ромашка\6pA082C9wtk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85276" y="3159622"/>
            <a:ext cx="3857652" cy="3334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admin\Desktop\фото\20160427_1022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389" y="3637060"/>
            <a:ext cx="4209628" cy="2857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admin\Desktop\DSCN07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59226"/>
            <a:ext cx="4104456" cy="2693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518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1901" y="949663"/>
            <a:ext cx="2592288" cy="36242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10" descr="C:\Users\admin\Desktop\ааа\20161129_1549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717032"/>
            <a:ext cx="4752528" cy="29427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Содержимое 4" descr="обложка НТМ финал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543" y="764704"/>
            <a:ext cx="2571768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401076"/>
            <a:ext cx="2664296" cy="36433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145557" y="58300"/>
            <a:ext cx="8784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</a:rPr>
              <a:t>Технологическое</a:t>
            </a:r>
          </a:p>
          <a:p>
            <a:r>
              <a:rPr lang="ru-RU" sz="2000" b="1" dirty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</a:rPr>
              <a:t>                      </a:t>
            </a:r>
            <a:r>
              <a:rPr lang="ru-RU" sz="2000" b="1" dirty="0">
                <a:solidFill>
                  <a:srgbClr val="FFFF00"/>
                </a:solidFill>
                <a:latin typeface="Arial Black" pitchFamily="34" charset="0"/>
              </a:rPr>
              <a:t>образование – это не </a:t>
            </a:r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</a:rPr>
              <a:t>только</a:t>
            </a:r>
          </a:p>
          <a:p>
            <a:r>
              <a:rPr lang="ru-RU" sz="2000" b="1" dirty="0">
                <a:solidFill>
                  <a:srgbClr val="FFFF00"/>
                </a:solidFill>
                <a:latin typeface="Arial Black" pitchFamily="34" charset="0"/>
              </a:rPr>
              <a:t> </a:t>
            </a:r>
            <a:r>
              <a:rPr lang="ru-RU" sz="2000" b="1" dirty="0" smtClean="0">
                <a:solidFill>
                  <a:srgbClr val="FFFF00"/>
                </a:solidFill>
                <a:latin typeface="Arial Black" pitchFamily="34" charset="0"/>
              </a:rPr>
              <a:t>                                                                     робототехника</a:t>
            </a:r>
            <a:endParaRPr lang="ru-RU" sz="20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65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dmin\Desktop\фото\20160504_095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3888432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C:\Users\admin\Desktop\DSCN08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068960"/>
            <a:ext cx="532859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admin\Desktop\20161129_1344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16632"/>
            <a:ext cx="4069084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883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NS\Desktop\Работа\ЛЕГО\IMG_20180925_1418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7867" y="1088988"/>
            <a:ext cx="3648406" cy="2736304"/>
          </a:xfrm>
          <a:prstGeom prst="rect">
            <a:avLst/>
          </a:prstGeom>
          <a:noFill/>
          <a:ln w="76200">
            <a:solidFill>
              <a:schemeClr val="accent5">
                <a:lumMod val="40000"/>
                <a:lumOff val="6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080119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Разнообразие конструкторов позволяет заниматься с обучающимися разного возраста и различных образовательных возможностей. </a:t>
            </a:r>
            <a:b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lang="ru-RU" sz="2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1026" name="Picture 2" descr="C:\Users\DNS\Desktop\Работа\ЛЕГО\IMG_20180925_1416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6834" y="2348880"/>
            <a:ext cx="4032448" cy="3139112"/>
          </a:xfrm>
          <a:prstGeom prst="rect">
            <a:avLst/>
          </a:prstGeom>
          <a:noFill/>
          <a:ln w="76200">
            <a:solidFill>
              <a:schemeClr val="accent5">
                <a:lumMod val="40000"/>
                <a:lumOff val="60000"/>
              </a:schemeClr>
            </a:solidFill>
          </a:ln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NS\Desktop\Работа\ЛЕГО\IMG_20180925_1416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16" y="2492896"/>
            <a:ext cx="4264679" cy="2995096"/>
          </a:xfrm>
          <a:prstGeom prst="rect">
            <a:avLst/>
          </a:prstGeom>
          <a:noFill/>
          <a:ln w="76200">
            <a:solidFill>
              <a:schemeClr val="accent5">
                <a:lumMod val="40000"/>
                <a:lumOff val="60000"/>
              </a:schemeClr>
            </a:solidFill>
          </a:ln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DNS\Desktop\Работа\ЛЕГО\IMG_20180925_14191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3808" y="3828374"/>
            <a:ext cx="3351330" cy="2743171"/>
          </a:xfrm>
          <a:prstGeom prst="rect">
            <a:avLst/>
          </a:prstGeom>
          <a:noFill/>
          <a:ln w="76200">
            <a:solidFill>
              <a:schemeClr val="accent5">
                <a:lumMod val="40000"/>
                <a:lumOff val="60000"/>
              </a:schemeClr>
            </a:solidFill>
          </a:ln>
          <a:scene3d>
            <a:camera prst="perspectiveBelow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444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DNS\Desktop\Работа\ЛЕГО\IMG_20180925_1420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5400600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082660"/>
          </a:xfrm>
        </p:spPr>
        <p:txBody>
          <a:bodyPr>
            <a:normAutofit fontScale="90000"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DNS\Desktop\Работа\ЛЕГО\IMG_20180925_141730 (1)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429000"/>
            <a:ext cx="4961525" cy="3217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\Desktop\20160506_12491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335225"/>
            <a:ext cx="3048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Admin\Desktop\20160406_10294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764704"/>
            <a:ext cx="3048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6808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Музыкант\Desktop\20161125_1447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3022"/>
            <a:ext cx="424847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 descr="C:\Users\Музыкант\Desktop\20161125_144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005064"/>
            <a:ext cx="4176464" cy="2495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Documents and Settings\Admin\Рабочий стол\ФОТО С ТЕЛЕФОНА2\20161018_09270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3022"/>
            <a:ext cx="3888432" cy="3167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C:\Users\Музыкант\Desktop\нтм васелек\DSCN033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140968"/>
            <a:ext cx="3672408" cy="3359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5077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5112568" cy="6417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Творческо-конструкторская 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деятельность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у дошкольников: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9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ru-RU" sz="1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является великолепным средством для интеллектуального развития дошкольников, обеспечивающим интеграцию образовательных областей (познание, речевое развитие, социально-коммуникативное развитие, художественно-эстетическое развитие, физическое развитие);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endParaRPr lang="ru-RU" sz="15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ru-RU" sz="1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позволяет </a:t>
            </a:r>
            <a:r>
              <a:rPr lang="ru-RU" sz="1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педагогу сочетать образование, воспитание и развитие дошкольников в режиме игры ( учиться и обучаться в игре);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endParaRPr lang="ru-RU" sz="15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ru-RU" sz="1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формирует </a:t>
            </a:r>
            <a:r>
              <a:rPr lang="ru-RU" sz="1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познавательную активность, способствует воспитанию социально ­ активной личности, формирует навыки общения и сотворчества;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endParaRPr lang="ru-RU" sz="15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q"/>
            </a:pPr>
            <a:r>
              <a:rPr lang="ru-RU" sz="1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объединяет </a:t>
            </a:r>
            <a:r>
              <a:rPr lang="ru-RU" sz="1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игру с исследовательской и экспериментальной деятельностью, </a:t>
            </a:r>
            <a:r>
              <a:rPr lang="ru-RU" sz="1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предоставляет </a:t>
            </a:r>
            <a:r>
              <a:rPr lang="ru-RU" sz="1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ребенку возможность экспериментировать и созидать </a:t>
            </a:r>
            <a:r>
              <a:rPr lang="ru-RU" sz="15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свой </a:t>
            </a:r>
            <a:r>
              <a:rPr lang="ru-RU" sz="15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собственный мир, где нет границ.</a:t>
            </a:r>
            <a:endParaRPr lang="ru-RU" sz="1500" dirty="0">
              <a:solidFill>
                <a:srgbClr val="FFFF00"/>
              </a:solidFill>
            </a:endParaRPr>
          </a:p>
        </p:txBody>
      </p:sp>
      <p:pic>
        <p:nvPicPr>
          <p:cNvPr id="1026" name="Picture 2" descr="C:\Users\Любимый\Desktop\DSCN07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645024"/>
            <a:ext cx="410445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Любимый\Desktop\DSCN09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404664"/>
            <a:ext cx="3960440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0884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20160316_1021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8502" y="332656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116632"/>
            <a:ext cx="5112567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Форма организации обучения –</a:t>
            </a:r>
          </a:p>
          <a:p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2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подгрупповая</a:t>
            </a:r>
          </a:p>
          <a:p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Количество занятий </a:t>
            </a:r>
            <a:endParaRPr lang="ru-RU" sz="2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r>
              <a:rPr lang="ru-RU" sz="2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 </a:t>
            </a:r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неделю – 2</a:t>
            </a:r>
          </a:p>
          <a:p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Продолжительность одного занятия:</a:t>
            </a:r>
            <a:b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	дети 5 лет – 25 минут</a:t>
            </a:r>
            <a:b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	дети 6 – 7 лет – 30 минут</a:t>
            </a:r>
          </a:p>
          <a:p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Виды  деятельности: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обучающие игры;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продуктивная деятельность;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освоение </a:t>
            </a:r>
            <a:r>
              <a:rPr lang="ru-RU" sz="2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интерактивных </a:t>
            </a:r>
            <a:r>
              <a:rPr lang="ru-RU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программ;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участие </a:t>
            </a:r>
            <a:r>
              <a:rPr lang="ru-RU" sz="2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  конкурсах, </a:t>
            </a:r>
            <a:r>
              <a:rPr lang="ru-RU" sz="2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выставках, </a:t>
            </a:r>
            <a:r>
              <a:rPr lang="ru-RU" sz="22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технофорумах</a:t>
            </a:r>
            <a:endParaRPr lang="ru-RU" sz="2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1027" name="Picture 3" descr="C:\Users\Admin\Desktop\20160505_09594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861048"/>
            <a:ext cx="3960440" cy="26460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66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1290</TotalTime>
  <Words>290</Words>
  <Application>Microsoft Office PowerPoint</Application>
  <PresentationFormat>Экран (4:3)</PresentationFormat>
  <Paragraphs>64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«САМОДЕЛКИНО» НАЧАЛЬНОЕ ТЕХНИЧЕСКОЕ МОДЕЛИРОВАНИЕ </vt:lpstr>
      <vt:lpstr>Презентация PowerPoint</vt:lpstr>
      <vt:lpstr>Презентация PowerPoint</vt:lpstr>
      <vt:lpstr>Презентация PowerPoint</vt:lpstr>
      <vt:lpstr>Разнообразие конструкторов позволяет заниматься с обучающимися разного возраста и различных образовательных возможностей.  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«САМОДЕЛКИНО» НАЧАЛЬНОЕ ТЕХНИЧЕСКОЕ МОДЕЛИРОВАНИЕ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конструирования и робототехники</dc:title>
  <dc:creator>User</dc:creator>
  <cp:lastModifiedBy>Ласточка</cp:lastModifiedBy>
  <cp:revision>139</cp:revision>
  <dcterms:created xsi:type="dcterms:W3CDTF">2015-02-15T14:40:51Z</dcterms:created>
  <dcterms:modified xsi:type="dcterms:W3CDTF">2018-12-09T11:12:48Z</dcterms:modified>
</cp:coreProperties>
</file>