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3" r:id="rId6"/>
    <p:sldId id="265" r:id="rId7"/>
    <p:sldId id="267" r:id="rId8"/>
    <p:sldId id="270" r:id="rId9"/>
    <p:sldId id="272" r:id="rId10"/>
    <p:sldId id="274" r:id="rId11"/>
    <p:sldId id="280" r:id="rId12"/>
    <p:sldId id="278" r:id="rId13"/>
    <p:sldId id="275" r:id="rId14"/>
    <p:sldId id="284" r:id="rId15"/>
    <p:sldId id="289" r:id="rId16"/>
    <p:sldId id="285" r:id="rId17"/>
    <p:sldId id="287" r:id="rId18"/>
    <p:sldId id="258" r:id="rId19"/>
    <p:sldId id="293" r:id="rId20"/>
    <p:sldId id="259" r:id="rId21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-1314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551940" y="359898"/>
            <a:ext cx="802386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551940" y="1850064"/>
            <a:ext cx="802386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98219" y="1413802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253607" y="1345016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29500" y="274640"/>
            <a:ext cx="19812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38250" y="274641"/>
            <a:ext cx="60261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473131" y="-54"/>
            <a:ext cx="74295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3258" y="2600325"/>
            <a:ext cx="69342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93258" y="1066800"/>
            <a:ext cx="69342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476500" y="0"/>
            <a:ext cx="8255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353348" y="2814656"/>
            <a:ext cx="227838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608736" y="2745870"/>
            <a:ext cx="69342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5524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762" y="1524000"/>
            <a:ext cx="39624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5160336"/>
            <a:ext cx="89154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52060" y="328278"/>
            <a:ext cx="435864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52060" y="969336"/>
            <a:ext cx="435864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242" y="274320"/>
            <a:ext cx="812292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99566" y="0"/>
            <a:ext cx="8806434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16778"/>
            <a:ext cx="41275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5300" y="1406964"/>
            <a:ext cx="41275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95300" y="2133601"/>
            <a:ext cx="883285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7471" y="1066800"/>
            <a:ext cx="29718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5500" y="1066800"/>
            <a:ext cx="4953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08050" y="1143004"/>
            <a:ext cx="47879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429785" y="954341"/>
            <a:ext cx="74295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420639" y="936786"/>
            <a:ext cx="703326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8050" y="4800600"/>
            <a:ext cx="47879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83920" y="-815922"/>
            <a:ext cx="1775461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82885" y="21103"/>
            <a:ext cx="1844040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98122" y="1055077"/>
            <a:ext cx="121952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97280" y="-54"/>
            <a:ext cx="8808721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55242" y="274638"/>
            <a:ext cx="812292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555242" y="1447800"/>
            <a:ext cx="812292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879850" y="6305550"/>
            <a:ext cx="23114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151DAF3-136D-4585-A46D-558D160E2E2B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6191250" y="6305550"/>
            <a:ext cx="31369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331452" y="6305550"/>
            <a:ext cx="4953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26031E7-ED8B-48B9-B9C7-857550BAE7C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99566" y="-54"/>
            <a:ext cx="79248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rostix.com/services/barco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5440" y="990600"/>
            <a:ext cx="7650480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</a:rPr>
              <a:t>ИЗ ОПЫТА ВНЕКЛАССНОЙ РАБОТЫ</a:t>
            </a:r>
          </a:p>
          <a:p>
            <a:pPr algn="ctr"/>
            <a:r>
              <a:rPr lang="ru-RU" sz="35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</a:rPr>
              <a:t>п</a:t>
            </a:r>
            <a:r>
              <a:rPr lang="ru-RU" sz="35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</a:rPr>
              <a:t>реподавателя </a:t>
            </a:r>
          </a:p>
          <a:p>
            <a:pPr algn="ctr"/>
            <a:r>
              <a:rPr lang="ru-RU" sz="35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</a:rPr>
              <a:t>МИТРАКОВОЙ С.В.</a:t>
            </a:r>
          </a:p>
          <a:p>
            <a:pPr algn="ctr"/>
            <a:endParaRPr lang="ru-RU" sz="3500" b="1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</a:endParaRPr>
          </a:p>
          <a:p>
            <a:pPr algn="ctr"/>
            <a:endParaRPr lang="ru-RU" sz="1200" b="1" dirty="0" smtClean="0">
              <a:ln w="22225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</a:endParaRPr>
          </a:p>
          <a:p>
            <a:pPr algn="ctr"/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творческий </a:t>
            </a:r>
            <a:r>
              <a:rPr lang="ru-RU" sz="3000" b="1" dirty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отчёт о проводимых </a:t>
            </a:r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мероприятиях</a:t>
            </a:r>
          </a:p>
          <a:p>
            <a:pPr algn="ctr"/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ru-RU" sz="3000" b="1" dirty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экономической направленности в рамках </a:t>
            </a:r>
            <a:endParaRPr lang="ru-RU" sz="3000" b="1" dirty="0" smtClean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pPr algn="ctr"/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Экономической декады</a:t>
            </a:r>
          </a:p>
          <a:p>
            <a:pPr algn="ctr"/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клуба </a:t>
            </a:r>
            <a:r>
              <a:rPr lang="ru-RU" sz="3000" b="1" dirty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«Я- предприниматель</a:t>
            </a:r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» </a:t>
            </a:r>
          </a:p>
          <a:p>
            <a:pPr algn="ctr"/>
            <a:r>
              <a:rPr lang="ru-RU" sz="30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 ОБПОУ «Курский техникум связи»</a:t>
            </a:r>
            <a:endParaRPr lang="ru-RU" sz="3000" b="1" dirty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573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Всем неделя предпринимательства\мастер-класс\IMG_875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4400" y="381000"/>
            <a:ext cx="4206240" cy="2682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51120" y="550485"/>
            <a:ext cx="42367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Просмотр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видеофильма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«Финансовая грамотность населения»</a:t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webattach.mail.yandex.net/message_part_real/IMG_8770.JPG?sid=IA8PQYK15K88mBPAvVrkUiPzSfEaumjKtQBcdM0F77ap9rPwfSN%2AQ8rLCzZJTvC118EyPBABxhw%3D&amp;_uid=30146129&amp;exif_rotate=y&amp;hid=1.3&amp;ids=160722211701787109&amp;name=IMG_8770.JPG&amp;no_disposition=y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51120" y="3627120"/>
            <a:ext cx="4404360" cy="2865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35367" y="4052990"/>
            <a:ext cx="37499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Встреча работников ПАО «УБР и Р» со студентами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ОБПОУ «КТС»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9592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36320" y="260152"/>
            <a:ext cx="886968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5. </a:t>
            </a:r>
            <a:r>
              <a:rPr lang="ru-RU" sz="28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КОНКУРС ОБЩЕГРУППОВЫХ  ПРЕЗЕНТАЦИЙ ПО ТЕМЕ  «ПРЕДПРИНИМАТЕЛЬСТВО В РОССИИ» </a:t>
            </a:r>
            <a:endParaRPr lang="ru-RU" sz="2800" b="1" cap="none" spc="0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82040" y="1139832"/>
            <a:ext cx="86074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- группы ПС-2, МТС- 1.2, КС-3.11,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Р-2, Р-3 и группа 23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6820" y="2044899"/>
            <a:ext cx="84353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marR="3175" indent="-180340" algn="ctr">
              <a:spcAft>
                <a:spcPts val="0"/>
              </a:spcAft>
            </a:pPr>
            <a:r>
              <a:rPr lang="ru-RU" sz="28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проектов: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«Основные формы предпринимательства», «Малое предпринимательство в России», «Индивидуальный предприниматель», «Виды предпринимательской деятельности», «Основные условия для развития предпринимательской деятельности в Российской Федерации», </a:t>
            </a:r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170" marR="3175" indent="-180340"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Предпринимательство в РФ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3298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5835" y="1"/>
            <a:ext cx="89401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Итоги конкурса групповых презентаций «Предпринимательство в России</a:t>
            </a:r>
            <a:r>
              <a:rPr lang="ru-RU" sz="3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3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6160" y="954941"/>
            <a:ext cx="63398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место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 МТС-1.2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авторы проекта – студенты Кузьмичёв Д., Кривошеев С., Крупа И., Ахмедов И.; Тема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3175" marR="3175" indent="-3175" algn="ctr">
              <a:spcAft>
                <a:spcPts val="0"/>
              </a:spcAft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«Виды предпринимательской деятельности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29640"/>
            <a:ext cx="3352800" cy="2606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РАБОТА с флэшки 2016-2017\Новая папка\DSC_015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5640" y="2194560"/>
            <a:ext cx="2682603" cy="2148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20440" y="2378782"/>
            <a:ext cx="3581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место – группа ПС-2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 проекта - Глебова Татьяна;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«Малое предпринимательство в России»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2520" y="3951057"/>
            <a:ext cx="8793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место – группа 23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авторы проекта 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студенты</a:t>
            </a:r>
          </a:p>
          <a:p>
            <a:pPr marL="3175" marR="3175" indent="-3175">
              <a:spcAft>
                <a:spcPts val="0"/>
              </a:spcAft>
            </a:pP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Волковой Д., Тарасов И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.;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 проекта «Основные формы предпринимательства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88280" y="4998720"/>
            <a:ext cx="43281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Наградные </a:t>
            </a: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грамоты по итогам конкурса </a:t>
            </a:r>
            <a:r>
              <a:rPr lang="ru-RU" sz="25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общегрупповых</a:t>
            </a: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5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презентаций</a:t>
            </a:r>
            <a:endParaRPr lang="ru-RU" sz="2500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D:\РАБОТА с флэшки 2016-2017\Новая папка\003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0" y="4920344"/>
            <a:ext cx="1295400" cy="1709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D:\РАБОТА с флэшки 2016-2017\Новая папка\004.jpg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560" y="4922520"/>
            <a:ext cx="1245157" cy="1727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РАБОТА с флэшки 2016-2017\Новая папка\006.jpg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920" y="4907280"/>
            <a:ext cx="1304120" cy="1754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25525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3527" y="2312406"/>
            <a:ext cx="81086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(Участники - группы КС-3.11, Р-2, группа 23)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63956" y="323081"/>
            <a:ext cx="837646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6. ЭКОНОМИЧЕСКАЯ ВИКТОРИНА</a:t>
            </a:r>
          </a:p>
          <a:p>
            <a:pPr algn="ctr"/>
            <a:r>
              <a:rPr lang="ru-RU" sz="3000" b="1" dirty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</a:t>
            </a:r>
            <a:r>
              <a:rPr lang="ru-RU" sz="30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 теме «ОСНОВЫ ПРЕДПРИНИМАТЕЛЬСТВА»</a:t>
            </a:r>
            <a:endParaRPr lang="ru-RU" sz="3000" b="1" cap="none" spc="0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66800" y="1309259"/>
            <a:ext cx="861059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Основные цели мероприятия –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экономической компетенции студентов; обобщение и систематизация знаний и умений по основам предпринимательства и общих потребительских знаний.</a:t>
            </a:r>
            <a:endParaRPr lang="ru-RU" sz="2100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80160" y="3291840"/>
            <a:ext cx="4206240" cy="3017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669280" y="3368267"/>
            <a:ext cx="37113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7938" algn="ctr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Фрагмент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презентации интеллектуальной игры –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Экономической викторины по основам предпринимательской деятельности</a:t>
            </a:r>
            <a:endParaRPr lang="ru-RU" sz="24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7313" indent="-7938" algn="ctr"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(«Своя игра»)</a:t>
            </a:r>
            <a:endParaRPr lang="ru-RU" sz="24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586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6659" y="0"/>
            <a:ext cx="868934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ru-RU" sz="36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этапы мероприятия:</a:t>
            </a:r>
            <a:endParaRPr lang="ru-RU" sz="36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Организационная часть: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175" indent="-3175" algn="ctr">
              <a:spcAft>
                <a:spcPts val="0"/>
              </a:spcAft>
            </a:pPr>
            <a:r>
              <a:rPr lang="ru-RU" sz="25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1. Приветствие. Вступительное слово </a:t>
            </a:r>
            <a:r>
              <a:rPr lang="ru-RU" sz="25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преподавателя.</a:t>
            </a:r>
            <a:endParaRPr lang="ru-RU" sz="2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sz="25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2. Представление команд – участниц игры (в игре участвуют две команды (гр. </a:t>
            </a:r>
            <a:r>
              <a:rPr lang="ru-RU" sz="25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КС-3.11 и </a:t>
            </a:r>
            <a:r>
              <a:rPr lang="ru-RU" sz="25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25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Р-2</a:t>
            </a:r>
            <a:r>
              <a:rPr lang="ru-RU" sz="25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 </a:t>
            </a:r>
            <a:endParaRPr lang="ru-RU" sz="2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sz="25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 подготовительный период каждая команда выбирает девиз и название.</a:t>
            </a:r>
            <a:endParaRPr lang="ru-RU" sz="25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15789" y="2710043"/>
            <a:ext cx="4953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175" marR="3175" indent="-317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Представление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жюри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D:\РАБОТА с флэшки 2016-2017\Новая папка\DSC_0115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1560" y="3368040"/>
            <a:ext cx="4251960" cy="259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81600" y="3549918"/>
            <a:ext cx="4450080" cy="213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lnSpc>
                <a:spcPct val="107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Жюри в экономической викторине «Своя игра»</a:t>
            </a:r>
            <a:endParaRPr lang="ru-RU" sz="2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lnSpc>
                <a:spcPct val="107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Проскурина М., гр. Р-2;</a:t>
            </a:r>
            <a:endParaRPr lang="ru-RU" sz="25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lnSpc>
                <a:spcPct val="107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Перелыгин А., </a:t>
            </a:r>
            <a:endParaRPr lang="ru-RU" sz="25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lnSpc>
                <a:spcPct val="107000"/>
              </a:lnSpc>
              <a:spcAft>
                <a:spcPts val="0"/>
              </a:spcAft>
            </a:pPr>
            <a:r>
              <a:rPr lang="ru-RU" sz="2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гр. КС-3.11)</a:t>
            </a:r>
            <a:endParaRPr lang="ru-RU" sz="25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120" y="5903893"/>
            <a:ext cx="90830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 smtClean="0">
                <a:solidFill>
                  <a:srgbClr val="002060"/>
                </a:solidFill>
              </a:rPr>
              <a:t>II. Актуализация опорных знаний по основам предпринимательской деятельности</a:t>
            </a:r>
            <a:endParaRPr lang="ru-RU" sz="2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3570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0940" y="205408"/>
            <a:ext cx="84083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en-US" sz="3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Ход игры:</a:t>
            </a:r>
            <a:endParaRPr lang="ru-RU" sz="35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just">
              <a:spcAft>
                <a:spcPts val="0"/>
              </a:spcAft>
            </a:pPr>
            <a:r>
              <a:rPr lang="ru-RU" sz="25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Ведущий объясняет правила игры</a:t>
            </a:r>
            <a:r>
              <a:rPr lang="ru-RU" sz="25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РАБОТА с флэшки 2016-2017\Новая папка\DSC_010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" y="1203960"/>
            <a:ext cx="4678680" cy="3139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90160" y="1334967"/>
            <a:ext cx="4602480" cy="302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lnSpc>
                <a:spcPct val="107000"/>
              </a:lnSpc>
              <a:spcAft>
                <a:spcPts val="0"/>
              </a:spcAft>
              <a:tabLst>
                <a:tab pos="654685" algn="l"/>
              </a:tabLst>
            </a:pPr>
            <a:r>
              <a:rPr lang="ru-RU" sz="25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Объяснение правил интеллектуальной экономической викторины «Своя игра</a:t>
            </a:r>
            <a:r>
              <a:rPr lang="ru-RU" sz="25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(по принципам одноимённой телевизионной игры)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37012" y="4346198"/>
            <a:ext cx="87689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экране интерактивной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доски (правила игры): </a:t>
            </a:r>
          </a:p>
          <a:p>
            <a:pPr marR="3175" algn="ctr">
              <a:spcAft>
                <a:spcPts val="0"/>
              </a:spcAft>
              <a:buAutoNum type="arabicPeriod"/>
              <a:tabLst>
                <a:tab pos="654685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правильно ответившая на вопрос, получает количество баллов равное стоимости вопроса, а неправильный ответ - баллы снимаются в размере стоимости вопроса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175" algn="ctr">
              <a:spcAft>
                <a:spcPts val="0"/>
              </a:spcAft>
              <a:buAutoNum type="arabicPeriod" startAt="2"/>
              <a:tabLst>
                <a:tab pos="654685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выбравшая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«Кота в мешке»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должна подарить вопрос команде – соперников (тема и стоимость вопроса заранее неизвестны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Команда, которой выпадает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«Своя игра»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 увеличить стоимость вопроса, а соперники могут перекупить данный вопрос, если у них есть возможность.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5166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7759" y="0"/>
            <a:ext cx="850700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lnSpc>
                <a:spcPct val="150000"/>
              </a:lnSpc>
              <a:spcAft>
                <a:spcPts val="0"/>
              </a:spcAft>
              <a:tabLst>
                <a:tab pos="654685" algn="l"/>
              </a:tabLst>
            </a:pP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Проведение </a:t>
            </a: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экономической 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викторины «Своя игра»:</a:t>
            </a:r>
            <a:endParaRPr lang="ru-RU" sz="2800" dirty="0" smtClean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состоит из следующих этапов: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раунд.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тематические разделы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Товар; - Деньги; - Экономика; - Банк.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раунд.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тематические разделы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Бизнес; - Безработица; - Аббревиатуры; - Налоги          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:\РАБОТА с флэшки 2016-2017\Новая папка\DSC_011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60155" y="3055345"/>
            <a:ext cx="5116552" cy="3010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3679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0" y="0"/>
            <a:ext cx="6267269" cy="114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3175" lvl="0" indent="-342900" algn="ctr">
              <a:lnSpc>
                <a:spcPct val="150000"/>
              </a:lnSpc>
              <a:spcAft>
                <a:spcPts val="0"/>
              </a:spcAft>
              <a:buFont typeface="+mj-lt"/>
              <a:buAutoNum type="arabicPeriod" startAt="3"/>
            </a:pPr>
            <a:r>
              <a:rPr lang="ru-RU" sz="2000" b="1" i="1" dirty="0" err="1">
                <a:solidFill>
                  <a:srgbClr val="A5002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Суперигра</a:t>
            </a:r>
            <a:endParaRPr lang="ru-RU" sz="2000" dirty="0" smtClean="0">
              <a:solidFill>
                <a:srgbClr val="A50021"/>
              </a:solidFill>
              <a:effectLst/>
            </a:endParaRPr>
          </a:p>
          <a:p>
            <a:pPr algn="ctr" eaLnBrk="0" fontAlgn="base" hangingPunct="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1. РАЗГАДАЙТЕ ЗАШИФРОВАННУЮ РЕБУСОМ ЭКОНОМИЧЕСКУЮ ФРАЗУ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" y="0"/>
            <a:ext cx="2727960" cy="3950601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Прямоугольник 2"/>
          <p:cNvSpPr/>
          <p:nvPr/>
        </p:nvSpPr>
        <p:spPr>
          <a:xfrm>
            <a:off x="3688080" y="1105684"/>
            <a:ext cx="58978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ОТВЕТ: </a:t>
            </a:r>
            <a:r>
              <a:rPr lang="ru-RU" sz="24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закончились деньги и нет прибыли, и нечем заплатить кредит и аренду расчёт по заработной плате не возможен, то предприниматель – банкрот!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267200" y="3221856"/>
            <a:ext cx="5394960" cy="345326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05840" y="4432552"/>
            <a:ext cx="30784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000" b="1" cap="none" spc="0" dirty="0" smtClean="0">
                <a:ln/>
                <a:solidFill>
                  <a:schemeClr val="accent3"/>
                </a:solidFill>
                <a:effectLst/>
              </a:rPr>
              <a:t>Игра со зрителями</a:t>
            </a:r>
          </a:p>
          <a:p>
            <a:pPr algn="ctr"/>
            <a:r>
              <a:rPr lang="ru-RU" sz="3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(фрагмент заданий)</a:t>
            </a:r>
            <a:endParaRPr lang="ru-RU" sz="3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9060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36815" y="1"/>
            <a:ext cx="5733505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en-US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Заключительный этап игры:</a:t>
            </a:r>
            <a:endParaRPr lang="ru-RU" sz="3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8300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Подведение итогов игры. Жюри подсчитывает набранные очки.</a:t>
            </a:r>
            <a:endParaRPr lang="ru-RU" sz="2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8300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2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Выявляется команда – победитель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8300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 КС-3.11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pPr marL="368300" marR="3175" indent="-3175" algn="ctr">
              <a:spcAft>
                <a:spcPts val="0"/>
              </a:spcAft>
              <a:tabLst>
                <a:tab pos="654685" algn="l"/>
              </a:tabLst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Команда, занявшая 2 место –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 Р-2.</a:t>
            </a:r>
            <a:endParaRPr lang="ru-RU" sz="22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D:\РАБОТА с флэшки 2016-2017\Новая папка\001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343" y="441960"/>
            <a:ext cx="1579697" cy="2118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РАБОТА с флэшки 2016-2017\Новая папка\007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005840"/>
            <a:ext cx="1576614" cy="206393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139009" y="2721265"/>
            <a:ext cx="85026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marR="3175" indent="-3175" algn="ctr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Рефлексия игры-викторины: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Преподавателем (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ведущим) было 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предложено студентам оценить экономическую игру-викторину с помощью «смайликов».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(«Смайлик» - это символьное обозначение передачи дополнительной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75" marR="3175" indent="-3175" algn="ctr">
              <a:spcAft>
                <a:spcPts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эмоциональной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информации).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27760" y="4612806"/>
            <a:ext cx="87782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rgbClr val="C00000"/>
                </a:solidFill>
              </a:rPr>
              <a:t>1.      : - )    – игра была познавательной и интересной, знания пригодятся в будущем;</a:t>
            </a:r>
          </a:p>
          <a:p>
            <a:r>
              <a:rPr lang="ru-RU" sz="2100" dirty="0" smtClean="0">
                <a:solidFill>
                  <a:srgbClr val="C00000"/>
                </a:solidFill>
              </a:rPr>
              <a:t>2.     : -      – игра была интересной по отдельным моментам, некоторые знания могут пригодиться в будущем;</a:t>
            </a:r>
          </a:p>
          <a:p>
            <a:r>
              <a:rPr lang="ru-RU" sz="2100" dirty="0" smtClean="0">
                <a:solidFill>
                  <a:srgbClr val="C00000"/>
                </a:solidFill>
              </a:rPr>
              <a:t>3.  : - (     – игра была, в основном, не интересной и не познавательной, знания мне не пригодятся в будущем.</a:t>
            </a:r>
            <a:endParaRPr lang="ru-RU" sz="2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169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Всем неделя предпринимательства\12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975360"/>
            <a:ext cx="7802880" cy="5227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5926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/>
          <a:srcRect/>
          <a:stretch/>
        </p:blipFill>
        <p:spPr bwMode="auto">
          <a:xfrm>
            <a:off x="3008947" y="213360"/>
            <a:ext cx="6651171" cy="6446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92560" y="1713637"/>
            <a:ext cx="1800493" cy="3756733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</a:p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экономической</a:t>
            </a:r>
          </a:p>
          <a:p>
            <a:pPr algn="ctr"/>
            <a:r>
              <a:rPr lang="ru-RU" sz="3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декады</a:t>
            </a:r>
            <a:endParaRPr lang="ru-RU" sz="3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140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Всем неделя предпринимательства\567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23160"/>
            <a:ext cx="5455920" cy="36880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684520" y="2221290"/>
            <a:ext cx="40081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Итогом экономической декады стало открытие Экономического клуба, руководители </a:t>
            </a:r>
            <a:r>
              <a:rPr lang="ru-RU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которого - </a:t>
            </a:r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преподаватель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Митракова С.В. 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sz="25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 ООО СМУ «Телеком»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Михалёва Ю.В.</a:t>
            </a:r>
            <a:endParaRPr lang="ru-RU" sz="25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1080" y="6057186"/>
            <a:ext cx="888492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3175" indent="-3175" algn="just">
              <a:spcAft>
                <a:spcPts val="0"/>
              </a:spcAft>
            </a:pPr>
            <a:r>
              <a:rPr lang="ru-RU" sz="25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состав </a:t>
            </a:r>
            <a:r>
              <a:rPr lang="ru-RU" sz="2500" i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экон</a:t>
            </a:r>
            <a:r>
              <a:rPr lang="ru-RU" sz="25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клуба изъявили желание вступить 10 человек</a:t>
            </a:r>
            <a:endParaRPr lang="ru-RU" sz="25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60120" y="213360"/>
            <a:ext cx="8945880" cy="19860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3600"/>
              </a:lnSpc>
            </a:pPr>
            <a:r>
              <a:rPr lang="ru-RU" sz="32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7. ПОДВЕДЕНИЕ ИТОГОВ ЭКОНОМИЧЕСКОЙ ДЕКАДЫ.</a:t>
            </a:r>
          </a:p>
          <a:p>
            <a:pPr algn="ctr">
              <a:lnSpc>
                <a:spcPts val="3600"/>
              </a:lnSpc>
            </a:pPr>
            <a:r>
              <a:rPr lang="ru-RU" sz="32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Открытие экономического  клуба  </a:t>
            </a:r>
          </a:p>
          <a:p>
            <a:pPr algn="ctr">
              <a:lnSpc>
                <a:spcPts val="3600"/>
              </a:lnSpc>
            </a:pPr>
            <a:r>
              <a:rPr lang="ru-RU" sz="32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«Я- предприниматель»</a:t>
            </a:r>
            <a:endParaRPr lang="ru-RU" sz="3200" b="1" cap="none" spc="0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34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1819811"/>
            <a:ext cx="845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lvl="0" algn="ctr">
              <a:spcAft>
                <a:spcPts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(студенты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Керпатый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Н. (гр. МТС-1.2),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Мискевич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И. (гр. Р-2), 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R="3175" lvl="0" algn="ctr"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Проскурина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М. (гр. Р-2) 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Азарова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Е. (гр. Р-3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000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8576" y="415812"/>
            <a:ext cx="83745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82563" indent="-182563" algn="ctr">
              <a:buAutoNum type="arabicPeriod"/>
            </a:pPr>
            <a:r>
              <a:rPr lang="ru-RU" sz="3000" b="1" cap="none" spc="0" dirty="0" smtClean="0">
                <a:ln w="9525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РАДИОЛИНЕЙКА, посвящённая основам </a:t>
            </a:r>
          </a:p>
          <a:p>
            <a:pPr marL="182563" indent="-182563" algn="ctr"/>
            <a:r>
              <a:rPr lang="ru-RU" sz="3000" b="1" dirty="0" smtClean="0">
                <a:ln w="9525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</a:t>
            </a:r>
            <a:r>
              <a:rPr lang="ru-RU" sz="3000" b="1" cap="none" spc="0" dirty="0" smtClean="0">
                <a:ln w="9525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редпринимательства, </a:t>
            </a:r>
            <a:r>
              <a:rPr lang="ru-RU" sz="3000" b="1" dirty="0" smtClean="0">
                <a:ln w="9525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истории празднования </a:t>
            </a:r>
          </a:p>
          <a:p>
            <a:pPr marL="182563" indent="-182563" algn="ctr"/>
            <a:r>
              <a:rPr lang="ru-RU" sz="3000" b="1" dirty="0" smtClean="0">
                <a:ln w="9525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Всемирной недели предпринимательства </a:t>
            </a:r>
            <a:endParaRPr lang="ru-RU" sz="3000" b="1" cap="none" spc="0" dirty="0">
              <a:ln w="9525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8240" y="2793251"/>
            <a:ext cx="85344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2. КОНКУРС «Моя бизнес-идея» </a:t>
            </a:r>
            <a:r>
              <a:rPr lang="ru-RU" sz="30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(на лучшую студенческую предпринимательскую идею)</a:t>
            </a:r>
            <a:endParaRPr lang="ru-RU" sz="3000" b="1" cap="none" spc="0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80" y="3779520"/>
            <a:ext cx="3520440" cy="214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5428379" y="4350739"/>
            <a:ext cx="3025458" cy="1318541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 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участников конкурса «Моя бизнес-идея»</a:t>
            </a:r>
            <a:endParaRPr lang="ru-RU" sz="2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21080" y="5842337"/>
            <a:ext cx="8641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lvl="0"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риняли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участие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38 студентов техникума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Наиболее активно проявили себя в данном конкурсе группы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МТС-4; Р-2; ПС-2; МТС-1.2;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КС-3.11; гр.23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992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0680" y="443582"/>
            <a:ext cx="77410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ctr">
              <a:lnSpc>
                <a:spcPct val="150000"/>
              </a:lnSpc>
              <a:spcAft>
                <a:spcPts val="0"/>
              </a:spcAft>
            </a:pPr>
            <a:r>
              <a:rPr lang="ru-RU" sz="36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Итоги конкурса «Моя бизнес-идея»:</a:t>
            </a:r>
            <a:endParaRPr lang="ru-RU" sz="3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0510"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1 место –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Перелыгин Александр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(группа КС-3.11);</a:t>
            </a:r>
            <a:endParaRPr lang="ru-RU" sz="2000" dirty="0" smtClean="0">
              <a:effectLst/>
            </a:endParaRPr>
          </a:p>
          <a:p>
            <a:pPr marL="270510"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2 место –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Толстопятов Александр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(группа МТС-4);</a:t>
            </a:r>
            <a:endParaRPr lang="ru-RU" sz="2000" dirty="0" smtClean="0">
              <a:effectLst/>
            </a:endParaRPr>
          </a:p>
          <a:p>
            <a:pPr marL="270510" algn="ctr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3 место –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Мискевич Ирина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(группа Р-2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).</a:t>
            </a:r>
            <a:endParaRPr lang="ru-RU" sz="2000" dirty="0" smtClean="0">
              <a:effectLst/>
            </a:endParaRPr>
          </a:p>
        </p:txBody>
      </p:sp>
      <p:pic>
        <p:nvPicPr>
          <p:cNvPr id="12" name="Рисунок 11" descr="D:\РАБОТА с флэшки 2016-2017\Новая папка\00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79320" y="3093720"/>
            <a:ext cx="2047058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РАБОТА с флэшки 2016-2017\Новая папка\00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9160" y="3916680"/>
            <a:ext cx="2108018" cy="252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D:\РАБОТА с флэшки 2016-2017\Новая папка\008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84720" y="3154680"/>
            <a:ext cx="1981200" cy="2575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159174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1289499"/>
            <a:ext cx="8503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5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Основная </a:t>
            </a:r>
            <a:r>
              <a:rPr lang="ru-RU" sz="2500" b="1" i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цель мастер-класса</a:t>
            </a:r>
            <a:r>
              <a:rPr lang="ru-RU" sz="25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 в целях потребительской грамотности научить студентов по штриховому коду товаров определять подлинность (фальсификацию) товаров, а также страну-изготовителя и другую информацию о </a:t>
            </a:r>
            <a:r>
              <a:rPr lang="ru-RU" sz="25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товаре</a:t>
            </a:r>
            <a:endParaRPr lang="ru-RU" sz="2500" dirty="0">
              <a:solidFill>
                <a:srgbClr val="00206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6360" y="263412"/>
            <a:ext cx="854964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cap="none" spc="0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3. МАСТЕР-КЛАСС  </a:t>
            </a:r>
            <a:r>
              <a:rPr lang="ru-RU" sz="30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«Как определить подлинность товара по штрих-коду?» </a:t>
            </a:r>
            <a:endParaRPr lang="ru-RU" sz="3000" b="1" cap="none" spc="0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1582" y="2880360"/>
            <a:ext cx="66393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206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Этапы мастер-класса:</a:t>
            </a:r>
            <a:endParaRPr lang="ru-RU" sz="3200" b="1" dirty="0" smtClean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228600" algn="ctr">
              <a:spcAft>
                <a:spcPts val="0"/>
              </a:spcAft>
            </a:pPr>
            <a:r>
              <a:rPr lang="en-US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5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.​ Приветствие. Организационный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момент.</a:t>
            </a:r>
            <a:endParaRPr lang="ru-RU" sz="28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D:\Всем неделя предпринимательства\мастер-класс\IMG_8733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46120" y="3947160"/>
            <a:ext cx="4785360" cy="256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722461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1080" y="267679"/>
            <a:ext cx="86563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II. Презентация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справка по теме мастер-класса).</a:t>
            </a:r>
            <a:endParaRPr lang="ru-RU" sz="28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9533" y="1294567"/>
            <a:ext cx="3191147" cy="17077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94582" y="1500722"/>
            <a:ext cx="34999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algn="ctr">
              <a:spcAft>
                <a:spcPts val="0"/>
              </a:spcAft>
            </a:pP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– компьютерное сопровождение Мастер-класса</a:t>
            </a:r>
            <a:endParaRPr lang="ru-RU" sz="2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3139441"/>
            <a:ext cx="8763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.​ Знакомство с методикой чтения штриховых кодов и таблицей соответствия штрих-кодов стран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системе «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EAN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3160" y="4465320"/>
            <a:ext cx="3307080" cy="2118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22098" y="4987498"/>
            <a:ext cx="37643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Фрагмент презентации «Чтение штрих-кодов товара»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1983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2520" y="0"/>
            <a:ext cx="856488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indent="-228600" algn="ctr">
              <a:spcAft>
                <a:spcPts val="0"/>
              </a:spcAft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IV.  Знакомство с методикой определения подлинности товара по штрих-коду, определения контрольной цифры, подтверждающей </a:t>
            </a:r>
            <a:r>
              <a:rPr lang="ru-R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нефальсифицированность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товара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54481" y="1281757"/>
            <a:ext cx="2286000" cy="1581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1063" y="1295399"/>
            <a:ext cx="2268482" cy="15697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955160" y="1280160"/>
            <a:ext cx="2249800" cy="155679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36320" y="2910840"/>
            <a:ext cx="8686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marR="3175" lvl="0" indent="-182563" algn="ctr">
              <a:spcAft>
                <a:spcPts val="0"/>
              </a:spcAft>
              <a:buFont typeface="+mj-lt"/>
              <a:buAutoNum type="romanUcPeriod" startAt="5"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Включение студентов в практическое применение методики определения подлинности имеющихся у них товаров (тетрадей, шариковых ручек, блокнотов и т.п.) по штрих-коду с определением страны – производителя товара.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D:\Всем неделя предпринимательства\мастер-класс\IMG_8742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79320" y="4419600"/>
            <a:ext cx="2964204" cy="22224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Рисунок 8" descr="D:\Всем неделя предпринимательства\мастер-класс\IMG_87481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06440" y="4480560"/>
            <a:ext cx="2718707" cy="2179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437176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280" y="0"/>
            <a:ext cx="854927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VI. Автоматизированная он-</a:t>
            </a:r>
            <a:r>
              <a:rPr lang="ru-RU" sz="28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лайн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проверка в сети Интернет по штрих-коду подлинности товара с использованием сайта 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http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://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28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rostix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.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com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services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en-US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barcode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/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/>
          <a:srcRect l="-829"/>
          <a:stretch/>
        </p:blipFill>
        <p:spPr>
          <a:xfrm>
            <a:off x="1737360" y="1889804"/>
            <a:ext cx="3169920" cy="21701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5867399" y="2131388"/>
            <a:ext cx="2741559" cy="15871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12828" y="3908121"/>
            <a:ext cx="4993172" cy="71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>
              <a:lnSpc>
                <a:spcPct val="150000"/>
              </a:lnSpc>
              <a:spcAft>
                <a:spcPts val="0"/>
              </a:spcAft>
            </a:pP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.​ Подведение </a:t>
            </a:r>
            <a:r>
              <a:rPr lang="ru-RU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итогов</a:t>
            </a:r>
            <a:endParaRPr lang="ru-RU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2480" y="4551462"/>
            <a:ext cx="8884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algn="just">
              <a:spcAft>
                <a:spcPts val="0"/>
              </a:spcAft>
            </a:pPr>
            <a:r>
              <a:rPr lang="ru-RU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Результаты оценки показали, что:</a:t>
            </a:r>
            <a:endParaRPr lang="ru-RU" sz="2200" dirty="0" smtClean="0">
              <a:solidFill>
                <a:srgbClr val="002060"/>
              </a:solidFill>
              <a:effectLst/>
            </a:endParaRPr>
          </a:p>
          <a:p>
            <a:pPr marL="270510" algn="just">
              <a:spcAft>
                <a:spcPts val="0"/>
              </a:spcAft>
            </a:pP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мастер-класс и умения, полученные в ходе данного мероприятия, пригодятся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73% (27 человек)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присутствовавших студентов в жизни;</a:t>
            </a:r>
            <a:endParaRPr lang="ru-RU" sz="2200" dirty="0" smtClean="0">
              <a:solidFill>
                <a:srgbClr val="002060"/>
              </a:solidFill>
              <a:effectLst/>
            </a:endParaRPr>
          </a:p>
          <a:p>
            <a:pPr marL="270510" algn="just">
              <a:spcAft>
                <a:spcPts val="0"/>
              </a:spcAft>
            </a:pP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22% (8 человек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 эти знания возможно пригодятся в жизни;</a:t>
            </a:r>
            <a:endParaRPr lang="ru-RU" sz="2200" dirty="0" smtClean="0">
              <a:solidFill>
                <a:srgbClr val="002060"/>
              </a:solidFill>
              <a:effectLst/>
            </a:endParaRPr>
          </a:p>
          <a:p>
            <a:pPr marL="270510" algn="just">
              <a:spcAft>
                <a:spcPts val="0"/>
              </a:spcAft>
            </a:pP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5% (2 человека)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считают, что им умения по определению подлинности товаров не пригодятся в жизни.</a:t>
            </a:r>
            <a:endParaRPr lang="ru-RU" sz="22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057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17797" y="189301"/>
            <a:ext cx="7995266" cy="17081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5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4.Встреча </a:t>
            </a:r>
            <a:r>
              <a:rPr lang="ru-RU" sz="3500" b="1" dirty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студентов с </a:t>
            </a:r>
            <a:r>
              <a:rPr lang="ru-RU" sz="35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работниками</a:t>
            </a:r>
          </a:p>
          <a:p>
            <a:pPr algn="ctr"/>
            <a:r>
              <a:rPr lang="ru-RU" sz="35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3500" b="1" dirty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ПАО «Уральский Банк </a:t>
            </a:r>
            <a:endParaRPr lang="ru-RU" sz="3500" b="1" dirty="0" smtClean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35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Реконструкции </a:t>
            </a:r>
            <a:r>
              <a:rPr lang="ru-RU" sz="3500" b="1" dirty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 развития</a:t>
            </a:r>
            <a:r>
              <a:rPr lang="ru-RU" sz="3500" b="1" dirty="0" smtClean="0">
                <a:ln w="9525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»</a:t>
            </a:r>
            <a:endParaRPr lang="ru-RU" sz="3500" b="1" dirty="0"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4920" y="1881277"/>
            <a:ext cx="83474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1910" marR="3175" indent="-3175" algn="just">
              <a:spcAft>
                <a:spcPts val="0"/>
              </a:spcAft>
            </a:pPr>
            <a:r>
              <a:rPr lang="ru-RU" sz="2800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Встречи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финансовое просвещение студентов в сфере экономики, финансов, потребительского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(участники -группы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КС-3.11, МТС-1.2,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гр.32)</a:t>
            </a:r>
            <a:endParaRPr lang="ru-RU" sz="24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48840" y="3794760"/>
            <a:ext cx="4023360" cy="2423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87440" y="4085272"/>
            <a:ext cx="32004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228600" algn="ctr">
              <a:spcAft>
                <a:spcPts val="0"/>
              </a:spcAft>
            </a:pPr>
            <a:r>
              <a:rPr lang="ru-RU" sz="25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Фрагмент </a:t>
            </a: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презентации</a:t>
            </a:r>
          </a:p>
          <a:p>
            <a:pPr marL="457200" indent="-228600" algn="ctr">
              <a:spcAft>
                <a:spcPts val="0"/>
              </a:spcAft>
            </a:pPr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«Основы финансовой грамотности»</a:t>
            </a:r>
            <a:endParaRPr lang="ru-RU" sz="2500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3130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222</TotalTime>
  <Words>1138</Words>
  <Application>Microsoft Office PowerPoint</Application>
  <PresentationFormat>Лист A4 (210x297 мм)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64</cp:revision>
  <dcterms:created xsi:type="dcterms:W3CDTF">2017-09-17T20:26:29Z</dcterms:created>
  <dcterms:modified xsi:type="dcterms:W3CDTF">2018-12-09T15:00:16Z</dcterms:modified>
</cp:coreProperties>
</file>