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72" r:id="rId5"/>
    <p:sldId id="265" r:id="rId6"/>
    <p:sldId id="274" r:id="rId7"/>
    <p:sldId id="267" r:id="rId8"/>
    <p:sldId id="268" r:id="rId9"/>
    <p:sldId id="269" r:id="rId10"/>
    <p:sldId id="273" r:id="rId11"/>
    <p:sldId id="278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224"/>
    <a:srgbClr val="7E0000"/>
    <a:srgbClr val="B20202"/>
    <a:srgbClr val="40A4FE"/>
    <a:srgbClr val="480000"/>
    <a:srgbClr val="FFCC00"/>
    <a:srgbClr val="FDC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2DA1E-F5B2-437C-9E5D-C782273D4AFB}" type="datetimeFigureOut">
              <a:rPr lang="ru-RU" smtClean="0"/>
              <a:pPr/>
              <a:t>25.04.18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9D63-C2B8-4F51-9863-A2FC76509E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215238" cy="250033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242224"/>
                </a:solidFill>
                <a:latin typeface="Monotype Corsiva" pitchFamily="66" charset="0"/>
              </a:rPr>
              <a:t>В мире английских сказок</a:t>
            </a:r>
            <a:endParaRPr lang="ru-RU" sz="7200" dirty="0">
              <a:solidFill>
                <a:srgbClr val="242224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357826"/>
            <a:ext cx="47149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42224"/>
                </a:solidFill>
                <a:latin typeface="Monotype Corsiva" pitchFamily="66" charset="0"/>
              </a:rPr>
              <a:t>Выполнил  ученик 5 А класса</a:t>
            </a:r>
          </a:p>
          <a:p>
            <a:r>
              <a:rPr lang="ru-RU" sz="3200" b="1" dirty="0" err="1" smtClean="0">
                <a:solidFill>
                  <a:srgbClr val="242224"/>
                </a:solidFill>
                <a:latin typeface="Monotype Corsiva" pitchFamily="66" charset="0"/>
              </a:rPr>
              <a:t>Файзрахманов</a:t>
            </a:r>
            <a:r>
              <a:rPr lang="ru-RU" sz="3200" b="1" dirty="0" smtClean="0">
                <a:solidFill>
                  <a:srgbClr val="242224"/>
                </a:solidFill>
                <a:latin typeface="Monotype Corsiva" pitchFamily="66" charset="0"/>
              </a:rPr>
              <a:t> Адель</a:t>
            </a:r>
            <a:endParaRPr lang="ru-RU" sz="3200" b="1" dirty="0">
              <a:solidFill>
                <a:srgbClr val="242224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123\Desktop\уроки 2\DC_angliyskie-narodnye-skaz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714620"/>
            <a:ext cx="2214578" cy="3273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Вывод 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>
                <a:latin typeface="Georgia" pitchFamily="18" charset="0"/>
              </a:rPr>
              <a:t>Повзрослев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мы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читаем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сказки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сами</a:t>
            </a:r>
            <a:r>
              <a:rPr lang="de-DE" dirty="0" smtClean="0">
                <a:latin typeface="Georgia" pitchFamily="18" charset="0"/>
              </a:rPr>
              <a:t> и </a:t>
            </a:r>
            <a:r>
              <a:rPr lang="de-DE" dirty="0" err="1" smtClean="0">
                <a:latin typeface="Georgia" pitchFamily="18" charset="0"/>
              </a:rPr>
              <a:t>будем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их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читать</a:t>
            </a:r>
            <a:r>
              <a:rPr lang="de-DE" dirty="0" smtClean="0">
                <a:latin typeface="Georgia" pitchFamily="18" charset="0"/>
              </a:rPr>
              <a:t> и </a:t>
            </a:r>
            <a:r>
              <a:rPr lang="de-DE" dirty="0" err="1" smtClean="0">
                <a:latin typeface="Georgia" pitchFamily="18" charset="0"/>
              </a:rPr>
              <a:t>изучать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ещё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долго</a:t>
            </a:r>
            <a:r>
              <a:rPr lang="de-DE" dirty="0" smtClean="0">
                <a:latin typeface="Georgia" pitchFamily="18" charset="0"/>
              </a:rPr>
              <a:t>. А, </a:t>
            </a:r>
            <a:r>
              <a:rPr lang="de-DE" dirty="0" err="1" smtClean="0">
                <a:latin typeface="Georgia" pitchFamily="18" charset="0"/>
              </a:rPr>
              <a:t>читая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всегда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погружаемся</a:t>
            </a:r>
            <a:r>
              <a:rPr lang="de-DE" dirty="0" smtClean="0">
                <a:latin typeface="Georgia" pitchFamily="18" charset="0"/>
              </a:rPr>
              <a:t> в </a:t>
            </a:r>
            <a:r>
              <a:rPr lang="de-DE" dirty="0" err="1" smtClean="0">
                <a:latin typeface="Georgia" pitchFamily="18" charset="0"/>
              </a:rPr>
              <a:t>их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фантастический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волшебный</a:t>
            </a:r>
            <a:r>
              <a:rPr lang="de-DE" dirty="0" smtClean="0">
                <a:latin typeface="Georgia" pitchFamily="18" charset="0"/>
              </a:rPr>
              <a:t> и </a:t>
            </a:r>
            <a:r>
              <a:rPr lang="de-DE" dirty="0" err="1" smtClean="0">
                <a:latin typeface="Georgia" pitchFamily="18" charset="0"/>
              </a:rPr>
              <a:t>мир</a:t>
            </a:r>
            <a:r>
              <a:rPr lang="de-DE" dirty="0" smtClean="0">
                <a:latin typeface="Georgia" pitchFamily="18" charset="0"/>
              </a:rPr>
              <a:t>. </a:t>
            </a:r>
            <a:r>
              <a:rPr lang="de-DE" dirty="0" err="1" smtClean="0">
                <a:latin typeface="Georgia" pitchFamily="18" charset="0"/>
              </a:rPr>
              <a:t>Сказка</a:t>
            </a:r>
            <a:r>
              <a:rPr lang="de-DE" dirty="0" smtClean="0">
                <a:latin typeface="Georgia" pitchFamily="18" charset="0"/>
              </a:rPr>
              <a:t> – </a:t>
            </a:r>
            <a:r>
              <a:rPr lang="de-DE" dirty="0" err="1" smtClean="0">
                <a:latin typeface="Georgia" pitchFamily="18" charset="0"/>
              </a:rPr>
              <a:t>совершенное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произведение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народного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духа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оттачивается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веками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или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даже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тысячелетиями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прежде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чем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стать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такими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какими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мы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их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видим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сейчас</a:t>
            </a:r>
            <a:r>
              <a:rPr lang="de-DE" dirty="0" smtClean="0">
                <a:latin typeface="Georgia" pitchFamily="18" charset="0"/>
              </a:rPr>
              <a:t>.</a:t>
            </a:r>
            <a:r>
              <a:rPr lang="ru-RU" dirty="0" smtClean="0">
                <a:latin typeface="Georgia" pitchFamily="18" charset="0"/>
              </a:rPr>
              <a:t> </a:t>
            </a:r>
            <a:r>
              <a:rPr lang="de-DE" dirty="0" smtClean="0">
                <a:latin typeface="Georgia" pitchFamily="18" charset="0"/>
              </a:rPr>
              <a:t>В </a:t>
            </a:r>
            <a:r>
              <a:rPr lang="de-DE" dirty="0" err="1" smtClean="0">
                <a:latin typeface="Georgia" pitchFamily="18" charset="0"/>
              </a:rPr>
              <a:t>сказке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нет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ничего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лишнего</a:t>
            </a:r>
            <a:r>
              <a:rPr lang="de-DE" dirty="0" smtClean="0">
                <a:latin typeface="Georgia" pitchFamily="18" charset="0"/>
              </a:rPr>
              <a:t>. </a:t>
            </a:r>
            <a:r>
              <a:rPr lang="de-DE" dirty="0" err="1" smtClean="0">
                <a:latin typeface="Georgia" pitchFamily="18" charset="0"/>
              </a:rPr>
              <a:t>Всё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на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своём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необходимом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точно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пригнанном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месте</a:t>
            </a:r>
            <a:r>
              <a:rPr lang="de-DE" dirty="0" smtClean="0">
                <a:latin typeface="Georgia" pitchFamily="18" charset="0"/>
              </a:rPr>
              <a:t>. И </a:t>
            </a:r>
            <a:r>
              <a:rPr lang="de-DE" dirty="0" err="1" smtClean="0">
                <a:latin typeface="Georgia" pitchFamily="18" charset="0"/>
              </a:rPr>
              <a:t>поэтому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сказка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вечна</a:t>
            </a:r>
            <a:r>
              <a:rPr lang="de-DE" dirty="0" smtClean="0">
                <a:latin typeface="Georgia" pitchFamily="18" charset="0"/>
              </a:rPr>
              <a:t>. </a:t>
            </a:r>
            <a:r>
              <a:rPr lang="de-DE" dirty="0" err="1" smtClean="0">
                <a:latin typeface="Georgia" pitchFamily="18" charset="0"/>
              </a:rPr>
              <a:t>Справедливость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которой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так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хватает</a:t>
            </a:r>
            <a:r>
              <a:rPr lang="de-DE" dirty="0" smtClean="0">
                <a:latin typeface="Georgia" pitchFamily="18" charset="0"/>
              </a:rPr>
              <a:t> в </a:t>
            </a:r>
            <a:r>
              <a:rPr lang="de-DE" dirty="0" err="1" smtClean="0">
                <a:latin typeface="Georgia" pitchFamily="18" charset="0"/>
              </a:rPr>
              <a:t>жизни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почти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всегда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торжествует</a:t>
            </a:r>
            <a:r>
              <a:rPr lang="de-DE" dirty="0" smtClean="0">
                <a:latin typeface="Georgia" pitchFamily="18" charset="0"/>
              </a:rPr>
              <a:t> в </a:t>
            </a:r>
            <a:r>
              <a:rPr lang="de-DE" dirty="0" err="1" smtClean="0">
                <a:latin typeface="Georgia" pitchFamily="18" charset="0"/>
              </a:rPr>
              <a:t>сказках</a:t>
            </a:r>
            <a:r>
              <a:rPr lang="de-DE" dirty="0" smtClean="0">
                <a:latin typeface="Georgia" pitchFamily="18" charset="0"/>
              </a:rPr>
              <a:t>.</a:t>
            </a:r>
            <a:endParaRPr lang="ru-RU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105862"/>
              </p:ext>
            </p:extLst>
          </p:nvPr>
        </p:nvGraphicFramePr>
        <p:xfrm>
          <a:off x="0" y="1"/>
          <a:ext cx="9144000" cy="704740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048000"/>
                <a:gridCol w="3048000"/>
                <a:gridCol w="3048000"/>
              </a:tblGrid>
              <a:tr h="5195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Схожести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Различия</a:t>
                      </a:r>
                      <a:endParaRPr lang="ru-RU" sz="28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96795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 композиции</a:t>
                      </a:r>
                      <a:endParaRPr lang="ru-RU" sz="28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1.Три вида сказок</a:t>
                      </a:r>
                    </a:p>
                    <a:p>
                      <a:r>
                        <a:rPr lang="ru-RU" sz="2000" dirty="0" smtClean="0"/>
                        <a:t>2.Наличие зачинов и концовки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</a:t>
                      </a:r>
                      <a:r>
                        <a:rPr lang="ru-RU" sz="1800" baseline="0" dirty="0" smtClean="0"/>
                        <a:t> русских сказок </a:t>
                      </a:r>
                      <a:r>
                        <a:rPr lang="ru-RU" sz="1800" baseline="0" dirty="0" smtClean="0"/>
                        <a:t>зачинов </a:t>
                      </a:r>
                      <a:r>
                        <a:rPr lang="ru-RU" sz="1800" baseline="0" dirty="0" smtClean="0"/>
                        <a:t>намного больше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61279">
                <a:tc>
                  <a:txBody>
                    <a:bodyPr/>
                    <a:lstStyle/>
                    <a:p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3.Наличие зачинов и концовок</a:t>
                      </a:r>
                    </a:p>
                    <a:p>
                      <a:r>
                        <a:rPr lang="ru-RU" sz="2000" dirty="0" smtClean="0"/>
                        <a:t>4.Небольшой объем,</a:t>
                      </a:r>
                    </a:p>
                    <a:p>
                      <a:r>
                        <a:rPr lang="ru-RU" sz="2000" dirty="0" smtClean="0"/>
                        <a:t>Простой сюжет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7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 сюжету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1.Наличие песенок, стихов, пословиц,</a:t>
                      </a:r>
                      <a:r>
                        <a:rPr lang="ru-RU" sz="2000" baseline="0" dirty="0" smtClean="0"/>
                        <a:t> поговорок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 английских </a:t>
                      </a:r>
                      <a:r>
                        <a:rPr lang="ru-RU" sz="2000" dirty="0" smtClean="0"/>
                        <a:t>сказках </a:t>
                      </a:r>
                      <a:r>
                        <a:rPr lang="ru-RU" sz="2000" dirty="0" smtClean="0"/>
                        <a:t>их меньше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6746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2.Схожие сюжеты</a:t>
                      </a:r>
                    </a:p>
                    <a:p>
                      <a:r>
                        <a:rPr lang="ru-RU" sz="2000" dirty="0" err="1" smtClean="0"/>
                        <a:t>Трехкратность</a:t>
                      </a:r>
                      <a:endParaRPr lang="ru-RU" sz="2000" dirty="0" smtClean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79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 главным героям</a:t>
                      </a:r>
                      <a:endParaRPr lang="ru-RU" sz="24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1.Одинаковые главные герои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Некоторые герои единственные в своем роде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3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2.Имена</a:t>
                      </a:r>
                      <a:r>
                        <a:rPr lang="ru-RU" sz="2000" baseline="0" dirty="0" smtClean="0"/>
                        <a:t> главных героев имеют прозвища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Имена русских героев</a:t>
                      </a:r>
                      <a:r>
                        <a:rPr lang="ru-RU" sz="2000" baseline="0" dirty="0" smtClean="0"/>
                        <a:t> более разнообразны</a:t>
                      </a:r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7493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3.В</a:t>
                      </a:r>
                      <a:r>
                        <a:rPr lang="ru-RU" sz="1800" baseline="0" dirty="0" smtClean="0"/>
                        <a:t> характерах героев есть противопоставления</a:t>
                      </a:r>
                      <a:endParaRPr lang="ru-RU" sz="18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Для русских и английских сказок характерны </a:t>
            </a:r>
            <a:r>
              <a:rPr lang="en-US" dirty="0" smtClean="0"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 зачины и концовки.   в русских сказках вариантов зачинов и концовок гораздо больше, чем в английских, хотя их смысл одинаков.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Русские главные герои отличаются большим разнообразием прозвищ, чем английские.  </a:t>
            </a:r>
          </a:p>
          <a:p>
            <a:r>
              <a:rPr lang="ru-RU" dirty="0" smtClean="0">
                <a:latin typeface="Georgia" pitchFamily="18" charset="0"/>
              </a:rPr>
              <a:t>Многие герои имеют своих прототипов. А некоторые не имеют пары, самобытны по своей природе.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Цели: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501090" cy="2471742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Georgia" pitchFamily="18" charset="0"/>
              </a:rPr>
              <a:t>Изучить особенности английских сказок, их своеобразие. </a:t>
            </a:r>
          </a:p>
          <a:p>
            <a:pPr>
              <a:defRPr/>
            </a:pPr>
            <a:r>
              <a:rPr lang="ru-RU" dirty="0" smtClean="0">
                <a:latin typeface="Georgia" pitchFamily="18" charset="0"/>
              </a:rPr>
              <a:t>Сравнить русскую и английскую сказки.</a:t>
            </a:r>
          </a:p>
          <a:p>
            <a:pPr>
              <a:defRPr/>
            </a:pP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314324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7E0000"/>
                </a:solidFill>
                <a:latin typeface="Georgia" pitchFamily="18" charset="0"/>
              </a:rPr>
              <a:t>Задачи:</a:t>
            </a:r>
            <a:endParaRPr lang="ru-RU" sz="4000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4000504"/>
            <a:ext cx="835821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Georgia" pitchFamily="18" charset="0"/>
              </a:rPr>
              <a:t> Рассмотреть происхождение английских сказок.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Georgia" pitchFamily="18" charset="0"/>
              </a:rPr>
              <a:t>Изучить структуру английских сказок..</a:t>
            </a:r>
          </a:p>
          <a:p>
            <a:endParaRPr lang="ru-RU" sz="3200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Национальный характер сказок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3000" dirty="0" smtClean="0">
                <a:latin typeface="Georgia" pitchFamily="18" charset="0"/>
              </a:rPr>
              <a:t>У каждого народа свой путь и своя судьба, свой язык и условия. Но народы мира живут на одной планете, развиваются по общим законам истории, поэтому и сходны, близки сказки народов, живущих даже на разных континентах.</a:t>
            </a:r>
          </a:p>
          <a:p>
            <a:r>
              <a:rPr lang="ru-RU" sz="3000" b="1" dirty="0" smtClean="0">
                <a:latin typeface="Georgia" pitchFamily="18" charset="0"/>
              </a:rPr>
              <a:t>Английские сказки </a:t>
            </a:r>
            <a:r>
              <a:rPr lang="ru-RU" sz="3000" dirty="0" smtClean="0">
                <a:latin typeface="Georgia" pitchFamily="18" charset="0"/>
              </a:rPr>
              <a:t>- способ отображения богатой истории, жизни народа, его характера, мудрости, высоких моральных качеств; это составная часть духовной культуры англичан.</a:t>
            </a:r>
          </a:p>
          <a:p>
            <a:r>
              <a:rPr lang="ru-RU" sz="3000" dirty="0" smtClean="0">
                <a:latin typeface="Georgia" pitchFamily="18" charset="0"/>
              </a:rPr>
              <a:t>Сказки, написанные на английском языке, дают возможность познакомиться с традициями, культурой и устным творчеством народов страны.</a:t>
            </a:r>
          </a:p>
          <a:p>
            <a:pPr fontAlgn="base"/>
            <a:endParaRPr lang="ru-RU" sz="3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4686304" cy="571501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latin typeface="Georgia" pitchFamily="18" charset="0"/>
              </a:rPr>
              <a:t>Джозеф </a:t>
            </a:r>
            <a:r>
              <a:rPr lang="ru-RU" sz="3600" dirty="0" err="1" smtClean="0">
                <a:latin typeface="Georgia" pitchFamily="18" charset="0"/>
              </a:rPr>
              <a:t>Джекобс</a:t>
            </a:r>
            <a:r>
              <a:rPr lang="ru-RU" sz="3600" dirty="0" smtClean="0">
                <a:latin typeface="Georgia" pitchFamily="18" charset="0"/>
              </a:rPr>
              <a:t> (1854—1916) -самый известный собиратель сказок в Великобритании, дал образцы сказочного народного творчества в той форме, в какой их создал народ. Опубликовал два лучших собрания английского сказочного фольклора - «Английские сказки» (</a:t>
            </a:r>
            <a:r>
              <a:rPr lang="ru-RU" sz="3600" dirty="0" err="1" smtClean="0">
                <a:latin typeface="Georgia" pitchFamily="18" charset="0"/>
              </a:rPr>
              <a:t>English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dirty="0" err="1" smtClean="0">
                <a:latin typeface="Georgia" pitchFamily="18" charset="0"/>
              </a:rPr>
              <a:t>Fairy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dirty="0" err="1" smtClean="0">
                <a:latin typeface="Georgia" pitchFamily="18" charset="0"/>
              </a:rPr>
              <a:t>Tales</a:t>
            </a:r>
            <a:r>
              <a:rPr lang="ru-RU" sz="3600" dirty="0" smtClean="0">
                <a:latin typeface="Georgia" pitchFamily="18" charset="0"/>
              </a:rPr>
              <a:t>, 1890) и «Ещё больше английских сказок» (</a:t>
            </a:r>
            <a:r>
              <a:rPr lang="ru-RU" sz="3600" dirty="0" err="1" smtClean="0">
                <a:latin typeface="Georgia" pitchFamily="18" charset="0"/>
              </a:rPr>
              <a:t>More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dirty="0" err="1" smtClean="0">
                <a:latin typeface="Georgia" pitchFamily="18" charset="0"/>
              </a:rPr>
              <a:t>English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dirty="0" err="1" smtClean="0">
                <a:latin typeface="Georgia" pitchFamily="18" charset="0"/>
              </a:rPr>
              <a:t>Fairy</a:t>
            </a:r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3600" dirty="0" err="1" smtClean="0">
                <a:latin typeface="Georgia" pitchFamily="18" charset="0"/>
              </a:rPr>
              <a:t>Tales</a:t>
            </a:r>
            <a:r>
              <a:rPr lang="ru-RU" sz="3600" dirty="0" smtClean="0">
                <a:latin typeface="Georgia" pitchFamily="18" charset="0"/>
              </a:rPr>
              <a:t> 1894). К его текстам не раз обращались составители иноязычных сказочных сборников. Среди них и русские издания, первым из которых стали «Английские народные сказки» 1957 года, где опубликованные тексты являются переводами оригинала.</a:t>
            </a:r>
          </a:p>
          <a:p>
            <a:r>
              <a:rPr lang="ru-RU" sz="3600" dirty="0" smtClean="0">
                <a:latin typeface="Georgia" pitchFamily="18" charset="0"/>
              </a:rPr>
              <a:t>  </a:t>
            </a:r>
          </a:p>
          <a:p>
            <a:endParaRPr lang="ru-RU" dirty="0"/>
          </a:p>
        </p:txBody>
      </p:sp>
      <p:pic>
        <p:nvPicPr>
          <p:cNvPr id="4" name="Рисунок 3" descr="https://arhivurokov.ru/videouroki/html/2015/08/10/98714512/98714512_1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928670"/>
            <a:ext cx="364330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Особенности английских сказок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86842" cy="4525963"/>
          </a:xfrm>
        </p:spPr>
        <p:txBody>
          <a:bodyPr>
            <a:noAutofit/>
          </a:bodyPr>
          <a:lstStyle/>
          <a:p>
            <a:r>
              <a:rPr lang="de-DE" sz="2400" b="1" dirty="0" err="1" smtClean="0">
                <a:latin typeface="Georgia" pitchFamily="18" charset="0"/>
                <a:cs typeface="Times New Roman" panose="02020603050405020304" pitchFamily="18" charset="0"/>
              </a:rPr>
              <a:t>Английски</a:t>
            </a:r>
            <a:r>
              <a:rPr lang="ru-RU" sz="2400" b="1" dirty="0" smtClean="0">
                <a:latin typeface="Georgia" pitchFamily="18" charset="0"/>
                <a:cs typeface="Times New Roman" panose="02020603050405020304" pitchFamily="18" charset="0"/>
              </a:rPr>
              <a:t>е </a:t>
            </a:r>
            <a:r>
              <a:rPr lang="ru-RU" sz="2400" b="1" dirty="0" err="1" smtClean="0">
                <a:latin typeface="Georgia" pitchFamily="18" charset="0"/>
                <a:cs typeface="Times New Roman" panose="02020603050405020304" pitchFamily="18" charset="0"/>
              </a:rPr>
              <a:t>н</a:t>
            </a:r>
            <a:r>
              <a:rPr lang="de-DE" sz="2400" b="1" dirty="0" err="1" smtClean="0">
                <a:latin typeface="Georgia" pitchFamily="18" charset="0"/>
                <a:cs typeface="Times New Roman" panose="02020603050405020304" pitchFamily="18" charset="0"/>
              </a:rPr>
              <a:t>ародные</a:t>
            </a:r>
            <a:r>
              <a:rPr lang="ru-RU" sz="2400" b="1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Georgia" pitchFamily="18" charset="0"/>
                <a:cs typeface="Times New Roman" panose="02020603050405020304" pitchFamily="18" charset="0"/>
              </a:rPr>
              <a:t>ска</a:t>
            </a:r>
            <a:r>
              <a:rPr lang="de-DE" sz="2400" b="1" dirty="0" err="1" smtClean="0">
                <a:latin typeface="Georgia" pitchFamily="18" charset="0"/>
                <a:cs typeface="Times New Roman" panose="02020603050405020304" pitchFamily="18" charset="0"/>
              </a:rPr>
              <a:t>зки</a:t>
            </a:r>
            <a:r>
              <a:rPr lang="ru-RU" sz="2400" b="1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поразительно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отличаются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от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привычных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нам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русских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. В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них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иное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всё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–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пространство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и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способ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построения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жанровое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и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сюжетное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своеобразие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особенности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героев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 и </a:t>
            </a:r>
            <a:r>
              <a:rPr lang="de-DE" sz="2400" dirty="0" err="1" smtClean="0">
                <a:latin typeface="Georgia" pitchFamily="18" charset="0"/>
                <a:cs typeface="Times New Roman" panose="02020603050405020304" pitchFamily="18" charset="0"/>
              </a:rPr>
              <a:t>персонажей</a:t>
            </a:r>
            <a:r>
              <a:rPr lang="de-DE" sz="2400" dirty="0" smtClean="0">
                <a:latin typeface="Georgia" pitchFamily="18" charset="0"/>
                <a:cs typeface="Times New Roman" panose="02020603050405020304" pitchFamily="18" charset="0"/>
              </a:rPr>
              <a:t>. </a:t>
            </a:r>
            <a:r>
              <a:rPr lang="de-DE" sz="2400" dirty="0" err="1" smtClean="0">
                <a:latin typeface="Georgia" pitchFamily="18" charset="0"/>
              </a:rPr>
              <a:t>Внутри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английских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сказок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часто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можно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обнаружить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народные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пословицы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поговорки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песни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заклинания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что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позволяет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как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нельзя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лучше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прочувствовать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атмосферу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сказочной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Англии</a:t>
            </a:r>
            <a:r>
              <a:rPr lang="de-DE" sz="2400" dirty="0" smtClean="0">
                <a:latin typeface="Georgia" pitchFamily="18" charset="0"/>
              </a:rPr>
              <a:t> и </a:t>
            </a:r>
            <a:r>
              <a:rPr lang="de-DE" sz="2400" dirty="0" err="1" smtClean="0">
                <a:latin typeface="Georgia" pitchFamily="18" charset="0"/>
              </a:rPr>
              <a:t>при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этом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лучше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понять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свою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национальную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культуру</a:t>
            </a:r>
            <a:r>
              <a:rPr lang="de-DE" sz="2400" dirty="0" smtClean="0">
                <a:latin typeface="Georgia" pitchFamily="18" charset="0"/>
              </a:rPr>
              <a:t>. </a:t>
            </a:r>
            <a:r>
              <a:rPr lang="de-DE" sz="2400" dirty="0" err="1" smtClean="0">
                <a:latin typeface="Georgia" pitchFamily="18" charset="0"/>
              </a:rPr>
              <a:t>Здесь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выделяются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сказки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Georgia" pitchFamily="18" charset="0"/>
              </a:rPr>
              <a:t>о </a:t>
            </a:r>
            <a:r>
              <a:rPr lang="de-DE" sz="2400" dirty="0" err="1" smtClean="0">
                <a:solidFill>
                  <a:srgbClr val="FF0000"/>
                </a:solidFill>
                <a:latin typeface="Georgia" pitchFamily="18" charset="0"/>
              </a:rPr>
              <a:t>животных</a:t>
            </a:r>
            <a:r>
              <a:rPr lang="de-DE" sz="2400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de-DE" sz="2400" dirty="0" err="1" smtClean="0">
                <a:solidFill>
                  <a:srgbClr val="FF0000"/>
                </a:solidFill>
                <a:latin typeface="Georgia" pitchFamily="18" charset="0"/>
              </a:rPr>
              <a:t>бытовые</a:t>
            </a:r>
            <a:r>
              <a:rPr lang="de-DE" sz="2400" dirty="0" smtClean="0">
                <a:solidFill>
                  <a:srgbClr val="FF0000"/>
                </a:solidFill>
                <a:latin typeface="Georgia" pitchFamily="18" charset="0"/>
              </a:rPr>
              <a:t> и </a:t>
            </a:r>
            <a:r>
              <a:rPr lang="de-DE" sz="2400" dirty="0" err="1" smtClean="0">
                <a:solidFill>
                  <a:srgbClr val="FF0000"/>
                </a:solidFill>
                <a:latin typeface="Georgia" pitchFamily="18" charset="0"/>
              </a:rPr>
              <a:t>волшебные</a:t>
            </a:r>
            <a:r>
              <a:rPr lang="de-DE" sz="24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latin typeface="Georgia" pitchFamily="18" charset="0"/>
              </a:rPr>
              <a:t>сказки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которые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включают</a:t>
            </a:r>
            <a:r>
              <a:rPr lang="de-DE" sz="2400" dirty="0" smtClean="0">
                <a:latin typeface="Georgia" pitchFamily="18" charset="0"/>
              </a:rPr>
              <a:t> в </a:t>
            </a:r>
            <a:r>
              <a:rPr lang="de-DE" sz="2400" dirty="0" err="1" smtClean="0">
                <a:latin typeface="Georgia" pitchFamily="18" charset="0"/>
              </a:rPr>
              <a:t>себя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легенды</a:t>
            </a:r>
            <a:r>
              <a:rPr lang="de-DE" sz="2400" dirty="0" smtClean="0">
                <a:latin typeface="Georgia" pitchFamily="18" charset="0"/>
              </a:rPr>
              <a:t> о </a:t>
            </a:r>
            <a:r>
              <a:rPr lang="de-DE" sz="2400" dirty="0" err="1" smtClean="0">
                <a:latin typeface="Georgia" pitchFamily="18" charset="0"/>
              </a:rPr>
              <a:t>ведьмах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великанах</a:t>
            </a:r>
            <a:r>
              <a:rPr lang="de-DE" sz="2400" dirty="0" smtClean="0">
                <a:latin typeface="Georgia" pitchFamily="18" charset="0"/>
              </a:rPr>
              <a:t>, </a:t>
            </a:r>
            <a:r>
              <a:rPr lang="de-DE" sz="2400" dirty="0" err="1" smtClean="0">
                <a:latin typeface="Georgia" pitchFamily="18" charset="0"/>
              </a:rPr>
              <a:t>призраках</a:t>
            </a:r>
            <a:r>
              <a:rPr lang="de-DE" sz="2400" dirty="0" smtClean="0">
                <a:latin typeface="Georgia" pitchFamily="18" charset="0"/>
              </a:rPr>
              <a:t>. </a:t>
            </a:r>
            <a:r>
              <a:rPr lang="de-DE" sz="2400" dirty="0" err="1" smtClean="0">
                <a:latin typeface="Georgia" pitchFamily="18" charset="0"/>
              </a:rPr>
              <a:t>Также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нередко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английские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сказки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заимствуют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балладные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сюжеты</a:t>
            </a:r>
            <a:r>
              <a:rPr lang="de-DE" sz="2400" dirty="0" smtClean="0">
                <a:latin typeface="Georgia" pitchFamily="18" charset="0"/>
              </a:rPr>
              <a:t> и </a:t>
            </a:r>
            <a:r>
              <a:rPr lang="de-DE" sz="2400" dirty="0" err="1" smtClean="0">
                <a:latin typeface="Georgia" pitchFamily="18" charset="0"/>
              </a:rPr>
              <a:t>строятся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на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их</a:t>
            </a:r>
            <a:r>
              <a:rPr lang="de-DE" sz="2400" dirty="0" smtClean="0">
                <a:latin typeface="Georgia" pitchFamily="18" charset="0"/>
              </a:rPr>
              <a:t> </a:t>
            </a:r>
            <a:r>
              <a:rPr lang="de-DE" sz="2400" dirty="0" err="1" smtClean="0">
                <a:latin typeface="Georgia" pitchFamily="18" charset="0"/>
              </a:rPr>
              <a:t>основе</a:t>
            </a:r>
            <a:r>
              <a:rPr lang="de-DE" sz="2400" dirty="0" smtClean="0">
                <a:latin typeface="Georgia" pitchFamily="18" charset="0"/>
              </a:rPr>
              <a:t>.</a:t>
            </a:r>
            <a:endParaRPr lang="ru-RU" sz="2400" dirty="0" smtClean="0">
              <a:latin typeface="Georgia" pitchFamily="18" charset="0"/>
            </a:endParaRPr>
          </a:p>
          <a:p>
            <a:endParaRPr lang="ru-RU" sz="2300" dirty="0" smtClean="0">
              <a:latin typeface="Georgia" pitchFamily="18" charset="0"/>
            </a:endParaRPr>
          </a:p>
          <a:p>
            <a:endParaRPr lang="ru-RU" sz="2300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93893"/>
            <a:ext cx="8229600" cy="4525963"/>
          </a:xfrm>
        </p:spPr>
        <p:txBody>
          <a:bodyPr/>
          <a:lstStyle/>
          <a:p>
            <a:r>
              <a:rPr lang="de-DE" dirty="0" err="1" smtClean="0">
                <a:latin typeface="Georgia" pitchFamily="18" charset="0"/>
              </a:rPr>
              <a:t>Здесь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выделяются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сказки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Georgia" pitchFamily="18" charset="0"/>
              </a:rPr>
              <a:t>о </a:t>
            </a:r>
            <a:r>
              <a:rPr lang="de-DE" dirty="0" err="1" smtClean="0">
                <a:solidFill>
                  <a:srgbClr val="FF0000"/>
                </a:solidFill>
                <a:latin typeface="Georgia" pitchFamily="18" charset="0"/>
              </a:rPr>
              <a:t>животных</a:t>
            </a:r>
            <a:r>
              <a:rPr lang="de-DE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de-DE" dirty="0" err="1" smtClean="0">
                <a:solidFill>
                  <a:srgbClr val="FF0000"/>
                </a:solidFill>
                <a:latin typeface="Georgia" pitchFamily="18" charset="0"/>
              </a:rPr>
              <a:t>бытовые</a:t>
            </a:r>
            <a:r>
              <a:rPr lang="de-DE" dirty="0" smtClean="0">
                <a:solidFill>
                  <a:srgbClr val="FF0000"/>
                </a:solidFill>
                <a:latin typeface="Georgia" pitchFamily="18" charset="0"/>
              </a:rPr>
              <a:t> и </a:t>
            </a:r>
            <a:r>
              <a:rPr lang="de-DE" dirty="0" err="1" smtClean="0">
                <a:solidFill>
                  <a:srgbClr val="FF0000"/>
                </a:solidFill>
                <a:latin typeface="Georgia" pitchFamily="18" charset="0"/>
              </a:rPr>
              <a:t>волшебные</a:t>
            </a:r>
            <a:r>
              <a:rPr lang="de-DE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Georgia" pitchFamily="18" charset="0"/>
              </a:rPr>
              <a:t>сказки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которые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включают</a:t>
            </a:r>
            <a:r>
              <a:rPr lang="de-DE" dirty="0" smtClean="0">
                <a:latin typeface="Georgia" pitchFamily="18" charset="0"/>
              </a:rPr>
              <a:t> в </a:t>
            </a:r>
            <a:r>
              <a:rPr lang="de-DE" dirty="0" err="1" smtClean="0">
                <a:latin typeface="Georgia" pitchFamily="18" charset="0"/>
              </a:rPr>
              <a:t>себя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легенды</a:t>
            </a:r>
            <a:r>
              <a:rPr lang="de-DE" dirty="0" smtClean="0">
                <a:latin typeface="Georgia" pitchFamily="18" charset="0"/>
              </a:rPr>
              <a:t> о </a:t>
            </a:r>
            <a:r>
              <a:rPr lang="de-DE" dirty="0" err="1" smtClean="0">
                <a:latin typeface="Georgia" pitchFamily="18" charset="0"/>
              </a:rPr>
              <a:t>ведьмах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великанах</a:t>
            </a:r>
            <a:r>
              <a:rPr lang="de-DE" dirty="0" smtClean="0">
                <a:latin typeface="Georgia" pitchFamily="18" charset="0"/>
              </a:rPr>
              <a:t>, </a:t>
            </a:r>
            <a:r>
              <a:rPr lang="de-DE" dirty="0" err="1" smtClean="0">
                <a:latin typeface="Georgia" pitchFamily="18" charset="0"/>
              </a:rPr>
              <a:t>призраках</a:t>
            </a:r>
            <a:r>
              <a:rPr lang="de-DE" dirty="0" smtClean="0">
                <a:latin typeface="Georgia" pitchFamily="18" charset="0"/>
              </a:rPr>
              <a:t>. </a:t>
            </a:r>
            <a:r>
              <a:rPr lang="de-DE" dirty="0" err="1" smtClean="0">
                <a:latin typeface="Georgia" pitchFamily="18" charset="0"/>
              </a:rPr>
              <a:t>Также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нередко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английские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сказки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заимствуют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балладные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сюжеты</a:t>
            </a:r>
            <a:r>
              <a:rPr lang="de-DE" dirty="0" smtClean="0">
                <a:latin typeface="Georgia" pitchFamily="18" charset="0"/>
              </a:rPr>
              <a:t> и </a:t>
            </a:r>
            <a:r>
              <a:rPr lang="de-DE" dirty="0" err="1" smtClean="0">
                <a:latin typeface="Georgia" pitchFamily="18" charset="0"/>
              </a:rPr>
              <a:t>строятся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на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их</a:t>
            </a:r>
            <a:r>
              <a:rPr lang="de-DE" dirty="0" smtClean="0">
                <a:latin typeface="Georgia" pitchFamily="18" charset="0"/>
              </a:rPr>
              <a:t> </a:t>
            </a:r>
            <a:r>
              <a:rPr lang="de-DE" dirty="0" err="1" smtClean="0">
                <a:latin typeface="Georgia" pitchFamily="18" charset="0"/>
              </a:rPr>
              <a:t>основе</a:t>
            </a:r>
            <a:r>
              <a:rPr lang="de-DE" dirty="0" smtClean="0">
                <a:latin typeface="Georgia" pitchFamily="18" charset="0"/>
              </a:rPr>
              <a:t>.</a:t>
            </a: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DNS\Desktop\40481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286256"/>
            <a:ext cx="2902758" cy="2000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Сказки о животных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6143668" cy="4525963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Georgia" pitchFamily="18" charset="0"/>
              </a:rPr>
              <a:t>Животные – существа, которые обитают с нами в непосредственной близости, поэтому существование таких историй вполне обосновано. Народное творчество использует образы диких и домашних животных как особенные, наделенные человеческими чертами. </a:t>
            </a:r>
            <a:br>
              <a:rPr lang="ru-RU" sz="1600" dirty="0" smtClean="0">
                <a:latin typeface="Georgia" pitchFamily="18" charset="0"/>
              </a:rPr>
            </a:br>
            <a:endParaRPr lang="ru-RU" sz="1600" dirty="0" smtClean="0">
              <a:latin typeface="Georgia" pitchFamily="18" charset="0"/>
            </a:endParaRPr>
          </a:p>
          <a:p>
            <a:r>
              <a:rPr lang="ru-RU" sz="1600" dirty="0" smtClean="0">
                <a:latin typeface="Georgia" pitchFamily="18" charset="0"/>
              </a:rPr>
              <a:t>Знаменитая сказка «Три поросенка» английская сказка! С. В. Михалков перевел и обработал ее.</a:t>
            </a:r>
          </a:p>
          <a:p>
            <a:r>
              <a:rPr lang="ru-RU" sz="1600" dirty="0" smtClean="0">
                <a:latin typeface="Georgia" pitchFamily="18" charset="0"/>
              </a:rPr>
              <a:t>Здесь концентрируются типичные черты, свойственные этой группе сказок: наличие «злого» начала (волк), хитрого героя (третий поросенок), победа добра и хитрости над злом.</a:t>
            </a:r>
          </a:p>
          <a:p>
            <a:r>
              <a:rPr lang="ru-RU" sz="1600" dirty="0" smtClean="0">
                <a:latin typeface="Georgia" pitchFamily="18" charset="0"/>
              </a:rPr>
              <a:t>Все читали сказку «Три медведя». Это тоже английская сказка. Л. Н. Толстой пересказал ее для русских детей. Есть три варианта сказки о трех медведях. В одном варианте в дом к трем медведям приходит девочка с золотистыми кудрями, в другом — маленькая вредная старушонка, а в третьем — лиса.</a:t>
            </a:r>
          </a:p>
          <a:p>
            <a:r>
              <a:rPr lang="ru-RU" sz="1600" dirty="0" smtClean="0">
                <a:latin typeface="Georgia" pitchFamily="18" charset="0"/>
              </a:rPr>
              <a:t>Английская народная сказка «Волк и три котенка» очень напоминает известную нам русскую - про волка и козлят. Но здесь, в отличие от русской сказки, где на помощь козлятам приходит их мама, котята сами справляются со сложившейся ситуацией.</a:t>
            </a:r>
          </a:p>
          <a:p>
            <a:endParaRPr lang="ru-RU" sz="1600" dirty="0">
              <a:latin typeface="Georgia" pitchFamily="18" charset="0"/>
            </a:endParaRPr>
          </a:p>
        </p:txBody>
      </p:sp>
      <p:pic>
        <p:nvPicPr>
          <p:cNvPr id="4" name="Рисунок 3" descr="https://arhivurokov.ru/videouroki/html/2015/08/10/98714512/98714512_4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857232"/>
            <a:ext cx="2314575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Волшебные сказки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Georgia" pitchFamily="18" charset="0"/>
              </a:rPr>
              <a:t>Волшебная сказка</a:t>
            </a:r>
            <a:r>
              <a:rPr lang="ru-RU" sz="1800" dirty="0" smtClean="0">
                <a:latin typeface="Georgia" pitchFamily="18" charset="0"/>
              </a:rPr>
              <a:t> - </a:t>
            </a:r>
            <a:r>
              <a:rPr lang="ru-RU" sz="1800" dirty="0" err="1" smtClean="0">
                <a:latin typeface="Georgia" pitchFamily="18" charset="0"/>
              </a:rPr>
              <a:t>сказка</a:t>
            </a:r>
            <a:r>
              <a:rPr lang="ru-RU" sz="1800" dirty="0" smtClean="0">
                <a:latin typeface="Georgia" pitchFamily="18" charset="0"/>
              </a:rPr>
              <a:t>, восходящая к разным источникам: мифу, магическим рассказам, обрядам. Обязательным атрибутом волшебной сказки является волшебный, фантастический мир, противостояние главному герою самых разных сверхъестественных злых существ, которых он побеждает благодаря своей смелости, мудрости и доброте. </a:t>
            </a:r>
          </a:p>
          <a:p>
            <a:r>
              <a:rPr lang="ru-RU" sz="1800" dirty="0" smtClean="0">
                <a:latin typeface="Georgia" pitchFamily="18" charset="0"/>
              </a:rPr>
              <a:t>Это могут быть сказки о героях и фантастических существах, необычных предметах, различных испытаниях, которые преодолеваются благодаря волшебству. Герои волшебных сказок воплощают множество положительных качеств, происходит борьба добра и зла, борьба за правду.</a:t>
            </a:r>
          </a:p>
          <a:p>
            <a:endParaRPr lang="ru-RU" sz="1800" dirty="0" smtClean="0">
              <a:latin typeface="Georgia" pitchFamily="18" charset="0"/>
            </a:endParaRPr>
          </a:p>
          <a:p>
            <a:endParaRPr lang="ru-RU" sz="1800" dirty="0">
              <a:latin typeface="Georgia" pitchFamily="18" charset="0"/>
            </a:endParaRPr>
          </a:p>
        </p:txBody>
      </p:sp>
      <p:pic>
        <p:nvPicPr>
          <p:cNvPr id="4" name="Рисунок 3" descr="https://arhivurokov.ru/videouroki/html/2015/08/10/98714512/98714512_5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491043"/>
            <a:ext cx="2962275" cy="236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arhivurokov.ru/videouroki/html/2015/08/10/98714512/98714512_7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214818"/>
            <a:ext cx="4000528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7E0000"/>
                </a:solidFill>
                <a:latin typeface="Georgia" pitchFamily="18" charset="0"/>
              </a:rPr>
              <a:t>Бытовые сказки  </a:t>
            </a:r>
            <a:endParaRPr lang="ru-RU" i="1" dirty="0">
              <a:solidFill>
                <a:srgbClr val="7E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5500726" cy="452596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Georgia" pitchFamily="18" charset="0"/>
              </a:rPr>
              <a:t>Бытовые сказки</a:t>
            </a:r>
            <a:r>
              <a:rPr lang="ru-RU" sz="1600" dirty="0" smtClean="0">
                <a:latin typeface="Georgia" pitchFamily="18" charset="0"/>
              </a:rPr>
              <a:t> повествуют о событиях обычной жизни, рассказывая о различных социальных проблемах и характерах героев.</a:t>
            </a:r>
          </a:p>
          <a:p>
            <a:r>
              <a:rPr lang="ru-RU" sz="1600" dirty="0" smtClean="0">
                <a:latin typeface="Georgia" pitchFamily="18" charset="0"/>
              </a:rPr>
              <a:t>Сказка «Джек и бобовый стебель» – сюжет, полный примет жизни английского поселянина. Главный герой Джек, который со своей матерью живут очень бедно, готов поверить в чудо бобов, лишь бы изменить свою жизнь к лучшему, пожертвовав своей единственной коровой. И его ожидания оправдались. Он попал в чудесную страну, где победил великана людоеда и забрал у него арфу и курицу, несущую золотые яйца. </a:t>
            </a:r>
          </a:p>
          <a:p>
            <a:r>
              <a:rPr lang="ru-RU" sz="1600" dirty="0" smtClean="0">
                <a:latin typeface="Georgia" pitchFamily="18" charset="0"/>
              </a:rPr>
              <a:t>В каких только странах герои не взбирались на небо по гороховому или бобовому стеблю. А ведь это отголосок библейского предания о «лестнице Иакова», который во сне видел лестницу, по которой поднимаются вверх и вниз ангелы. Люди всегда мечтали о дороге в Царство Небесное. Даже стали строить Вавилонскую башню – ещё один стебель в небо. Боги разгневались и наказали строителей смешением языков, откуда и пошли переводчики. </a:t>
            </a:r>
          </a:p>
          <a:p>
            <a:r>
              <a:rPr lang="ru-RU" sz="1600" dirty="0" smtClean="0">
                <a:latin typeface="Georgia" pitchFamily="18" charset="0"/>
              </a:rPr>
              <a:t/>
            </a:r>
            <a:br>
              <a:rPr lang="ru-RU" sz="1600" dirty="0" smtClean="0">
                <a:latin typeface="Georgia" pitchFamily="18" charset="0"/>
              </a:rPr>
            </a:br>
            <a:endParaRPr lang="ru-RU" sz="1600" dirty="0" smtClean="0">
              <a:latin typeface="Georgia" pitchFamily="18" charset="0"/>
            </a:endParaRPr>
          </a:p>
          <a:p>
            <a:endParaRPr lang="ru-RU" sz="1800" dirty="0">
              <a:latin typeface="Georgia" pitchFamily="18" charset="0"/>
            </a:endParaRPr>
          </a:p>
        </p:txBody>
      </p:sp>
      <p:pic>
        <p:nvPicPr>
          <p:cNvPr id="4" name="Рисунок 3" descr="https://arhivurokov.ru/videouroki/html/2015/08/10/98714512/98714512_6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290" y="2143116"/>
            <a:ext cx="321471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479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Georgia</vt:lpstr>
      <vt:lpstr>Monotype Corsiva</vt:lpstr>
      <vt:lpstr>Times New Roman</vt:lpstr>
      <vt:lpstr>Тема Office</vt:lpstr>
      <vt:lpstr>В мире английских сказок</vt:lpstr>
      <vt:lpstr>Цели:</vt:lpstr>
      <vt:lpstr>Национальный характер сказок</vt:lpstr>
      <vt:lpstr>Презентация PowerPoint</vt:lpstr>
      <vt:lpstr>Особенности английских сказок</vt:lpstr>
      <vt:lpstr>Презентация PowerPoint</vt:lpstr>
      <vt:lpstr>Сказки о животных</vt:lpstr>
      <vt:lpstr>Волшебные сказки</vt:lpstr>
      <vt:lpstr>Бытовые сказки  </vt:lpstr>
      <vt:lpstr>Вывод 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английских сказок</dc:title>
  <dc:creator>123</dc:creator>
  <cp:lastModifiedBy>Adm</cp:lastModifiedBy>
  <cp:revision>77</cp:revision>
  <dcterms:created xsi:type="dcterms:W3CDTF">2018-02-19T16:25:54Z</dcterms:created>
  <dcterms:modified xsi:type="dcterms:W3CDTF">2018-04-25T15:36:20Z</dcterms:modified>
</cp:coreProperties>
</file>