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79"/>
  </p:notesMasterIdLst>
  <p:sldIdLst>
    <p:sldId id="342" r:id="rId2"/>
    <p:sldId id="343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315" r:id="rId13"/>
    <p:sldId id="266" r:id="rId14"/>
    <p:sldId id="267" r:id="rId15"/>
    <p:sldId id="268" r:id="rId16"/>
    <p:sldId id="269" r:id="rId17"/>
    <p:sldId id="320" r:id="rId18"/>
    <p:sldId id="323" r:id="rId19"/>
    <p:sldId id="322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77" r:id="rId28"/>
    <p:sldId id="279" r:id="rId29"/>
    <p:sldId id="280" r:id="rId30"/>
    <p:sldId id="281" r:id="rId31"/>
    <p:sldId id="316" r:id="rId32"/>
    <p:sldId id="317" r:id="rId33"/>
    <p:sldId id="287" r:id="rId34"/>
    <p:sldId id="318" r:id="rId35"/>
    <p:sldId id="319" r:id="rId36"/>
    <p:sldId id="324" r:id="rId37"/>
    <p:sldId id="289" r:id="rId38"/>
    <p:sldId id="291" r:id="rId39"/>
    <p:sldId id="292" r:id="rId40"/>
    <p:sldId id="325" r:id="rId41"/>
    <p:sldId id="293" r:id="rId42"/>
    <p:sldId id="294" r:id="rId43"/>
    <p:sldId id="311" r:id="rId44"/>
    <p:sldId id="299" r:id="rId45"/>
    <p:sldId id="300" r:id="rId46"/>
    <p:sldId id="327" r:id="rId47"/>
    <p:sldId id="328" r:id="rId48"/>
    <p:sldId id="329" r:id="rId49"/>
    <p:sldId id="301" r:id="rId50"/>
    <p:sldId id="302" r:id="rId51"/>
    <p:sldId id="310" r:id="rId52"/>
    <p:sldId id="330" r:id="rId53"/>
    <p:sldId id="332" r:id="rId54"/>
    <p:sldId id="340" r:id="rId55"/>
    <p:sldId id="331" r:id="rId56"/>
    <p:sldId id="333" r:id="rId57"/>
    <p:sldId id="334" r:id="rId58"/>
    <p:sldId id="337" r:id="rId59"/>
    <p:sldId id="338" r:id="rId60"/>
    <p:sldId id="339" r:id="rId61"/>
    <p:sldId id="341" r:id="rId62"/>
    <p:sldId id="282" r:id="rId63"/>
    <p:sldId id="336" r:id="rId64"/>
    <p:sldId id="304" r:id="rId65"/>
    <p:sldId id="305" r:id="rId66"/>
    <p:sldId id="306" r:id="rId67"/>
    <p:sldId id="307" r:id="rId68"/>
    <p:sldId id="308" r:id="rId69"/>
    <p:sldId id="309" r:id="rId70"/>
    <p:sldId id="312" r:id="rId71"/>
    <p:sldId id="313" r:id="rId72"/>
    <p:sldId id="314" r:id="rId73"/>
    <p:sldId id="283" r:id="rId74"/>
    <p:sldId id="284" r:id="rId75"/>
    <p:sldId id="285" r:id="rId76"/>
    <p:sldId id="286" r:id="rId77"/>
    <p:sldId id="288" r:id="rId78"/>
  </p:sldIdLst>
  <p:sldSz cx="9144000" cy="6858000" type="screen4x3"/>
  <p:notesSz cx="6858000" cy="9144000"/>
  <p:defaultTextStyle>
    <a:defPPr>
      <a:defRPr lang="en-GB"/>
    </a:defPPr>
    <a:lvl1pPr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+mn-ea"/>
        <a:cs typeface="+mn-cs"/>
      </a:defRPr>
    </a:lvl1pPr>
    <a:lvl2pPr marL="742950" indent="-28575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+mn-ea"/>
        <a:cs typeface="+mn-cs"/>
      </a:defRPr>
    </a:lvl2pPr>
    <a:lvl3pPr marL="1143000" indent="-22860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+mn-ea"/>
        <a:cs typeface="+mn-cs"/>
      </a:defRPr>
    </a:lvl3pPr>
    <a:lvl4pPr marL="1600200" indent="-22860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+mn-ea"/>
        <a:cs typeface="+mn-cs"/>
      </a:defRPr>
    </a:lvl4pPr>
    <a:lvl5pPr marL="2057400" indent="-22860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EDFF01"/>
    <a:srgbClr val="E8ED0F"/>
    <a:srgbClr val="F0EB11"/>
    <a:srgbClr val="FFCC66"/>
    <a:srgbClr val="A85478"/>
    <a:srgbClr val="D9BF23"/>
    <a:srgbClr val="1F3FDD"/>
    <a:srgbClr val="41AFBB"/>
    <a:srgbClr val="E8145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0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6300"/>
    </p:cViewPr>
  </p:sorter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slide" Target="slides/slide75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presProps" Target="pres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AutoShape 1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360" cap="sq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050" name="AutoShape 2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051" name="AutoShape 3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hdr"/>
          </p:nvPr>
        </p:nvSpPr>
        <p:spPr bwMode="auto">
          <a:xfrm>
            <a:off x="0" y="0"/>
            <a:ext cx="2967038" cy="452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</a:defRPr>
            </a:lvl1pPr>
          </a:lstStyle>
          <a:p>
            <a:endParaRPr lang="ru-RU" altLang="ru-RU"/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dt"/>
          </p:nvPr>
        </p:nvSpPr>
        <p:spPr bwMode="auto">
          <a:xfrm>
            <a:off x="3884613" y="0"/>
            <a:ext cx="2967037" cy="452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</a:defRPr>
            </a:lvl1pPr>
          </a:lstStyle>
          <a:p>
            <a:endParaRPr lang="ru-RU" altLang="ru-RU"/>
          </a:p>
        </p:txBody>
      </p:sp>
      <p:sp>
        <p:nvSpPr>
          <p:cNvPr id="2054" name="Rectangle 6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77863"/>
            <a:ext cx="4567238" cy="3440112"/>
          </a:xfrm>
          <a:prstGeom prst="rect">
            <a:avLst/>
          </a:prstGeom>
          <a:solidFill>
            <a:srgbClr val="FFFFFF"/>
          </a:solidFill>
          <a:ln w="9360" cap="sq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sp>
      <p:sp>
        <p:nvSpPr>
          <p:cNvPr id="2055" name="Rectangle 7"/>
          <p:cNvSpPr>
            <a:spLocks noGrp="1" noChangeArrowheads="1"/>
          </p:cNvSpPr>
          <p:nvPr>
            <p:ph type="body"/>
          </p:nvPr>
        </p:nvSpPr>
        <p:spPr bwMode="auto">
          <a:xfrm>
            <a:off x="685800" y="4343400"/>
            <a:ext cx="5481638" cy="4110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endParaRPr lang="ru-RU" altLang="ru-RU" smtClean="0"/>
          </a:p>
        </p:txBody>
      </p:sp>
      <p:sp>
        <p:nvSpPr>
          <p:cNvPr id="2056" name="Rectangle 8"/>
          <p:cNvSpPr>
            <a:spLocks noGrp="1" noChangeArrowheads="1"/>
          </p:cNvSpPr>
          <p:nvPr>
            <p:ph type="ftr"/>
          </p:nvPr>
        </p:nvSpPr>
        <p:spPr bwMode="auto">
          <a:xfrm>
            <a:off x="0" y="8685213"/>
            <a:ext cx="2967038" cy="452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</a:defRPr>
            </a:lvl1pPr>
          </a:lstStyle>
          <a:p>
            <a:endParaRPr lang="ru-RU" altLang="ru-RU"/>
          </a:p>
        </p:txBody>
      </p:sp>
      <p:sp>
        <p:nvSpPr>
          <p:cNvPr id="2057" name="Rectangle 9"/>
          <p:cNvSpPr>
            <a:spLocks noGrp="1" noChangeArrowheads="1"/>
          </p:cNvSpPr>
          <p:nvPr>
            <p:ph type="sldNum"/>
          </p:nvPr>
        </p:nvSpPr>
        <p:spPr bwMode="auto">
          <a:xfrm>
            <a:off x="3884613" y="8685213"/>
            <a:ext cx="2967037" cy="452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 algn="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</a:defRPr>
            </a:lvl1pPr>
          </a:lstStyle>
          <a:p>
            <a:fld id="{49B167E8-A27A-47C8-8AD2-273C48F6440F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4420202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6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7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8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9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3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4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6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9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8B99330B-62B3-4AD9-A01B-F0E681C2D53E}" type="slidenum">
              <a:rPr lang="ru-RU" altLang="ru-RU"/>
              <a:pPr/>
              <a:t>3</a:t>
            </a:fld>
            <a:endParaRPr lang="ru-RU" altLang="ru-RU"/>
          </a:p>
        </p:txBody>
      </p:sp>
      <p:sp>
        <p:nvSpPr>
          <p:cNvPr id="5939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33475" y="677863"/>
            <a:ext cx="4591050" cy="344487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9394" name="Text Box 2"/>
          <p:cNvSpPr txBox="1">
            <a:spLocks noChangeArrowheads="1"/>
          </p:cNvSpPr>
          <p:nvPr/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9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5E83F25B-A0F5-43A9-B856-B52A5DA9AAD7}" type="slidenum">
              <a:rPr lang="ru-RU" altLang="ru-RU"/>
              <a:pPr/>
              <a:t>13</a:t>
            </a:fld>
            <a:endParaRPr lang="ru-RU" altLang="ru-RU"/>
          </a:p>
        </p:txBody>
      </p:sp>
      <p:sp>
        <p:nvSpPr>
          <p:cNvPr id="68609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33475" y="677863"/>
            <a:ext cx="4591050" cy="344487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68610" name="Text Box 2"/>
          <p:cNvSpPr txBox="1">
            <a:spLocks noChangeArrowheads="1"/>
          </p:cNvSpPr>
          <p:nvPr/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9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673DEE7B-0081-4DF5-8507-C59EDC3E5820}" type="slidenum">
              <a:rPr lang="ru-RU" altLang="ru-RU"/>
              <a:pPr/>
              <a:t>14</a:t>
            </a:fld>
            <a:endParaRPr lang="ru-RU" altLang="ru-RU"/>
          </a:p>
        </p:txBody>
      </p:sp>
      <p:sp>
        <p:nvSpPr>
          <p:cNvPr id="6963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33475" y="677863"/>
            <a:ext cx="4589463" cy="344328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69634" name="Text Box 2"/>
          <p:cNvSpPr txBox="1">
            <a:spLocks noChangeArrowheads="1"/>
          </p:cNvSpPr>
          <p:nvPr/>
        </p:nvSpPr>
        <p:spPr bwMode="auto">
          <a:xfrm>
            <a:off x="685800" y="4343400"/>
            <a:ext cx="5484813" cy="4113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9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ABEF01E8-0656-4B28-8936-D3D5E7CC9761}" type="slidenum">
              <a:rPr lang="ru-RU" altLang="ru-RU"/>
              <a:pPr/>
              <a:t>15</a:t>
            </a:fld>
            <a:endParaRPr lang="ru-RU" altLang="ru-RU"/>
          </a:p>
        </p:txBody>
      </p:sp>
      <p:sp>
        <p:nvSpPr>
          <p:cNvPr id="7065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33475" y="677863"/>
            <a:ext cx="4589463" cy="344328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0658" name="Text Box 2"/>
          <p:cNvSpPr txBox="1">
            <a:spLocks noChangeArrowheads="1"/>
          </p:cNvSpPr>
          <p:nvPr/>
        </p:nvSpPr>
        <p:spPr bwMode="auto">
          <a:xfrm>
            <a:off x="685800" y="4343400"/>
            <a:ext cx="5484813" cy="4113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9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058EB7E4-6ABA-4251-A72F-129D2F19B125}" type="slidenum">
              <a:rPr lang="ru-RU" altLang="ru-RU"/>
              <a:pPr/>
              <a:t>16</a:t>
            </a:fld>
            <a:endParaRPr lang="ru-RU" altLang="ru-RU"/>
          </a:p>
        </p:txBody>
      </p:sp>
      <p:sp>
        <p:nvSpPr>
          <p:cNvPr id="7168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33475" y="677863"/>
            <a:ext cx="4589463" cy="344328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1682" name="Text Box 2"/>
          <p:cNvSpPr txBox="1">
            <a:spLocks noChangeArrowheads="1"/>
          </p:cNvSpPr>
          <p:nvPr/>
        </p:nvSpPr>
        <p:spPr bwMode="auto">
          <a:xfrm>
            <a:off x="685800" y="4343400"/>
            <a:ext cx="5484813" cy="4113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9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9202B13A-72B4-4B13-B1B7-95DD5FB8FE8C}" type="slidenum">
              <a:rPr lang="ru-RU" altLang="ru-RU"/>
              <a:pPr/>
              <a:t>19</a:t>
            </a:fld>
            <a:endParaRPr lang="ru-RU" altLang="ru-RU"/>
          </a:p>
        </p:txBody>
      </p:sp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33475" y="677863"/>
            <a:ext cx="4591050" cy="344487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Text Box 2"/>
          <p:cNvSpPr txBox="1">
            <a:spLocks noChangeArrowheads="1"/>
          </p:cNvSpPr>
          <p:nvPr/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167757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9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9202B13A-72B4-4B13-B1B7-95DD5FB8FE8C}" type="slidenum">
              <a:rPr lang="ru-RU" altLang="ru-RU"/>
              <a:pPr/>
              <a:t>20</a:t>
            </a:fld>
            <a:endParaRPr lang="ru-RU" altLang="ru-RU"/>
          </a:p>
        </p:txBody>
      </p:sp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33475" y="677863"/>
            <a:ext cx="4591050" cy="344487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Text Box 2"/>
          <p:cNvSpPr txBox="1">
            <a:spLocks noChangeArrowheads="1"/>
          </p:cNvSpPr>
          <p:nvPr/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9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15C33339-B1BF-4227-AB44-6D7634589ACE}" type="slidenum">
              <a:rPr lang="ru-RU" altLang="ru-RU"/>
              <a:pPr/>
              <a:t>21</a:t>
            </a:fld>
            <a:endParaRPr lang="ru-RU" altLang="ru-RU"/>
          </a:p>
        </p:txBody>
      </p:sp>
      <p:sp>
        <p:nvSpPr>
          <p:cNvPr id="73729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33475" y="677863"/>
            <a:ext cx="4591050" cy="344487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3730" name="Text Box 2"/>
          <p:cNvSpPr txBox="1">
            <a:spLocks noChangeArrowheads="1"/>
          </p:cNvSpPr>
          <p:nvPr/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9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2DC3300D-A23A-4910-B119-AC07C0585782}" type="slidenum">
              <a:rPr lang="ru-RU" altLang="ru-RU"/>
              <a:pPr/>
              <a:t>22</a:t>
            </a:fld>
            <a:endParaRPr lang="ru-RU" altLang="ru-RU"/>
          </a:p>
        </p:txBody>
      </p:sp>
      <p:sp>
        <p:nvSpPr>
          <p:cNvPr id="7475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33475" y="677863"/>
            <a:ext cx="4591050" cy="344487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4754" name="Text Box 2"/>
          <p:cNvSpPr txBox="1">
            <a:spLocks noChangeArrowheads="1"/>
          </p:cNvSpPr>
          <p:nvPr/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9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B6C40604-7EAD-4239-B3BB-AB4B045A813F}" type="slidenum">
              <a:rPr lang="ru-RU" altLang="ru-RU"/>
              <a:pPr/>
              <a:t>23</a:t>
            </a:fld>
            <a:endParaRPr lang="ru-RU" altLang="ru-RU"/>
          </a:p>
        </p:txBody>
      </p:sp>
      <p:sp>
        <p:nvSpPr>
          <p:cNvPr id="7577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33475" y="677863"/>
            <a:ext cx="4591050" cy="344487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5778" name="Text Box 2"/>
          <p:cNvSpPr txBox="1">
            <a:spLocks noChangeArrowheads="1"/>
          </p:cNvSpPr>
          <p:nvPr/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9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B875EFCF-6159-4C0F-8884-25310362FEBF}" type="slidenum">
              <a:rPr lang="ru-RU" altLang="ru-RU"/>
              <a:pPr/>
              <a:t>24</a:t>
            </a:fld>
            <a:endParaRPr lang="ru-RU" altLang="ru-RU"/>
          </a:p>
        </p:txBody>
      </p:sp>
      <p:sp>
        <p:nvSpPr>
          <p:cNvPr id="7680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33475" y="677863"/>
            <a:ext cx="4589463" cy="344328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6802" name="Text Box 2"/>
          <p:cNvSpPr txBox="1">
            <a:spLocks noChangeArrowheads="1"/>
          </p:cNvSpPr>
          <p:nvPr/>
        </p:nvSpPr>
        <p:spPr bwMode="auto">
          <a:xfrm>
            <a:off x="685800" y="4343400"/>
            <a:ext cx="5484813" cy="4113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9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77E3DEDD-E937-4627-8474-7993DD2304A4}" type="slidenum">
              <a:rPr lang="ru-RU" altLang="ru-RU"/>
              <a:pPr/>
              <a:t>4</a:t>
            </a:fld>
            <a:endParaRPr lang="ru-RU" altLang="ru-RU"/>
          </a:p>
        </p:txBody>
      </p:sp>
      <p:sp>
        <p:nvSpPr>
          <p:cNvPr id="6041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33475" y="677863"/>
            <a:ext cx="4591050" cy="344487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60418" name="Text Box 2"/>
          <p:cNvSpPr txBox="1">
            <a:spLocks noChangeArrowheads="1"/>
          </p:cNvSpPr>
          <p:nvPr/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9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C204AED8-7722-4A52-94CC-04C5A91FC4E4}" type="slidenum">
              <a:rPr lang="ru-RU" altLang="ru-RU"/>
              <a:pPr/>
              <a:t>25</a:t>
            </a:fld>
            <a:endParaRPr lang="ru-RU" altLang="ru-RU"/>
          </a:p>
        </p:txBody>
      </p:sp>
      <p:sp>
        <p:nvSpPr>
          <p:cNvPr id="7782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33475" y="677863"/>
            <a:ext cx="4591050" cy="344487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7826" name="Text Box 2"/>
          <p:cNvSpPr txBox="1">
            <a:spLocks noChangeArrowheads="1"/>
          </p:cNvSpPr>
          <p:nvPr/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9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5379BD5A-625F-4235-AF99-C1E4BF9BF3C5}" type="slidenum">
              <a:rPr lang="ru-RU" altLang="ru-RU"/>
              <a:pPr/>
              <a:t>26</a:t>
            </a:fld>
            <a:endParaRPr lang="ru-RU" altLang="ru-RU"/>
          </a:p>
        </p:txBody>
      </p:sp>
      <p:sp>
        <p:nvSpPr>
          <p:cNvPr id="78849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33475" y="677863"/>
            <a:ext cx="4591050" cy="344487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8850" name="Text Box 2"/>
          <p:cNvSpPr txBox="1">
            <a:spLocks noChangeArrowheads="1"/>
          </p:cNvSpPr>
          <p:nvPr/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9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F98ECABB-F5DE-46A4-B889-6416A689BA1D}" type="slidenum">
              <a:rPr lang="ru-RU" altLang="ru-RU"/>
              <a:pPr/>
              <a:t>27</a:t>
            </a:fld>
            <a:endParaRPr lang="ru-RU" altLang="ru-RU"/>
          </a:p>
        </p:txBody>
      </p:sp>
      <p:sp>
        <p:nvSpPr>
          <p:cNvPr id="7987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33475" y="677863"/>
            <a:ext cx="4591050" cy="344487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9874" name="Text Box 2"/>
          <p:cNvSpPr txBox="1">
            <a:spLocks noChangeArrowheads="1"/>
          </p:cNvSpPr>
          <p:nvPr/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9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18C4DFA4-A9FA-45D8-9BBD-49298DC3AB2F}" type="slidenum">
              <a:rPr lang="ru-RU" altLang="ru-RU"/>
              <a:pPr/>
              <a:t>28</a:t>
            </a:fld>
            <a:endParaRPr lang="ru-RU" altLang="ru-RU"/>
          </a:p>
        </p:txBody>
      </p:sp>
      <p:sp>
        <p:nvSpPr>
          <p:cNvPr id="8192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33475" y="677863"/>
            <a:ext cx="4591050" cy="344487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81922" name="Text Box 2"/>
          <p:cNvSpPr txBox="1">
            <a:spLocks noChangeArrowheads="1"/>
          </p:cNvSpPr>
          <p:nvPr/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9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6C45A3BD-B393-442F-9B8A-9746D1545CCE}" type="slidenum">
              <a:rPr lang="ru-RU" altLang="ru-RU"/>
              <a:pPr/>
              <a:t>29</a:t>
            </a:fld>
            <a:endParaRPr lang="ru-RU" altLang="ru-RU"/>
          </a:p>
        </p:txBody>
      </p:sp>
      <p:sp>
        <p:nvSpPr>
          <p:cNvPr id="8294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33475" y="677863"/>
            <a:ext cx="4589463" cy="344328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82946" name="Text Box 2"/>
          <p:cNvSpPr txBox="1">
            <a:spLocks noChangeArrowheads="1"/>
          </p:cNvSpPr>
          <p:nvPr/>
        </p:nvSpPr>
        <p:spPr bwMode="auto">
          <a:xfrm>
            <a:off x="685800" y="4343400"/>
            <a:ext cx="5484813" cy="4113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9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980A2DF2-C8C1-4555-8EE0-283C94C3C84D}" type="slidenum">
              <a:rPr lang="ru-RU" altLang="ru-RU"/>
              <a:pPr/>
              <a:t>30</a:t>
            </a:fld>
            <a:endParaRPr lang="ru-RU" altLang="ru-RU"/>
          </a:p>
        </p:txBody>
      </p:sp>
      <p:sp>
        <p:nvSpPr>
          <p:cNvPr id="83969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33475" y="677863"/>
            <a:ext cx="4589463" cy="344328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83970" name="Text Box 2"/>
          <p:cNvSpPr txBox="1">
            <a:spLocks noChangeArrowheads="1"/>
          </p:cNvSpPr>
          <p:nvPr/>
        </p:nvSpPr>
        <p:spPr bwMode="auto">
          <a:xfrm>
            <a:off x="685800" y="4343400"/>
            <a:ext cx="5484813" cy="4113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9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6C9BA383-7037-4233-9DD1-BFF29205768B}" type="slidenum">
              <a:rPr lang="ru-RU" altLang="ru-RU"/>
              <a:pPr/>
              <a:t>33</a:t>
            </a:fld>
            <a:endParaRPr lang="ru-RU" altLang="ru-RU"/>
          </a:p>
        </p:txBody>
      </p:sp>
      <p:sp>
        <p:nvSpPr>
          <p:cNvPr id="9011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33475" y="677863"/>
            <a:ext cx="4591050" cy="344487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90114" name="Text Box 2"/>
          <p:cNvSpPr txBox="1">
            <a:spLocks noChangeArrowheads="1"/>
          </p:cNvSpPr>
          <p:nvPr/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9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9505B8AB-81D9-4BAC-845A-8518D68C9FA5}" type="slidenum">
              <a:rPr lang="ru-RU" altLang="ru-RU"/>
              <a:pPr/>
              <a:t>37</a:t>
            </a:fld>
            <a:endParaRPr lang="ru-RU" altLang="ru-RU"/>
          </a:p>
        </p:txBody>
      </p:sp>
      <p:sp>
        <p:nvSpPr>
          <p:cNvPr id="9216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33475" y="677863"/>
            <a:ext cx="4591050" cy="344487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92162" name="Text Box 2"/>
          <p:cNvSpPr txBox="1">
            <a:spLocks noChangeArrowheads="1"/>
          </p:cNvSpPr>
          <p:nvPr/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9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B8BBA385-2BEF-4DD2-BBF9-F2DDF0C83A9B}" type="slidenum">
              <a:rPr lang="ru-RU" altLang="ru-RU"/>
              <a:pPr/>
              <a:t>38</a:t>
            </a:fld>
            <a:endParaRPr lang="ru-RU" altLang="ru-RU"/>
          </a:p>
        </p:txBody>
      </p:sp>
      <p:sp>
        <p:nvSpPr>
          <p:cNvPr id="94209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33475" y="677863"/>
            <a:ext cx="4591050" cy="344487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94210" name="Text Box 2"/>
          <p:cNvSpPr txBox="1">
            <a:spLocks noChangeArrowheads="1"/>
          </p:cNvSpPr>
          <p:nvPr/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9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D2AACBA2-6EEE-494C-867E-4CA4491CC068}" type="slidenum">
              <a:rPr lang="ru-RU" altLang="ru-RU"/>
              <a:pPr/>
              <a:t>39</a:t>
            </a:fld>
            <a:endParaRPr lang="ru-RU" altLang="ru-RU"/>
          </a:p>
        </p:txBody>
      </p:sp>
      <p:sp>
        <p:nvSpPr>
          <p:cNvPr id="9523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33475" y="677863"/>
            <a:ext cx="4591050" cy="344487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95234" name="Text Box 2"/>
          <p:cNvSpPr txBox="1">
            <a:spLocks noChangeArrowheads="1"/>
          </p:cNvSpPr>
          <p:nvPr/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9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C20592BB-B3F6-4DCB-952A-7D99D093EE3E}" type="slidenum">
              <a:rPr lang="ru-RU" altLang="ru-RU"/>
              <a:pPr/>
              <a:t>5</a:t>
            </a:fld>
            <a:endParaRPr lang="ru-RU" altLang="ru-RU"/>
          </a:p>
        </p:txBody>
      </p:sp>
      <p:sp>
        <p:nvSpPr>
          <p:cNvPr id="6144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33475" y="677863"/>
            <a:ext cx="4591050" cy="344487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61442" name="Text Box 2"/>
          <p:cNvSpPr txBox="1">
            <a:spLocks noChangeArrowheads="1"/>
          </p:cNvSpPr>
          <p:nvPr/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9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58BBCD6E-4C42-4163-8E39-50D338BE8DCA}" type="slidenum">
              <a:rPr lang="ru-RU" altLang="ru-RU"/>
              <a:pPr/>
              <a:t>40</a:t>
            </a:fld>
            <a:endParaRPr lang="ru-RU" altLang="ru-RU"/>
          </a:p>
        </p:txBody>
      </p:sp>
      <p:sp>
        <p:nvSpPr>
          <p:cNvPr id="9728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33475" y="677863"/>
            <a:ext cx="4591050" cy="344487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97282" name="Text Box 2"/>
          <p:cNvSpPr txBox="1">
            <a:spLocks noChangeArrowheads="1"/>
          </p:cNvSpPr>
          <p:nvPr/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5156171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9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37010428-97E5-455D-B0AF-314ECA73196C}" type="slidenum">
              <a:rPr lang="ru-RU" altLang="ru-RU"/>
              <a:pPr/>
              <a:t>41</a:t>
            </a:fld>
            <a:endParaRPr lang="ru-RU" altLang="ru-RU"/>
          </a:p>
        </p:txBody>
      </p:sp>
      <p:sp>
        <p:nvSpPr>
          <p:cNvPr id="9625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33475" y="677863"/>
            <a:ext cx="4591050" cy="344487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96258" name="Text Box 2"/>
          <p:cNvSpPr txBox="1">
            <a:spLocks noChangeArrowheads="1"/>
          </p:cNvSpPr>
          <p:nvPr/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9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58BBCD6E-4C42-4163-8E39-50D338BE8DCA}" type="slidenum">
              <a:rPr lang="ru-RU" altLang="ru-RU"/>
              <a:pPr/>
              <a:t>42</a:t>
            </a:fld>
            <a:endParaRPr lang="ru-RU" altLang="ru-RU"/>
          </a:p>
        </p:txBody>
      </p:sp>
      <p:sp>
        <p:nvSpPr>
          <p:cNvPr id="9728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33475" y="677863"/>
            <a:ext cx="4591050" cy="344487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97282" name="Text Box 2"/>
          <p:cNvSpPr txBox="1">
            <a:spLocks noChangeArrowheads="1"/>
          </p:cNvSpPr>
          <p:nvPr/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9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310C4CC9-4C10-4BB9-9CD2-919A4462DAD7}" type="slidenum">
              <a:rPr lang="ru-RU" altLang="ru-RU"/>
              <a:pPr/>
              <a:t>44</a:t>
            </a:fld>
            <a:endParaRPr lang="ru-RU" altLang="ru-RU"/>
          </a:p>
        </p:txBody>
      </p:sp>
      <p:sp>
        <p:nvSpPr>
          <p:cNvPr id="10240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33475" y="677863"/>
            <a:ext cx="4591050" cy="344487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02402" name="Text Box 2"/>
          <p:cNvSpPr txBox="1">
            <a:spLocks noChangeArrowheads="1"/>
          </p:cNvSpPr>
          <p:nvPr/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9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134E619D-A037-4B17-A0A6-D0ECC228EBF5}" type="slidenum">
              <a:rPr lang="ru-RU" altLang="ru-RU"/>
              <a:pPr/>
              <a:t>45</a:t>
            </a:fld>
            <a:endParaRPr lang="ru-RU" altLang="ru-RU"/>
          </a:p>
        </p:txBody>
      </p:sp>
      <p:sp>
        <p:nvSpPr>
          <p:cNvPr id="10342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33475" y="677863"/>
            <a:ext cx="4591050" cy="344487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03426" name="Text Box 2"/>
          <p:cNvSpPr txBox="1">
            <a:spLocks noChangeArrowheads="1"/>
          </p:cNvSpPr>
          <p:nvPr/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9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D2AACBA2-6EEE-494C-867E-4CA4491CC068}" type="slidenum">
              <a:rPr lang="ru-RU" altLang="ru-RU"/>
              <a:pPr/>
              <a:t>46</a:t>
            </a:fld>
            <a:endParaRPr lang="ru-RU" altLang="ru-RU"/>
          </a:p>
        </p:txBody>
      </p:sp>
      <p:sp>
        <p:nvSpPr>
          <p:cNvPr id="9523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33475" y="677863"/>
            <a:ext cx="4591050" cy="344487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95234" name="Text Box 2"/>
          <p:cNvSpPr txBox="1">
            <a:spLocks noChangeArrowheads="1"/>
          </p:cNvSpPr>
          <p:nvPr/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1516612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9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58BBCD6E-4C42-4163-8E39-50D338BE8DCA}" type="slidenum">
              <a:rPr lang="ru-RU" altLang="ru-RU"/>
              <a:pPr/>
              <a:t>47</a:t>
            </a:fld>
            <a:endParaRPr lang="ru-RU" altLang="ru-RU"/>
          </a:p>
        </p:txBody>
      </p:sp>
      <p:sp>
        <p:nvSpPr>
          <p:cNvPr id="9728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33475" y="677863"/>
            <a:ext cx="4591050" cy="344487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97282" name="Text Box 2"/>
          <p:cNvSpPr txBox="1">
            <a:spLocks noChangeArrowheads="1"/>
          </p:cNvSpPr>
          <p:nvPr/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2075313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9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58BBCD6E-4C42-4163-8E39-50D338BE8DCA}" type="slidenum">
              <a:rPr lang="ru-RU" altLang="ru-RU"/>
              <a:pPr/>
              <a:t>48</a:t>
            </a:fld>
            <a:endParaRPr lang="ru-RU" altLang="ru-RU"/>
          </a:p>
        </p:txBody>
      </p:sp>
      <p:sp>
        <p:nvSpPr>
          <p:cNvPr id="9728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33475" y="677863"/>
            <a:ext cx="4591050" cy="344487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97282" name="Text Box 2"/>
          <p:cNvSpPr txBox="1">
            <a:spLocks noChangeArrowheads="1"/>
          </p:cNvSpPr>
          <p:nvPr/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8632546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9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08889C61-291B-475D-B477-EC78F165F575}" type="slidenum">
              <a:rPr lang="ru-RU" altLang="ru-RU"/>
              <a:pPr/>
              <a:t>49</a:t>
            </a:fld>
            <a:endParaRPr lang="ru-RU" altLang="ru-RU"/>
          </a:p>
        </p:txBody>
      </p:sp>
      <p:sp>
        <p:nvSpPr>
          <p:cNvPr id="104449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33475" y="677863"/>
            <a:ext cx="4591050" cy="344487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04450" name="Text Box 2"/>
          <p:cNvSpPr txBox="1">
            <a:spLocks noChangeArrowheads="1"/>
          </p:cNvSpPr>
          <p:nvPr/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9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2835FAE8-BFC6-4C73-9269-1AFCF87257A2}" type="slidenum">
              <a:rPr lang="ru-RU" altLang="ru-RU"/>
              <a:pPr/>
              <a:t>50</a:t>
            </a:fld>
            <a:endParaRPr lang="ru-RU" altLang="ru-RU"/>
          </a:p>
        </p:txBody>
      </p:sp>
      <p:sp>
        <p:nvSpPr>
          <p:cNvPr id="10547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33475" y="677863"/>
            <a:ext cx="4591050" cy="344487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05474" name="Text Box 2"/>
          <p:cNvSpPr txBox="1">
            <a:spLocks noChangeArrowheads="1"/>
          </p:cNvSpPr>
          <p:nvPr/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9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887ACC4F-358D-4004-924B-A7615C454DEA}" type="slidenum">
              <a:rPr lang="ru-RU" altLang="ru-RU"/>
              <a:pPr/>
              <a:t>6</a:t>
            </a:fld>
            <a:endParaRPr lang="ru-RU" altLang="ru-RU"/>
          </a:p>
        </p:txBody>
      </p:sp>
      <p:sp>
        <p:nvSpPr>
          <p:cNvPr id="6246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33475" y="677863"/>
            <a:ext cx="4591050" cy="344487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62466" name="Text Box 2"/>
          <p:cNvSpPr txBox="1">
            <a:spLocks noChangeArrowheads="1"/>
          </p:cNvSpPr>
          <p:nvPr/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9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E094013B-77CA-4A21-A580-A7634E19C6E9}" type="slidenum">
              <a:rPr lang="ru-RU" altLang="ru-RU"/>
              <a:pPr/>
              <a:t>62</a:t>
            </a:fld>
            <a:endParaRPr lang="ru-RU" altLang="ru-RU"/>
          </a:p>
        </p:txBody>
      </p:sp>
      <p:sp>
        <p:nvSpPr>
          <p:cNvPr id="8499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33475" y="677863"/>
            <a:ext cx="4591050" cy="344487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84994" name="Text Box 2"/>
          <p:cNvSpPr txBox="1">
            <a:spLocks noChangeArrowheads="1"/>
          </p:cNvSpPr>
          <p:nvPr/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9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F7BDB322-8CD3-448B-9356-642B12D68DAB}" type="slidenum">
              <a:rPr lang="ru-RU" altLang="ru-RU"/>
              <a:pPr/>
              <a:t>64</a:t>
            </a:fld>
            <a:endParaRPr lang="ru-RU" altLang="ru-RU"/>
          </a:p>
        </p:txBody>
      </p:sp>
      <p:sp>
        <p:nvSpPr>
          <p:cNvPr id="10752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33475" y="677863"/>
            <a:ext cx="4591050" cy="344487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07522" name="Text Box 2"/>
          <p:cNvSpPr txBox="1">
            <a:spLocks noChangeArrowheads="1"/>
          </p:cNvSpPr>
          <p:nvPr/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9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24DE0802-B7D1-430A-94F3-DD885689E2EB}" type="slidenum">
              <a:rPr lang="ru-RU" altLang="ru-RU"/>
              <a:pPr/>
              <a:t>65</a:t>
            </a:fld>
            <a:endParaRPr lang="ru-RU" altLang="ru-RU"/>
          </a:p>
        </p:txBody>
      </p:sp>
      <p:sp>
        <p:nvSpPr>
          <p:cNvPr id="10854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33475" y="677863"/>
            <a:ext cx="4591050" cy="344487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08546" name="Text Box 2"/>
          <p:cNvSpPr txBox="1">
            <a:spLocks noChangeArrowheads="1"/>
          </p:cNvSpPr>
          <p:nvPr/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9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FC1E4E31-A685-4BFB-8392-712461B73748}" type="slidenum">
              <a:rPr lang="ru-RU" altLang="ru-RU"/>
              <a:pPr/>
              <a:t>66</a:t>
            </a:fld>
            <a:endParaRPr lang="ru-RU" altLang="ru-RU"/>
          </a:p>
        </p:txBody>
      </p:sp>
      <p:sp>
        <p:nvSpPr>
          <p:cNvPr id="109569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33475" y="677863"/>
            <a:ext cx="4591050" cy="344487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09570" name="Text Box 2"/>
          <p:cNvSpPr txBox="1">
            <a:spLocks noChangeArrowheads="1"/>
          </p:cNvSpPr>
          <p:nvPr/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9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18C48B01-3079-4D51-8DCB-5037AC74EF6C}" type="slidenum">
              <a:rPr lang="ru-RU" altLang="ru-RU"/>
              <a:pPr/>
              <a:t>67</a:t>
            </a:fld>
            <a:endParaRPr lang="ru-RU" altLang="ru-RU"/>
          </a:p>
        </p:txBody>
      </p:sp>
      <p:sp>
        <p:nvSpPr>
          <p:cNvPr id="11059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33475" y="677863"/>
            <a:ext cx="4591050" cy="344487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10594" name="Text Box 2"/>
          <p:cNvSpPr txBox="1">
            <a:spLocks noChangeArrowheads="1"/>
          </p:cNvSpPr>
          <p:nvPr/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9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AEEA96EE-413D-4522-9075-28A568F4DED7}" type="slidenum">
              <a:rPr lang="ru-RU" altLang="ru-RU"/>
              <a:pPr/>
              <a:t>68</a:t>
            </a:fld>
            <a:endParaRPr lang="ru-RU" altLang="ru-RU"/>
          </a:p>
        </p:txBody>
      </p:sp>
      <p:sp>
        <p:nvSpPr>
          <p:cNvPr id="11161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33475" y="677863"/>
            <a:ext cx="4591050" cy="344487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11618" name="Text Box 2"/>
          <p:cNvSpPr txBox="1">
            <a:spLocks noChangeArrowheads="1"/>
          </p:cNvSpPr>
          <p:nvPr/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9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A12CF66B-7C94-407C-B333-C8608AD7330B}" type="slidenum">
              <a:rPr lang="ru-RU" altLang="ru-RU"/>
              <a:pPr/>
              <a:t>69</a:t>
            </a:fld>
            <a:endParaRPr lang="ru-RU" altLang="ru-RU"/>
          </a:p>
        </p:txBody>
      </p:sp>
      <p:sp>
        <p:nvSpPr>
          <p:cNvPr id="11264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33475" y="677863"/>
            <a:ext cx="4591050" cy="344487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12642" name="Text Box 2"/>
          <p:cNvSpPr txBox="1">
            <a:spLocks noChangeArrowheads="1"/>
          </p:cNvSpPr>
          <p:nvPr/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9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42E5F69A-C0D2-4154-B267-38287B387D95}" type="slidenum">
              <a:rPr lang="ru-RU" altLang="ru-RU"/>
              <a:pPr/>
              <a:t>73</a:t>
            </a:fld>
            <a:endParaRPr lang="ru-RU" altLang="ru-RU"/>
          </a:p>
        </p:txBody>
      </p:sp>
      <p:sp>
        <p:nvSpPr>
          <p:cNvPr id="8601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33475" y="677863"/>
            <a:ext cx="4591050" cy="344487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86018" name="Text Box 2"/>
          <p:cNvSpPr txBox="1">
            <a:spLocks noChangeArrowheads="1"/>
          </p:cNvSpPr>
          <p:nvPr/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9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6AE5E42A-A0A7-49A9-A265-0427C61DBEF3}" type="slidenum">
              <a:rPr lang="ru-RU" altLang="ru-RU"/>
              <a:pPr/>
              <a:t>74</a:t>
            </a:fld>
            <a:endParaRPr lang="ru-RU" altLang="ru-RU"/>
          </a:p>
        </p:txBody>
      </p:sp>
      <p:sp>
        <p:nvSpPr>
          <p:cNvPr id="8704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33475" y="677863"/>
            <a:ext cx="4589463" cy="344328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87042" name="Text Box 2"/>
          <p:cNvSpPr txBox="1">
            <a:spLocks noChangeArrowheads="1"/>
          </p:cNvSpPr>
          <p:nvPr/>
        </p:nvSpPr>
        <p:spPr bwMode="auto">
          <a:xfrm>
            <a:off x="685800" y="4343400"/>
            <a:ext cx="5484813" cy="4113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9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B1F0C968-F760-4FCF-8BAD-E07E594C5027}" type="slidenum">
              <a:rPr lang="ru-RU" altLang="ru-RU"/>
              <a:pPr/>
              <a:t>75</a:t>
            </a:fld>
            <a:endParaRPr lang="ru-RU" altLang="ru-RU"/>
          </a:p>
        </p:txBody>
      </p:sp>
      <p:sp>
        <p:nvSpPr>
          <p:cNvPr id="8806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33475" y="677863"/>
            <a:ext cx="4591050" cy="344487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88066" name="Text Box 2"/>
          <p:cNvSpPr txBox="1">
            <a:spLocks noChangeArrowheads="1"/>
          </p:cNvSpPr>
          <p:nvPr/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9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B4304AD7-A78C-455F-9C74-BA9492FB8C5E}" type="slidenum">
              <a:rPr lang="ru-RU" altLang="ru-RU"/>
              <a:pPr/>
              <a:t>7</a:t>
            </a:fld>
            <a:endParaRPr lang="ru-RU" altLang="ru-RU"/>
          </a:p>
        </p:txBody>
      </p:sp>
      <p:sp>
        <p:nvSpPr>
          <p:cNvPr id="63489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33475" y="677863"/>
            <a:ext cx="4591050" cy="344487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63490" name="Text Box 2"/>
          <p:cNvSpPr txBox="1">
            <a:spLocks noChangeArrowheads="1"/>
          </p:cNvSpPr>
          <p:nvPr/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9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BFAF4BED-24DA-4E57-92B6-E5342994E4FD}" type="slidenum">
              <a:rPr lang="ru-RU" altLang="ru-RU"/>
              <a:pPr/>
              <a:t>76</a:t>
            </a:fld>
            <a:endParaRPr lang="ru-RU" altLang="ru-RU"/>
          </a:p>
        </p:txBody>
      </p:sp>
      <p:sp>
        <p:nvSpPr>
          <p:cNvPr id="89089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33475" y="677863"/>
            <a:ext cx="4589463" cy="344328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89090" name="Text Box 2"/>
          <p:cNvSpPr txBox="1">
            <a:spLocks noChangeArrowheads="1"/>
          </p:cNvSpPr>
          <p:nvPr/>
        </p:nvSpPr>
        <p:spPr bwMode="auto">
          <a:xfrm>
            <a:off x="685800" y="4343400"/>
            <a:ext cx="5484813" cy="4113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9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CF60378E-A5CC-48E2-A881-2E86A9A2CC43}" type="slidenum">
              <a:rPr lang="ru-RU" altLang="ru-RU"/>
              <a:pPr/>
              <a:t>77</a:t>
            </a:fld>
            <a:endParaRPr lang="ru-RU" altLang="ru-RU"/>
          </a:p>
        </p:txBody>
      </p:sp>
      <p:sp>
        <p:nvSpPr>
          <p:cNvPr id="9113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33475" y="677863"/>
            <a:ext cx="4591050" cy="344487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91138" name="Text Box 2"/>
          <p:cNvSpPr txBox="1">
            <a:spLocks noChangeArrowheads="1"/>
          </p:cNvSpPr>
          <p:nvPr/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9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3BCB7190-2F97-4D63-A975-FD29C2FED22B}" type="slidenum">
              <a:rPr lang="ru-RU" altLang="ru-RU"/>
              <a:pPr/>
              <a:t>8</a:t>
            </a:fld>
            <a:endParaRPr lang="ru-RU" altLang="ru-RU"/>
          </a:p>
        </p:txBody>
      </p:sp>
      <p:sp>
        <p:nvSpPr>
          <p:cNvPr id="6451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33475" y="677863"/>
            <a:ext cx="4591050" cy="344487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64514" name="Text Box 2"/>
          <p:cNvSpPr txBox="1">
            <a:spLocks noChangeArrowheads="1"/>
          </p:cNvSpPr>
          <p:nvPr/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9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CF71AEEB-DBD0-4A41-85AE-B505FA3DF31F}" type="slidenum">
              <a:rPr lang="ru-RU" altLang="ru-RU"/>
              <a:pPr/>
              <a:t>9</a:t>
            </a:fld>
            <a:endParaRPr lang="ru-RU" altLang="ru-RU"/>
          </a:p>
        </p:txBody>
      </p:sp>
      <p:sp>
        <p:nvSpPr>
          <p:cNvPr id="6553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33475" y="677863"/>
            <a:ext cx="4591050" cy="344487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65538" name="Text Box 2"/>
          <p:cNvSpPr txBox="1">
            <a:spLocks noChangeArrowheads="1"/>
          </p:cNvSpPr>
          <p:nvPr/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9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2C10DD13-2207-4FE8-A80E-84C6BAFDDF8F}" type="slidenum">
              <a:rPr lang="ru-RU" altLang="ru-RU"/>
              <a:pPr/>
              <a:t>10</a:t>
            </a:fld>
            <a:endParaRPr lang="ru-RU" altLang="ru-RU"/>
          </a:p>
        </p:txBody>
      </p:sp>
      <p:sp>
        <p:nvSpPr>
          <p:cNvPr id="6656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33475" y="677863"/>
            <a:ext cx="4591050" cy="344487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66562" name="Text Box 2"/>
          <p:cNvSpPr txBox="1">
            <a:spLocks noChangeArrowheads="1"/>
          </p:cNvSpPr>
          <p:nvPr/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9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D674CDD3-400E-4A70-9E3B-A2925CEB814D}" type="slidenum">
              <a:rPr lang="ru-RU" altLang="ru-RU"/>
              <a:pPr/>
              <a:t>11</a:t>
            </a:fld>
            <a:endParaRPr lang="ru-RU" altLang="ru-RU"/>
          </a:p>
        </p:txBody>
      </p:sp>
      <p:sp>
        <p:nvSpPr>
          <p:cNvPr id="675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33475" y="677863"/>
            <a:ext cx="4591050" cy="344487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67586" name="Text Box 2"/>
          <p:cNvSpPr txBox="1">
            <a:spLocks noChangeArrowheads="1"/>
          </p:cNvSpPr>
          <p:nvPr/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45379FE7-0623-4EDA-AD20-94CA1100B6C7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2038553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60E4CA55-FA6B-4700-B30F-3EEB5F984C6A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5502597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6225" y="128588"/>
            <a:ext cx="2055813" cy="599281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28588"/>
            <a:ext cx="6016625" cy="599281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5E02ACFA-E687-4529-8F51-3D5741D06968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50926970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28588"/>
            <a:ext cx="8224838" cy="143033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0"/>
          </p:nvPr>
        </p:nvSpPr>
        <p:spPr>
          <a:xfrm>
            <a:off x="457200" y="6245225"/>
            <a:ext cx="2128838" cy="471488"/>
          </a:xfrm>
        </p:spPr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idx="11"/>
          </p:nvPr>
        </p:nvSpPr>
        <p:spPr>
          <a:xfrm>
            <a:off x="3124200" y="6245225"/>
            <a:ext cx="2890838" cy="471488"/>
          </a:xfrm>
        </p:spPr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idx="12"/>
          </p:nvPr>
        </p:nvSpPr>
        <p:spPr>
          <a:xfrm>
            <a:off x="6553200" y="6245225"/>
            <a:ext cx="2128838" cy="471488"/>
          </a:xfrm>
        </p:spPr>
        <p:txBody>
          <a:bodyPr/>
          <a:lstStyle>
            <a:lvl1pPr>
              <a:defRPr/>
            </a:lvl1pPr>
          </a:lstStyle>
          <a:p>
            <a:fld id="{7BA13F04-E8A2-4C73-BB46-FD40DC531A8A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5733322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858651D9-C117-4365-8A5D-FBC698C9DEFC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8277425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8F7D787B-C27A-4B85-BD0B-9A32EA17C130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5578144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5425" cy="452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5025" y="1600200"/>
            <a:ext cx="4037013" cy="452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1CF09D7A-F835-4E75-8C05-3D522A225EAC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6836367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3564AB8A-95EA-48DC-8B9D-BAEC2A43E60B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2710805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6904B18E-72AD-4D05-9442-9B1E594224E8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4618188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40C4336F-C6AC-4519-A2BF-098369519217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2170769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EDFF8FEC-45F9-41D8-B0F9-69F192FB5C76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8489313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7997E7E5-D3CC-4345-98D0-B1D7B50918E2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329097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28588"/>
            <a:ext cx="8224838" cy="1430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ru-RU" smtClean="0"/>
              <a:t>Для правки текста заголовка щелкните мышью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4838" cy="4521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ru-RU" smtClean="0"/>
              <a:t>Для правки структуры щелкните мышью</a:t>
            </a:r>
          </a:p>
          <a:p>
            <a:pPr lvl="1"/>
            <a:r>
              <a:rPr lang="en-GB" altLang="ru-RU" smtClean="0"/>
              <a:t>Второй уровень структуры</a:t>
            </a:r>
          </a:p>
          <a:p>
            <a:pPr lvl="2"/>
            <a:r>
              <a:rPr lang="en-GB" altLang="ru-RU" smtClean="0"/>
              <a:t>Третий уровень структуры</a:t>
            </a:r>
          </a:p>
          <a:p>
            <a:pPr lvl="3"/>
            <a:r>
              <a:rPr lang="en-GB" altLang="ru-RU" smtClean="0"/>
              <a:t>Четвёртый уровень структуры</a:t>
            </a:r>
          </a:p>
          <a:p>
            <a:pPr lvl="4"/>
            <a:r>
              <a:rPr lang="en-GB" altLang="ru-RU" smtClean="0"/>
              <a:t>Пятый уровень структуры</a:t>
            </a:r>
          </a:p>
          <a:p>
            <a:pPr lvl="4"/>
            <a:r>
              <a:rPr lang="en-GB" altLang="ru-RU" smtClean="0"/>
              <a:t>Шестой уровень структуры</a:t>
            </a:r>
          </a:p>
          <a:p>
            <a:pPr lvl="4"/>
            <a:r>
              <a:rPr lang="en-GB" altLang="ru-RU" smtClean="0"/>
              <a:t>Седьмой уровень структуры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457200" y="6245225"/>
            <a:ext cx="2128838" cy="4714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</a:defRPr>
            </a:lvl1pPr>
          </a:lstStyle>
          <a:p>
            <a:endParaRPr lang="ru-RU" altLang="ru-RU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3124200" y="6245225"/>
            <a:ext cx="2890838" cy="4714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</a:defRPr>
            </a:lvl1pPr>
          </a:lstStyle>
          <a:p>
            <a:endParaRPr lang="ru-RU" alt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6553200" y="6245225"/>
            <a:ext cx="2128838" cy="4714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</a:defRPr>
            </a:lvl1pPr>
          </a:lstStyle>
          <a:p>
            <a:fld id="{B3DD8FEE-D2E8-447A-AB46-7596EDC0D286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 kern="1200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</a:defRPr>
      </a:lvl2pPr>
      <a:lvl3pPr marL="1143000" indent="-228600"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</a:defRPr>
      </a:lvl3pPr>
      <a:lvl4pPr marL="1600200" indent="-228600"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</a:defRPr>
      </a:lvl4pPr>
      <a:lvl5pPr marL="2057400" indent="-228600"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</a:defRPr>
      </a:lvl5pPr>
      <a:lvl6pPr marL="2514600" indent="-228600"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</a:defRPr>
      </a:lvl6pPr>
      <a:lvl7pPr marL="2971800" indent="-228600"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</a:defRPr>
      </a:lvl7pPr>
      <a:lvl8pPr marL="3429000" indent="-228600"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</a:defRPr>
      </a:lvl8pPr>
      <a:lvl9pPr marL="3886200" indent="-228600"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</a:defRPr>
      </a:lvl9pPr>
    </p:titleStyle>
    <p:bodyStyle>
      <a:lvl1pPr marL="342900" indent="-342900" algn="l" defTabSz="449263" rtl="0" fontAlgn="base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400" b="1" kern="1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fontAlgn="base"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800" kern="12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49263" rtl="0" fontAlgn="base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400" kern="12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49263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49263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31.xml"/><Relationship Id="rId3" Type="http://schemas.openxmlformats.org/officeDocument/2006/relationships/slide" Target="slide14.xml"/><Relationship Id="rId7" Type="http://schemas.openxmlformats.org/officeDocument/2006/relationships/slide" Target="slide71.xml"/><Relationship Id="rId2" Type="http://schemas.openxmlformats.org/officeDocument/2006/relationships/hyperlink" Target="#&#1057;&#1090;&#1088;&#1072;&#1085;&#1080;&#1094;&#1072; 32"/><Relationship Id="rId1" Type="http://schemas.openxmlformats.org/officeDocument/2006/relationships/slideLayout" Target="../slideLayouts/slideLayout2.xml"/><Relationship Id="rId6" Type="http://schemas.openxmlformats.org/officeDocument/2006/relationships/slide" Target="slide35.xml"/><Relationship Id="rId5" Type="http://schemas.openxmlformats.org/officeDocument/2006/relationships/slide" Target="slide60.xml"/><Relationship Id="rId10" Type="http://schemas.openxmlformats.org/officeDocument/2006/relationships/slide" Target="slide18.xml"/><Relationship Id="rId4" Type="http://schemas.openxmlformats.org/officeDocument/2006/relationships/slide" Target="slide42.xml"/><Relationship Id="rId9" Type="http://schemas.openxmlformats.org/officeDocument/2006/relationships/slide" Target="slide6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6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hyperlink" Target="&#1057;&#1083;&#1091;&#1095;&#1072;&#1081;&#1085;&#1099;&#1077;%20&#1090;&#1086;&#1095;&#1082;&#1080;.uvf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&#1087;&#1072;&#1091;&#1090;&#1080;&#1085;&#1072;.uvf" TargetMode="External"/><Relationship Id="rId4" Type="http://schemas.openxmlformats.org/officeDocument/2006/relationships/hyperlink" Target="&#1073;&#1088;&#1086;&#1091;&#1085;&#1086;&#1074;&#1089;&#1082;&#1086;&#1077;%20&#1076;&#1074;&#1080;&#1078;&#1077;&#1085;&#1080;&#1077;.uvf" TargetMode="Externa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hyperlink" Target="&#1050;&#1088;&#1072;&#1089;&#1085;&#1086;-&#1079;&#1077;&#1083;&#1105;&#1085;&#1099;&#1081;%20&#1101;&#1082;&#1088;&#1072;&#1085;.uvf" TargetMode="External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4.png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7.png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8.png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4.png"/></Relationships>
</file>

<file path=ppt/slides/_rels/slide7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Бейсик-256</a:t>
            </a:r>
            <a:endParaRPr lang="ru-RU" dirty="0"/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Гришина Елена Алексеевна, </a:t>
            </a:r>
            <a:br>
              <a:rPr lang="ru-RU" dirty="0" smtClean="0"/>
            </a:br>
            <a:r>
              <a:rPr lang="ru-RU" dirty="0" smtClean="0"/>
              <a:t>учитель информатики МОУ Гимназия №1</a:t>
            </a:r>
          </a:p>
          <a:p>
            <a:r>
              <a:rPr lang="ru-RU" dirty="0" err="1" smtClean="0"/>
              <a:t>г.о</a:t>
            </a:r>
            <a:r>
              <a:rPr lang="ru-RU" dirty="0" smtClean="0"/>
              <a:t>. Жуковский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0423706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Rectangle 1"/>
          <p:cNvSpPr>
            <a:spLocks noGrp="1" noChangeArrowheads="1"/>
          </p:cNvSpPr>
          <p:nvPr>
            <p:ph type="title"/>
          </p:nvPr>
        </p:nvSpPr>
        <p:spPr>
          <a:xfrm>
            <a:off x="468313" y="0"/>
            <a:ext cx="8229600" cy="1143000"/>
          </a:xfrm>
          <a:ln/>
          <a:extLs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/>
              <a:t>Рисование прямоугольников</a:t>
            </a:r>
          </a:p>
        </p:txBody>
      </p:sp>
      <p:sp>
        <p:nvSpPr>
          <p:cNvPr id="1126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79388" y="981075"/>
            <a:ext cx="8496300" cy="4525963"/>
          </a:xfrm>
          <a:ln/>
          <a:extLs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indent="-338138">
              <a:spcBef>
                <a:spcPts val="600"/>
              </a:spcBef>
              <a:buClrTx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/>
              <a:t>rect x,y,m,n  - рисование прямоугольника, </a:t>
            </a:r>
          </a:p>
          <a:p>
            <a:pPr indent="-338138">
              <a:buClrTx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/>
              <a:t>где х, у – координаты левого верхнего угла,                              </a:t>
            </a:r>
            <a:r>
              <a:rPr lang="en-US" altLang="ru-RU"/>
              <a:t>m –</a:t>
            </a:r>
            <a:r>
              <a:rPr lang="ru-RU" altLang="ru-RU"/>
              <a:t> длина, </a:t>
            </a:r>
            <a:r>
              <a:rPr lang="en-US" altLang="ru-RU"/>
              <a:t>n - </a:t>
            </a:r>
            <a:r>
              <a:rPr lang="ru-RU" altLang="ru-RU"/>
              <a:t>ширина. </a:t>
            </a:r>
          </a:p>
        </p:txBody>
      </p:sp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95725" y="1781175"/>
            <a:ext cx="5248275" cy="5076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1268" name="AutoShape 4"/>
          <p:cNvSpPr>
            <a:spLocks noChangeArrowheads="1"/>
          </p:cNvSpPr>
          <p:nvPr/>
        </p:nvSpPr>
        <p:spPr bwMode="auto">
          <a:xfrm>
            <a:off x="539750" y="2924175"/>
            <a:ext cx="2952750" cy="792163"/>
          </a:xfrm>
          <a:prstGeom prst="wedgeEllipseCallout">
            <a:avLst>
              <a:gd name="adj1" fmla="val 104625"/>
              <a:gd name="adj2" fmla="val 10319"/>
            </a:avLst>
          </a:prstGeom>
          <a:solidFill>
            <a:srgbClr val="BBE0E3"/>
          </a:solidFill>
          <a:ln w="9360" cap="sq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algn="ctr">
              <a:buClrTx/>
              <a:buFontTx/>
              <a:buNone/>
            </a:pPr>
            <a:r>
              <a:rPr lang="en-US" altLang="ru-RU"/>
              <a:t>Rect 60,40,200,80</a:t>
            </a:r>
          </a:p>
        </p:txBody>
      </p:sp>
      <p:sp>
        <p:nvSpPr>
          <p:cNvPr id="11269" name="Oval 5"/>
          <p:cNvSpPr>
            <a:spLocks noChangeArrowheads="1"/>
          </p:cNvSpPr>
          <p:nvPr/>
        </p:nvSpPr>
        <p:spPr bwMode="auto">
          <a:xfrm>
            <a:off x="4932363" y="1773238"/>
            <a:ext cx="360362" cy="287337"/>
          </a:xfrm>
          <a:prstGeom prst="ellipse">
            <a:avLst/>
          </a:prstGeom>
          <a:noFill/>
          <a:ln w="9360" cap="sq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1270" name="Oval 6"/>
          <p:cNvSpPr>
            <a:spLocks noChangeArrowheads="1"/>
          </p:cNvSpPr>
          <p:nvPr/>
        </p:nvSpPr>
        <p:spPr bwMode="auto">
          <a:xfrm>
            <a:off x="7956550" y="1773238"/>
            <a:ext cx="360363" cy="287337"/>
          </a:xfrm>
          <a:prstGeom prst="ellipse">
            <a:avLst/>
          </a:prstGeom>
          <a:noFill/>
          <a:ln w="9360" cap="sq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1271" name="Oval 7"/>
          <p:cNvSpPr>
            <a:spLocks noChangeArrowheads="1"/>
          </p:cNvSpPr>
          <p:nvPr/>
        </p:nvSpPr>
        <p:spPr bwMode="auto">
          <a:xfrm>
            <a:off x="3924300" y="2492375"/>
            <a:ext cx="287338" cy="215900"/>
          </a:xfrm>
          <a:prstGeom prst="ellipse">
            <a:avLst/>
          </a:prstGeom>
          <a:noFill/>
          <a:ln w="9360" cap="sq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1272" name="Oval 8"/>
          <p:cNvSpPr>
            <a:spLocks noChangeArrowheads="1"/>
          </p:cNvSpPr>
          <p:nvPr/>
        </p:nvSpPr>
        <p:spPr bwMode="auto">
          <a:xfrm>
            <a:off x="3851275" y="3644900"/>
            <a:ext cx="360363" cy="288925"/>
          </a:xfrm>
          <a:prstGeom prst="ellipse">
            <a:avLst/>
          </a:prstGeom>
          <a:noFill/>
          <a:ln w="9360" cap="sq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1273" name="AutoShape 9"/>
          <p:cNvSpPr>
            <a:spLocks noChangeArrowheads="1"/>
          </p:cNvSpPr>
          <p:nvPr/>
        </p:nvSpPr>
        <p:spPr bwMode="auto">
          <a:xfrm>
            <a:off x="468313" y="4365625"/>
            <a:ext cx="1439862" cy="504825"/>
          </a:xfrm>
          <a:prstGeom prst="wedgeEllipseCallout">
            <a:avLst>
              <a:gd name="adj1" fmla="val 81421"/>
              <a:gd name="adj2" fmla="val -249056"/>
            </a:avLst>
          </a:prstGeom>
          <a:solidFill>
            <a:srgbClr val="99CC00"/>
          </a:solidFill>
          <a:ln w="9360" cap="sq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algn="ctr">
              <a:buClrTx/>
              <a:buFontTx/>
              <a:buNone/>
            </a:pPr>
            <a:r>
              <a:rPr lang="en-US" altLang="ru-RU"/>
              <a:t>260-60</a:t>
            </a:r>
          </a:p>
        </p:txBody>
      </p:sp>
      <p:sp>
        <p:nvSpPr>
          <p:cNvPr id="11274" name="AutoShape 10"/>
          <p:cNvSpPr>
            <a:spLocks noChangeArrowheads="1"/>
          </p:cNvSpPr>
          <p:nvPr/>
        </p:nvSpPr>
        <p:spPr bwMode="auto">
          <a:xfrm>
            <a:off x="1908175" y="4652963"/>
            <a:ext cx="1511300" cy="576262"/>
          </a:xfrm>
          <a:prstGeom prst="wedgeEllipseCallout">
            <a:avLst>
              <a:gd name="adj1" fmla="val 15546"/>
              <a:gd name="adj2" fmla="val -263773"/>
            </a:avLst>
          </a:prstGeom>
          <a:solidFill>
            <a:srgbClr val="99CC00"/>
          </a:solidFill>
          <a:ln w="9360" cap="sq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algn="ctr">
              <a:buClrTx/>
              <a:buFontTx/>
              <a:buNone/>
            </a:pPr>
            <a:r>
              <a:rPr lang="en-US" altLang="ru-RU"/>
              <a:t>120-40</a:t>
            </a:r>
          </a:p>
        </p:txBody>
      </p:sp>
      <p:sp>
        <p:nvSpPr>
          <p:cNvPr id="11275" name="Rectangle 11"/>
          <p:cNvSpPr>
            <a:spLocks noChangeArrowheads="1"/>
          </p:cNvSpPr>
          <p:nvPr/>
        </p:nvSpPr>
        <p:spPr bwMode="auto">
          <a:xfrm>
            <a:off x="179388" y="1052513"/>
            <a:ext cx="1871662" cy="360362"/>
          </a:xfrm>
          <a:prstGeom prst="rect">
            <a:avLst/>
          </a:prstGeom>
          <a:noFill/>
          <a:ln w="38160" cap="sq">
            <a:solidFill>
              <a:srgbClr val="333399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 additive="repl">
                                        <p:cTn id="7" dur="500"/>
                                        <p:tgtEl>
                                          <p:spTgt spid="11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 additive="repl">
                                        <p:cTn id="12" dur="500"/>
                                        <p:tgtEl>
                                          <p:spTgt spid="11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 additive="repl">
                                        <p:cTn id="15" dur="500"/>
                                        <p:tgtEl>
                                          <p:spTgt spid="112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 additive="repl">
                                        <p:cTn id="18" dur="500"/>
                                        <p:tgtEl>
                                          <p:spTgt spid="112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 additive="repl">
                                        <p:cTn id="21" dur="500"/>
                                        <p:tgtEl>
                                          <p:spTgt spid="112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 additive="repl">
                                        <p:cTn id="26" dur="500"/>
                                        <p:tgtEl>
                                          <p:spTgt spid="11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 additive="repl">
                                        <p:cTn id="31" dur="500"/>
                                        <p:tgtEl>
                                          <p:spTgt spid="112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 additive="repl">
                                        <p:cTn id="36" dur="500"/>
                                        <p:tgtEl>
                                          <p:spTgt spid="112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Rectangle 1"/>
          <p:cNvSpPr>
            <a:spLocks noGrp="1" noChangeArrowheads="1"/>
          </p:cNvSpPr>
          <p:nvPr>
            <p:ph type="title"/>
          </p:nvPr>
        </p:nvSpPr>
        <p:spPr>
          <a:xfrm>
            <a:off x="468313" y="-85725"/>
            <a:ext cx="8229600" cy="1312863"/>
          </a:xfrm>
          <a:ln/>
          <a:extLs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sz="4000"/>
              <a:t>Напишите программу для рисования домика:</a:t>
            </a:r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813" y="1471613"/>
            <a:ext cx="5616575" cy="518160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/>
              <a:t>Задание</a:t>
            </a:r>
          </a:p>
        </p:txBody>
      </p:sp>
      <p:sp>
        <p:nvSpPr>
          <p:cNvPr id="1187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91264" cy="1252538"/>
          </a:xfrm>
        </p:spPr>
        <p:txBody>
          <a:bodyPr/>
          <a:lstStyle/>
          <a:p>
            <a:pPr marL="0" indent="363538"/>
            <a:r>
              <a:rPr lang="ru-RU" altLang="ru-RU" dirty="0"/>
              <a:t>Считая одну клетку равной </a:t>
            </a:r>
            <a:r>
              <a:rPr lang="ru-RU" altLang="ru-RU" dirty="0" smtClean="0"/>
              <a:t>20 пикселям, </a:t>
            </a:r>
            <a:r>
              <a:rPr lang="ru-RU" altLang="ru-RU" dirty="0"/>
              <a:t>создайте программу рисования следующих </a:t>
            </a:r>
            <a:r>
              <a:rPr lang="ru-RU" altLang="ru-RU" dirty="0" smtClean="0"/>
              <a:t>прямоугольников</a:t>
            </a:r>
            <a:r>
              <a:rPr lang="ru-RU" altLang="ru-RU" dirty="0"/>
              <a:t>:</a:t>
            </a:r>
          </a:p>
        </p:txBody>
      </p:sp>
      <p:sp>
        <p:nvSpPr>
          <p:cNvPr id="118789" name="AutoShape 5" descr="https://b5.csdnevnik.ru/edufile/4537c3ea6a99415f9bfaf17b29022d0a.png"/>
          <p:cNvSpPr>
            <a:spLocks noChangeAspect="1" noChangeArrowheads="1"/>
          </p:cNvSpPr>
          <p:nvPr/>
        </p:nvSpPr>
        <p:spPr bwMode="auto">
          <a:xfrm>
            <a:off x="-1524000" y="828675"/>
            <a:ext cx="12192000" cy="5200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483768" y="2894013"/>
            <a:ext cx="4032448" cy="3574778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ln/>
          <a:extLs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/>
              <a:t>Рисование многоугольников</a:t>
            </a:r>
          </a:p>
        </p:txBody>
      </p:sp>
      <p:sp>
        <p:nvSpPr>
          <p:cNvPr id="1331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ln/>
          <a:extLs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indent="-338138">
              <a:buClrTx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US" altLang="ru-RU"/>
              <a:t>POLY</a:t>
            </a:r>
            <a:r>
              <a:rPr lang="ru-RU" altLang="ru-RU"/>
              <a:t> </a:t>
            </a:r>
            <a:r>
              <a:rPr lang="en-US" altLang="ru-RU"/>
              <a:t>{x1,y1,x2,y2,…,xn,yn} – </a:t>
            </a:r>
            <a:r>
              <a:rPr lang="ru-RU" altLang="ru-RU"/>
              <a:t>рисование многоугольника с вершинами (</a:t>
            </a:r>
            <a:r>
              <a:rPr lang="en-US" altLang="ru-RU"/>
              <a:t>x1,y1</a:t>
            </a:r>
            <a:r>
              <a:rPr lang="ru-RU" altLang="ru-RU"/>
              <a:t>), (</a:t>
            </a:r>
            <a:r>
              <a:rPr lang="en-US" altLang="ru-RU"/>
              <a:t>x</a:t>
            </a:r>
            <a:r>
              <a:rPr lang="ru-RU" altLang="ru-RU"/>
              <a:t>2</a:t>
            </a:r>
            <a:r>
              <a:rPr lang="en-US" altLang="ru-RU"/>
              <a:t>,y</a:t>
            </a:r>
            <a:r>
              <a:rPr lang="ru-RU" altLang="ru-RU"/>
              <a:t>2),…,(</a:t>
            </a:r>
            <a:r>
              <a:rPr lang="en-US" altLang="ru-RU"/>
              <a:t>xn,yn)</a:t>
            </a:r>
            <a:r>
              <a:rPr lang="ru-RU" altLang="ru-RU"/>
              <a:t>.</a:t>
            </a:r>
          </a:p>
        </p:txBody>
      </p:sp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725" y="2844800"/>
            <a:ext cx="3570288" cy="3116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3316" name="Text Box 4"/>
          <p:cNvSpPr txBox="1">
            <a:spLocks noChangeArrowheads="1"/>
          </p:cNvSpPr>
          <p:nvPr/>
        </p:nvSpPr>
        <p:spPr bwMode="auto">
          <a:xfrm>
            <a:off x="107505" y="6165850"/>
            <a:ext cx="8856984" cy="956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ts val="1125"/>
              </a:spcBef>
              <a:buClrTx/>
              <a:buFontTx/>
              <a:buNone/>
            </a:pPr>
            <a:r>
              <a:rPr lang="ru-RU" altLang="ru-RU" sz="2000" b="1" dirty="0" err="1"/>
              <a:t>poly</a:t>
            </a:r>
            <a:r>
              <a:rPr lang="ru-RU" altLang="ru-RU" sz="2000" b="1" dirty="0"/>
              <a:t> {150, 100, 200, 150, 175, 150, 175, 200, 125, 200, 125, 150, 100, 150}</a:t>
            </a:r>
            <a:br>
              <a:rPr lang="ru-RU" altLang="ru-RU" sz="2000" b="1" dirty="0"/>
            </a:br>
            <a:r>
              <a:rPr lang="ru-RU" altLang="ru-RU" b="1" dirty="0"/>
              <a:t/>
            </a:r>
            <a:br>
              <a:rPr lang="ru-RU" altLang="ru-RU" b="1" dirty="0"/>
            </a:br>
            <a:endParaRPr lang="ru-RU" altLang="ru-RU" b="1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 additive="repl">
                                        <p:cTn id="7" dur="500"/>
                                        <p:tgtEl>
                                          <p:spTgt spid="133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 additive="repl">
                                        <p:cTn id="12" dur="500"/>
                                        <p:tgtEl>
                                          <p:spTgt spid="13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128588"/>
            <a:ext cx="8228013" cy="1284287"/>
          </a:xfrm>
          <a:ln/>
          <a:extLs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algn="l">
              <a:buClrTx/>
              <a:buFontTx/>
              <a:buNone/>
              <a:tabLst>
                <a:tab pos="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9563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8983663" algn="l"/>
                <a:tab pos="9432925" algn="l"/>
                <a:tab pos="9882188" algn="l"/>
                <a:tab pos="10331450" algn="l"/>
                <a:tab pos="10780713" algn="l"/>
              </a:tabLst>
            </a:pPr>
            <a:r>
              <a:rPr lang="ru-RU" altLang="ru-RU" sz="4000"/>
              <a:t>Задание: создайте программу, 				рисующую флаг Гайаны</a:t>
            </a:r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8175" y="1489075"/>
            <a:ext cx="5327650" cy="52657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1"/>
          <p:cNvSpPr>
            <a:spLocks noGrp="1" noChangeArrowheads="1"/>
          </p:cNvSpPr>
          <p:nvPr>
            <p:ph type="title"/>
          </p:nvPr>
        </p:nvSpPr>
        <p:spPr>
          <a:xfrm>
            <a:off x="468313" y="260350"/>
            <a:ext cx="8228012" cy="1433513"/>
          </a:xfrm>
          <a:ln/>
          <a:extLs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/>
              <a:t>Программа</a:t>
            </a:r>
          </a:p>
        </p:txBody>
      </p:sp>
      <p:sp>
        <p:nvSpPr>
          <p:cNvPr id="15362" name="Rectangle 2"/>
          <p:cNvSpPr>
            <a:spLocks noChangeArrowheads="1"/>
          </p:cNvSpPr>
          <p:nvPr/>
        </p:nvSpPr>
        <p:spPr bwMode="auto">
          <a:xfrm>
            <a:off x="1908175" y="2060575"/>
            <a:ext cx="5041900" cy="4032250"/>
          </a:xfrm>
          <a:prstGeom prst="rect">
            <a:avLst/>
          </a:prstGeom>
          <a:solidFill>
            <a:srgbClr val="D7E51B"/>
          </a:solidFill>
          <a:ln w="9360" cap="sq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>
              <a:buClrTx/>
              <a:buFontTx/>
              <a:buNone/>
            </a:pPr>
            <a:r>
              <a:rPr lang="ru-RU" altLang="ru-RU" sz="2400" b="1"/>
              <a:t>color darkgreen</a:t>
            </a:r>
          </a:p>
          <a:p>
            <a:pPr>
              <a:buClrTx/>
              <a:buFontTx/>
              <a:buNone/>
            </a:pPr>
            <a:r>
              <a:rPr lang="ru-RU" altLang="ru-RU" sz="2400" b="1"/>
              <a:t>rect 20,60,280,180</a:t>
            </a:r>
          </a:p>
          <a:p>
            <a:pPr>
              <a:buClrTx/>
              <a:buFontTx/>
              <a:buNone/>
            </a:pPr>
            <a:r>
              <a:rPr lang="ru-RU" altLang="ru-RU" sz="2400" b="1"/>
              <a:t>color white</a:t>
            </a:r>
          </a:p>
          <a:p>
            <a:pPr>
              <a:buClrTx/>
              <a:buFontTx/>
              <a:buNone/>
            </a:pPr>
            <a:r>
              <a:rPr lang="ru-RU" altLang="ru-RU" sz="2400" b="1"/>
              <a:t>poly {20,60,300,150,20,240}</a:t>
            </a:r>
          </a:p>
          <a:p>
            <a:pPr>
              <a:buClrTx/>
              <a:buFontTx/>
              <a:buNone/>
            </a:pPr>
            <a:r>
              <a:rPr lang="ru-RU" altLang="ru-RU" sz="2400" b="1"/>
              <a:t>color yellow</a:t>
            </a:r>
          </a:p>
          <a:p>
            <a:pPr>
              <a:buClrTx/>
              <a:buFontTx/>
              <a:buNone/>
            </a:pPr>
            <a:r>
              <a:rPr lang="ru-RU" altLang="ru-RU" sz="2400" b="1"/>
              <a:t>poly {40,80,280,150,40,220}</a:t>
            </a:r>
          </a:p>
          <a:p>
            <a:pPr>
              <a:buClrTx/>
              <a:buFontTx/>
              <a:buNone/>
            </a:pPr>
            <a:r>
              <a:rPr lang="ru-RU" altLang="ru-RU" sz="2400" b="1"/>
              <a:t>color black</a:t>
            </a:r>
          </a:p>
          <a:p>
            <a:pPr>
              <a:buClrTx/>
              <a:buFontTx/>
              <a:buNone/>
            </a:pPr>
            <a:r>
              <a:rPr lang="ru-RU" altLang="ru-RU" sz="2400" b="1"/>
              <a:t>poly {20,60,160,150,20,240}</a:t>
            </a:r>
          </a:p>
          <a:p>
            <a:pPr>
              <a:buClrTx/>
              <a:buFontTx/>
              <a:buNone/>
            </a:pPr>
            <a:r>
              <a:rPr lang="ru-RU" altLang="ru-RU" sz="2400" b="1"/>
              <a:t>color red</a:t>
            </a:r>
          </a:p>
          <a:p>
            <a:pPr>
              <a:buClrTx/>
              <a:buFontTx/>
              <a:buNone/>
            </a:pPr>
            <a:r>
              <a:rPr lang="ru-RU" altLang="ru-RU" sz="2400" b="1"/>
              <a:t>poly {20,70,140,150,20,230}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1"/>
          <p:cNvSpPr>
            <a:spLocks noGrp="1" noChangeArrowheads="1"/>
          </p:cNvSpPr>
          <p:nvPr>
            <p:ph type="title"/>
          </p:nvPr>
        </p:nvSpPr>
        <p:spPr>
          <a:xfrm>
            <a:off x="0" y="128588"/>
            <a:ext cx="9144000" cy="1433512"/>
          </a:xfrm>
          <a:ln/>
          <a:extLs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</a:tabLst>
            </a:pPr>
            <a:r>
              <a:rPr lang="ru-RU" altLang="ru-RU" sz="3600"/>
              <a:t>Задание: создайте программу, рисующую флаг Сент-Винсента и Гренадин</a:t>
            </a:r>
            <a:r>
              <a:rPr lang="ru-RU" altLang="ru-RU"/>
              <a:t> </a:t>
            </a:r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613" y="1916113"/>
            <a:ext cx="4895850" cy="4772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6387" name="Rectangle 3"/>
          <p:cNvSpPr>
            <a:spLocks noChangeArrowheads="1"/>
          </p:cNvSpPr>
          <p:nvPr/>
        </p:nvSpPr>
        <p:spPr bwMode="auto">
          <a:xfrm>
            <a:off x="1692275" y="5734050"/>
            <a:ext cx="5832475" cy="935038"/>
          </a:xfrm>
          <a:prstGeom prst="rect">
            <a:avLst/>
          </a:prstGeom>
          <a:solidFill>
            <a:srgbClr val="75D8FF"/>
          </a:solidFill>
          <a:ln w="9360" cap="sq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algn="ctr">
              <a:buClrTx/>
              <a:buFontTx/>
              <a:buNone/>
            </a:pPr>
            <a:r>
              <a:rPr lang="ru-RU" altLang="ru-RU" sz="2400"/>
              <a:t>Где находится это государство?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Нарисовать узор</a:t>
            </a: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9712" y="1988840"/>
            <a:ext cx="4649212" cy="4599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Переменные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0" dirty="0" smtClean="0"/>
              <a:t>В </a:t>
            </a:r>
            <a:r>
              <a:rPr lang="ru-RU" b="0" dirty="0" err="1" smtClean="0"/>
              <a:t>Скретче</a:t>
            </a:r>
            <a:r>
              <a:rPr lang="ru-RU" b="0" dirty="0" smtClean="0"/>
              <a:t> мы уже использовали </a:t>
            </a:r>
            <a:r>
              <a:rPr lang="ru-RU" dirty="0" smtClean="0"/>
              <a:t>переменные</a:t>
            </a:r>
            <a:r>
              <a:rPr lang="ru-RU" b="0" dirty="0" smtClean="0"/>
              <a:t>.</a:t>
            </a:r>
            <a:endParaRPr lang="ru-RU" b="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7200" y="2204864"/>
            <a:ext cx="3635981" cy="266429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283968" y="2492896"/>
            <a:ext cx="4562475" cy="3781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0835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1"/>
          <p:cNvSpPr>
            <a:spLocks noGrp="1" noChangeArrowheads="1"/>
          </p:cNvSpPr>
          <p:nvPr>
            <p:ph type="title"/>
          </p:nvPr>
        </p:nvSpPr>
        <p:spPr>
          <a:xfrm>
            <a:off x="107950" y="168275"/>
            <a:ext cx="8856663" cy="703263"/>
          </a:xfrm>
          <a:ln/>
          <a:extLs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sz="4000" dirty="0" smtClean="0"/>
              <a:t>Переменные</a:t>
            </a:r>
            <a:endParaRPr lang="ru-RU" altLang="ru-RU" sz="4000" dirty="0"/>
          </a:p>
        </p:txBody>
      </p:sp>
      <p:sp>
        <p:nvSpPr>
          <p:cNvPr id="17410" name="Text Box 2"/>
          <p:cNvSpPr txBox="1">
            <a:spLocks noChangeArrowheads="1"/>
          </p:cNvSpPr>
          <p:nvPr/>
        </p:nvSpPr>
        <p:spPr bwMode="auto">
          <a:xfrm>
            <a:off x="323850" y="981075"/>
            <a:ext cx="8424863" cy="460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ts val="1500"/>
              </a:spcBef>
              <a:buClrTx/>
              <a:buFontTx/>
              <a:buNone/>
            </a:pPr>
            <a:r>
              <a:rPr lang="ru-RU" altLang="ru-RU" sz="2400"/>
              <a:t>Нарисуйте круг, вписанный в квадрат:</a:t>
            </a:r>
          </a:p>
        </p:txBody>
      </p:sp>
      <p:sp>
        <p:nvSpPr>
          <p:cNvPr id="17412" name="Rectangle 4"/>
          <p:cNvSpPr>
            <a:spLocks noChangeArrowheads="1"/>
          </p:cNvSpPr>
          <p:nvPr/>
        </p:nvSpPr>
        <p:spPr bwMode="auto">
          <a:xfrm>
            <a:off x="611188" y="1853266"/>
            <a:ext cx="3097212" cy="3272307"/>
          </a:xfrm>
          <a:prstGeom prst="rect">
            <a:avLst/>
          </a:prstGeom>
          <a:solidFill>
            <a:srgbClr val="E8ED0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ctr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ts val="1500"/>
              </a:spcBef>
              <a:buClrTx/>
              <a:buFontTx/>
              <a:buNone/>
            </a:pPr>
            <a:r>
              <a:rPr lang="ru-RU" altLang="ru-RU" sz="2400" b="1" dirty="0" err="1"/>
              <a:t>clg</a:t>
            </a:r>
            <a:endParaRPr lang="ru-RU" altLang="ru-RU" sz="2400" b="1" dirty="0"/>
          </a:p>
          <a:p>
            <a:pPr>
              <a:spcBef>
                <a:spcPts val="1500"/>
              </a:spcBef>
              <a:buClrTx/>
              <a:buFontTx/>
              <a:buNone/>
            </a:pPr>
            <a:r>
              <a:rPr lang="ru-RU" altLang="ru-RU" sz="2400" b="1" dirty="0" err="1"/>
              <a:t>color</a:t>
            </a:r>
            <a:r>
              <a:rPr lang="ru-RU" altLang="ru-RU" sz="2400" b="1" dirty="0"/>
              <a:t> </a:t>
            </a:r>
            <a:r>
              <a:rPr lang="ru-RU" altLang="ru-RU" sz="2400" b="1" dirty="0" err="1"/>
              <a:t>blue</a:t>
            </a:r>
            <a:endParaRPr lang="ru-RU" altLang="ru-RU" sz="2400" b="1" dirty="0"/>
          </a:p>
          <a:p>
            <a:pPr>
              <a:spcBef>
                <a:spcPts val="1500"/>
              </a:spcBef>
              <a:buClrTx/>
              <a:buFontTx/>
              <a:buNone/>
            </a:pPr>
            <a:r>
              <a:rPr lang="ru-RU" altLang="ru-RU" sz="2400" b="1" dirty="0" err="1"/>
              <a:t>rect</a:t>
            </a:r>
            <a:r>
              <a:rPr lang="ru-RU" altLang="ru-RU" sz="2400" b="1" dirty="0"/>
              <a:t> </a:t>
            </a:r>
            <a:r>
              <a:rPr lang="ru-RU" altLang="ru-RU" sz="2400" b="1" dirty="0" smtClean="0"/>
              <a:t>0,0,140,140</a:t>
            </a:r>
            <a:endParaRPr lang="ru-RU" altLang="ru-RU" sz="2400" b="1" dirty="0"/>
          </a:p>
          <a:p>
            <a:pPr>
              <a:spcBef>
                <a:spcPts val="1500"/>
              </a:spcBef>
              <a:buClrTx/>
              <a:buFontTx/>
              <a:buNone/>
            </a:pPr>
            <a:r>
              <a:rPr lang="ru-RU" altLang="ru-RU" sz="2400" b="1" dirty="0" err="1"/>
              <a:t>color</a:t>
            </a:r>
            <a:r>
              <a:rPr lang="ru-RU" altLang="ru-RU" sz="2400" b="1" dirty="0"/>
              <a:t> </a:t>
            </a:r>
            <a:r>
              <a:rPr lang="ru-RU" altLang="ru-RU" sz="2400" b="1" dirty="0" err="1"/>
              <a:t>red</a:t>
            </a:r>
            <a:endParaRPr lang="ru-RU" altLang="ru-RU" sz="2400" b="1" dirty="0"/>
          </a:p>
          <a:p>
            <a:pPr>
              <a:spcBef>
                <a:spcPts val="1500"/>
              </a:spcBef>
              <a:buClrTx/>
              <a:buFontTx/>
              <a:buNone/>
            </a:pPr>
            <a:r>
              <a:rPr lang="ru-RU" altLang="ru-RU" sz="2400" b="1" dirty="0" err="1"/>
              <a:t>circle</a:t>
            </a:r>
            <a:r>
              <a:rPr lang="ru-RU" altLang="ru-RU" sz="2400" b="1" dirty="0"/>
              <a:t> </a:t>
            </a:r>
            <a:r>
              <a:rPr lang="en-US" altLang="ru-RU" sz="2400" b="1" dirty="0" smtClean="0"/>
              <a:t>7</a:t>
            </a:r>
            <a:r>
              <a:rPr lang="ru-RU" altLang="ru-RU" sz="2400" b="1" dirty="0" smtClean="0"/>
              <a:t>0,</a:t>
            </a:r>
            <a:r>
              <a:rPr lang="en-US" altLang="ru-RU" sz="2400" b="1" dirty="0" smtClean="0"/>
              <a:t>70</a:t>
            </a:r>
            <a:r>
              <a:rPr lang="ru-RU" altLang="ru-RU" sz="2400" b="1" dirty="0" smtClean="0"/>
              <a:t>,70</a:t>
            </a:r>
            <a:endParaRPr lang="ru-RU" altLang="ru-RU" sz="2400" b="1" dirty="0"/>
          </a:p>
          <a:p>
            <a:pPr algn="ctr">
              <a:spcBef>
                <a:spcPts val="1500"/>
              </a:spcBef>
              <a:buClrTx/>
              <a:buFontTx/>
              <a:buNone/>
            </a:pPr>
            <a:endParaRPr lang="ru-RU" altLang="ru-RU" sz="2400" b="1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067944" y="1807493"/>
            <a:ext cx="4276725" cy="357187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79512" y="5229200"/>
            <a:ext cx="8856984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600" dirty="0" smtClean="0">
                <a:solidFill>
                  <a:schemeClr val="tx1"/>
                </a:solidFill>
              </a:rPr>
              <a:t>Связаны ли между собой длина стороны квадрата и радиус круга?</a:t>
            </a:r>
          </a:p>
          <a:p>
            <a:r>
              <a:rPr lang="ru-RU" sz="2600" dirty="0" smtClean="0">
                <a:solidFill>
                  <a:schemeClr val="tx1"/>
                </a:solidFill>
              </a:rPr>
              <a:t>Как изменится программа, если длину стороны увеличить в два раза?</a:t>
            </a:r>
            <a:endParaRPr lang="ru-RU" sz="2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400660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28589"/>
            <a:ext cx="8224838" cy="1212180"/>
          </a:xfrm>
        </p:spPr>
        <p:txBody>
          <a:bodyPr/>
          <a:lstStyle/>
          <a:p>
            <a:r>
              <a:rPr lang="ru-RU" altLang="ru-RU" dirty="0"/>
              <a:t>Бейсик-256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467544" y="1340768"/>
            <a:ext cx="8224838" cy="5184576"/>
          </a:xfrm>
        </p:spPr>
        <p:txBody>
          <a:bodyPr/>
          <a:lstStyle/>
          <a:p>
            <a:pPr marL="604838" indent="-604838">
              <a:spcBef>
                <a:spcPts val="500"/>
              </a:spcBef>
              <a:buFont typeface="Times New Roman" panose="02020603050405020304" pitchFamily="18" charset="0"/>
              <a:buAutoNum type="arabicPeriod"/>
              <a:tabLst>
                <a:tab pos="604838" algn="l"/>
                <a:tab pos="1052513" algn="l"/>
                <a:tab pos="1501775" algn="l"/>
                <a:tab pos="1951038" algn="l"/>
                <a:tab pos="2400300" algn="l"/>
                <a:tab pos="2849563" algn="l"/>
                <a:tab pos="3298825" algn="l"/>
                <a:tab pos="3748088" algn="l"/>
                <a:tab pos="4197350" algn="l"/>
                <a:tab pos="4646613" algn="l"/>
                <a:tab pos="5095875" algn="l"/>
                <a:tab pos="5545138" algn="l"/>
                <a:tab pos="5994400" algn="l"/>
                <a:tab pos="6443663" algn="l"/>
                <a:tab pos="6892925" algn="l"/>
                <a:tab pos="7342188" algn="l"/>
                <a:tab pos="7791450" algn="l"/>
                <a:tab pos="8240713" algn="l"/>
                <a:tab pos="8689975" algn="l"/>
                <a:tab pos="9139238" algn="l"/>
                <a:tab pos="9588500" algn="l"/>
              </a:tabLst>
            </a:pPr>
            <a:r>
              <a:rPr lang="ru-RU" altLang="ru-RU" sz="2000" b="0" dirty="0"/>
              <a:t>Графические операторы:</a:t>
            </a:r>
          </a:p>
          <a:p>
            <a:pPr marL="985838" lvl="1" indent="-528638">
              <a:spcBef>
                <a:spcPts val="500"/>
              </a:spcBef>
              <a:buFont typeface="Times New Roman" panose="02020603050405020304" pitchFamily="18" charset="0"/>
              <a:buAutoNum type="arabicPeriod"/>
              <a:tabLst>
                <a:tab pos="604838" algn="l"/>
                <a:tab pos="1052513" algn="l"/>
                <a:tab pos="1501775" algn="l"/>
                <a:tab pos="1951038" algn="l"/>
                <a:tab pos="2400300" algn="l"/>
                <a:tab pos="2849563" algn="l"/>
                <a:tab pos="3298825" algn="l"/>
                <a:tab pos="3748088" algn="l"/>
                <a:tab pos="4197350" algn="l"/>
                <a:tab pos="4646613" algn="l"/>
                <a:tab pos="5095875" algn="l"/>
                <a:tab pos="5545138" algn="l"/>
                <a:tab pos="5994400" algn="l"/>
                <a:tab pos="6443663" algn="l"/>
                <a:tab pos="6892925" algn="l"/>
                <a:tab pos="7342188" algn="l"/>
                <a:tab pos="7791450" algn="l"/>
                <a:tab pos="8240713" algn="l"/>
                <a:tab pos="8689975" algn="l"/>
                <a:tab pos="9139238" algn="l"/>
                <a:tab pos="9588500" algn="l"/>
              </a:tabLst>
            </a:pPr>
            <a:r>
              <a:rPr lang="en-US" altLang="ru-RU" sz="2000" dirty="0" err="1"/>
              <a:t>Clg</a:t>
            </a:r>
            <a:r>
              <a:rPr lang="en-US" altLang="ru-RU" sz="2000" dirty="0"/>
              <a:t>, color, plot</a:t>
            </a:r>
          </a:p>
          <a:p>
            <a:pPr marL="985838" lvl="1" indent="-528638">
              <a:spcBef>
                <a:spcPts val="500"/>
              </a:spcBef>
              <a:buClr>
                <a:srgbClr val="009999"/>
              </a:buClr>
              <a:buFont typeface="Times New Roman" panose="02020603050405020304" pitchFamily="18" charset="0"/>
              <a:buAutoNum type="arabicPeriod"/>
              <a:tabLst>
                <a:tab pos="604838" algn="l"/>
                <a:tab pos="1052513" algn="l"/>
                <a:tab pos="1501775" algn="l"/>
                <a:tab pos="1951038" algn="l"/>
                <a:tab pos="2400300" algn="l"/>
                <a:tab pos="2849563" algn="l"/>
                <a:tab pos="3298825" algn="l"/>
                <a:tab pos="3748088" algn="l"/>
                <a:tab pos="4197350" algn="l"/>
                <a:tab pos="4646613" algn="l"/>
                <a:tab pos="5095875" algn="l"/>
                <a:tab pos="5545138" algn="l"/>
                <a:tab pos="5994400" algn="l"/>
                <a:tab pos="6443663" algn="l"/>
                <a:tab pos="6892925" algn="l"/>
                <a:tab pos="7342188" algn="l"/>
                <a:tab pos="7791450" algn="l"/>
                <a:tab pos="8240713" algn="l"/>
                <a:tab pos="8689975" algn="l"/>
                <a:tab pos="9139238" algn="l"/>
                <a:tab pos="9588500" algn="l"/>
              </a:tabLst>
            </a:pPr>
            <a:r>
              <a:rPr lang="en-US" altLang="ru-RU" sz="2000" dirty="0">
                <a:solidFill>
                  <a:srgbClr val="CCCCFF"/>
                </a:solidFill>
                <a:hlinkClick r:id="rId2" action="ppaction://hlinkfile"/>
              </a:rPr>
              <a:t>Circle</a:t>
            </a:r>
          </a:p>
          <a:p>
            <a:pPr marL="985838" lvl="1" indent="-528638">
              <a:spcBef>
                <a:spcPts val="500"/>
              </a:spcBef>
              <a:buClr>
                <a:srgbClr val="009999"/>
              </a:buClr>
              <a:buFont typeface="Times New Roman" panose="02020603050405020304" pitchFamily="18" charset="0"/>
              <a:buAutoNum type="arabicPeriod"/>
              <a:tabLst>
                <a:tab pos="604838" algn="l"/>
                <a:tab pos="1052513" algn="l"/>
                <a:tab pos="1501775" algn="l"/>
                <a:tab pos="1951038" algn="l"/>
                <a:tab pos="2400300" algn="l"/>
                <a:tab pos="2849563" algn="l"/>
                <a:tab pos="3298825" algn="l"/>
                <a:tab pos="3748088" algn="l"/>
                <a:tab pos="4197350" algn="l"/>
                <a:tab pos="4646613" algn="l"/>
                <a:tab pos="5095875" algn="l"/>
                <a:tab pos="5545138" algn="l"/>
                <a:tab pos="5994400" algn="l"/>
                <a:tab pos="6443663" algn="l"/>
                <a:tab pos="6892925" algn="l"/>
                <a:tab pos="7342188" algn="l"/>
                <a:tab pos="7791450" algn="l"/>
                <a:tab pos="8240713" algn="l"/>
                <a:tab pos="8689975" algn="l"/>
                <a:tab pos="9139238" algn="l"/>
                <a:tab pos="9588500" algn="l"/>
              </a:tabLst>
            </a:pPr>
            <a:r>
              <a:rPr lang="en-US" altLang="ru-RU" sz="2000" dirty="0">
                <a:solidFill>
                  <a:srgbClr val="CCCCFF"/>
                </a:solidFill>
                <a:hlinkClick r:id="rId2" action="ppaction://hlinkfile"/>
              </a:rPr>
              <a:t>Line</a:t>
            </a:r>
          </a:p>
          <a:p>
            <a:pPr marL="985838" lvl="1" indent="-528638">
              <a:spcBef>
                <a:spcPts val="500"/>
              </a:spcBef>
              <a:buFont typeface="Times New Roman" panose="02020603050405020304" pitchFamily="18" charset="0"/>
              <a:buAutoNum type="arabicPeriod"/>
              <a:tabLst>
                <a:tab pos="604838" algn="l"/>
                <a:tab pos="1052513" algn="l"/>
                <a:tab pos="1501775" algn="l"/>
                <a:tab pos="1951038" algn="l"/>
                <a:tab pos="2400300" algn="l"/>
                <a:tab pos="2849563" algn="l"/>
                <a:tab pos="3298825" algn="l"/>
                <a:tab pos="3748088" algn="l"/>
                <a:tab pos="4197350" algn="l"/>
                <a:tab pos="4646613" algn="l"/>
                <a:tab pos="5095875" algn="l"/>
                <a:tab pos="5545138" algn="l"/>
                <a:tab pos="5994400" algn="l"/>
                <a:tab pos="6443663" algn="l"/>
                <a:tab pos="6892925" algn="l"/>
                <a:tab pos="7342188" algn="l"/>
                <a:tab pos="7791450" algn="l"/>
                <a:tab pos="8240713" algn="l"/>
                <a:tab pos="8689975" algn="l"/>
                <a:tab pos="9139238" algn="l"/>
                <a:tab pos="9588500" algn="l"/>
              </a:tabLst>
            </a:pPr>
            <a:r>
              <a:rPr lang="en-US" altLang="ru-RU" sz="2000" dirty="0" err="1">
                <a:solidFill>
                  <a:srgbClr val="CCCCFF"/>
                </a:solidFill>
                <a:hlinkClick r:id="" action="ppaction://noaction"/>
              </a:rPr>
              <a:t>Rect</a:t>
            </a:r>
            <a:endParaRPr lang="en-US" altLang="ru-RU" sz="2000" dirty="0">
              <a:solidFill>
                <a:srgbClr val="CCCCFF"/>
              </a:solidFill>
              <a:hlinkClick r:id="" action="ppaction://noaction"/>
            </a:endParaRPr>
          </a:p>
          <a:p>
            <a:pPr marL="985838" lvl="1" indent="-528638">
              <a:spcBef>
                <a:spcPts val="500"/>
              </a:spcBef>
              <a:buFont typeface="Times New Roman" panose="02020603050405020304" pitchFamily="18" charset="0"/>
              <a:buAutoNum type="arabicPeriod"/>
              <a:tabLst>
                <a:tab pos="604838" algn="l"/>
                <a:tab pos="1052513" algn="l"/>
                <a:tab pos="1501775" algn="l"/>
                <a:tab pos="1951038" algn="l"/>
                <a:tab pos="2400300" algn="l"/>
                <a:tab pos="2849563" algn="l"/>
                <a:tab pos="3298825" algn="l"/>
                <a:tab pos="3748088" algn="l"/>
                <a:tab pos="4197350" algn="l"/>
                <a:tab pos="4646613" algn="l"/>
                <a:tab pos="5095875" algn="l"/>
                <a:tab pos="5545138" algn="l"/>
                <a:tab pos="5994400" algn="l"/>
                <a:tab pos="6443663" algn="l"/>
                <a:tab pos="6892925" algn="l"/>
                <a:tab pos="7342188" algn="l"/>
                <a:tab pos="7791450" algn="l"/>
                <a:tab pos="8240713" algn="l"/>
                <a:tab pos="8689975" algn="l"/>
                <a:tab pos="9139238" algn="l"/>
                <a:tab pos="9588500" algn="l"/>
              </a:tabLst>
            </a:pPr>
            <a:r>
              <a:rPr lang="en-US" altLang="ru-RU" sz="2000" dirty="0">
                <a:solidFill>
                  <a:srgbClr val="CCCCFF"/>
                </a:solidFill>
                <a:hlinkClick r:id="" action="ppaction://noaction"/>
              </a:rPr>
              <a:t>Poly</a:t>
            </a:r>
            <a:r>
              <a:rPr lang="ru-RU" altLang="ru-RU" sz="2000" dirty="0"/>
              <a:t> </a:t>
            </a:r>
          </a:p>
          <a:p>
            <a:pPr marL="604838" indent="-604838">
              <a:spcBef>
                <a:spcPts val="500"/>
              </a:spcBef>
              <a:buFont typeface="Times New Roman" panose="02020603050405020304" pitchFamily="18" charset="0"/>
              <a:buAutoNum type="arabicPeriod"/>
              <a:tabLst>
                <a:tab pos="604838" algn="l"/>
                <a:tab pos="1052513" algn="l"/>
                <a:tab pos="1501775" algn="l"/>
                <a:tab pos="1951038" algn="l"/>
                <a:tab pos="2400300" algn="l"/>
                <a:tab pos="2849563" algn="l"/>
                <a:tab pos="3298825" algn="l"/>
                <a:tab pos="3748088" algn="l"/>
                <a:tab pos="4197350" algn="l"/>
                <a:tab pos="4646613" algn="l"/>
                <a:tab pos="5095875" algn="l"/>
                <a:tab pos="5545138" algn="l"/>
                <a:tab pos="5994400" algn="l"/>
                <a:tab pos="6443663" algn="l"/>
                <a:tab pos="6892925" algn="l"/>
                <a:tab pos="7342188" algn="l"/>
                <a:tab pos="7791450" algn="l"/>
                <a:tab pos="8240713" algn="l"/>
                <a:tab pos="8689975" algn="l"/>
                <a:tab pos="9139238" algn="l"/>
                <a:tab pos="9588500" algn="l"/>
              </a:tabLst>
            </a:pPr>
            <a:r>
              <a:rPr lang="ru-RU" altLang="ru-RU" sz="2000" b="0" dirty="0">
                <a:solidFill>
                  <a:srgbClr val="CCCCFF"/>
                </a:solidFill>
                <a:hlinkClick r:id="rId3" action="ppaction://hlinksldjump"/>
              </a:rPr>
              <a:t>Переменные</a:t>
            </a:r>
            <a:endParaRPr lang="ru-RU" altLang="ru-RU" sz="2000" b="0" dirty="0">
              <a:solidFill>
                <a:srgbClr val="CCCCFF"/>
              </a:solidFill>
              <a:hlinkClick r:id="rId4" action="ppaction://hlinksldjump"/>
            </a:endParaRPr>
          </a:p>
          <a:p>
            <a:pPr marL="985838" lvl="1" indent="-528638">
              <a:spcBef>
                <a:spcPts val="500"/>
              </a:spcBef>
              <a:buFont typeface="Times New Roman" panose="02020603050405020304" pitchFamily="18" charset="0"/>
              <a:buAutoNum type="arabicPeriod"/>
              <a:tabLst>
                <a:tab pos="604838" algn="l"/>
                <a:tab pos="1052513" algn="l"/>
                <a:tab pos="1501775" algn="l"/>
                <a:tab pos="1951038" algn="l"/>
                <a:tab pos="2400300" algn="l"/>
                <a:tab pos="2849563" algn="l"/>
                <a:tab pos="3298825" algn="l"/>
                <a:tab pos="3748088" algn="l"/>
                <a:tab pos="4197350" algn="l"/>
                <a:tab pos="4646613" algn="l"/>
                <a:tab pos="5095875" algn="l"/>
                <a:tab pos="5545138" algn="l"/>
                <a:tab pos="5994400" algn="l"/>
                <a:tab pos="6443663" algn="l"/>
                <a:tab pos="6892925" algn="l"/>
                <a:tab pos="7342188" algn="l"/>
                <a:tab pos="7791450" algn="l"/>
                <a:tab pos="8240713" algn="l"/>
                <a:tab pos="8689975" algn="l"/>
                <a:tab pos="9139238" algn="l"/>
                <a:tab pos="9588500" algn="l"/>
              </a:tabLst>
            </a:pPr>
            <a:r>
              <a:rPr lang="ru-RU" altLang="ru-RU" sz="2000" dirty="0">
                <a:solidFill>
                  <a:srgbClr val="CCCCFF"/>
                </a:solidFill>
                <a:hlinkClick r:id="rId5" action="ppaction://hlinksldjump"/>
              </a:rPr>
              <a:t>Оператор присваивания</a:t>
            </a:r>
            <a:endParaRPr lang="ru-RU" altLang="ru-RU" sz="2000" dirty="0">
              <a:solidFill>
                <a:srgbClr val="CCCCFF"/>
              </a:solidFill>
              <a:hlinkClick r:id="rId6" action="ppaction://hlinksldjump"/>
            </a:endParaRPr>
          </a:p>
          <a:p>
            <a:pPr marL="985838" lvl="1" indent="-528638">
              <a:spcBef>
                <a:spcPts val="500"/>
              </a:spcBef>
              <a:buFont typeface="Times New Roman" panose="02020603050405020304" pitchFamily="18" charset="0"/>
              <a:buAutoNum type="arabicPeriod"/>
              <a:tabLst>
                <a:tab pos="604838" algn="l"/>
                <a:tab pos="1052513" algn="l"/>
                <a:tab pos="1501775" algn="l"/>
                <a:tab pos="1951038" algn="l"/>
                <a:tab pos="2400300" algn="l"/>
                <a:tab pos="2849563" algn="l"/>
                <a:tab pos="3298825" algn="l"/>
                <a:tab pos="3748088" algn="l"/>
                <a:tab pos="4197350" algn="l"/>
                <a:tab pos="4646613" algn="l"/>
                <a:tab pos="5095875" algn="l"/>
                <a:tab pos="5545138" algn="l"/>
                <a:tab pos="5994400" algn="l"/>
                <a:tab pos="6443663" algn="l"/>
                <a:tab pos="6892925" algn="l"/>
                <a:tab pos="7342188" algn="l"/>
                <a:tab pos="7791450" algn="l"/>
                <a:tab pos="8240713" algn="l"/>
                <a:tab pos="8689975" algn="l"/>
                <a:tab pos="9139238" algn="l"/>
                <a:tab pos="9588500" algn="l"/>
              </a:tabLst>
            </a:pPr>
            <a:r>
              <a:rPr lang="en-US" altLang="ru-RU" sz="2000" dirty="0">
                <a:solidFill>
                  <a:srgbClr val="CCCCFF"/>
                </a:solidFill>
                <a:hlinkClick r:id="rId7" action="ppaction://hlinksldjump"/>
              </a:rPr>
              <a:t>Print</a:t>
            </a:r>
            <a:endParaRPr lang="en-US" altLang="ru-RU" sz="2000" dirty="0">
              <a:solidFill>
                <a:srgbClr val="CCCCFF"/>
              </a:solidFill>
              <a:hlinkClick r:id="rId2" action="ppaction://hlinkfile"/>
            </a:endParaRPr>
          </a:p>
          <a:p>
            <a:pPr marL="985838" lvl="1" indent="-528638">
              <a:spcBef>
                <a:spcPts val="500"/>
              </a:spcBef>
              <a:buFont typeface="Times New Roman" panose="02020603050405020304" pitchFamily="18" charset="0"/>
              <a:buAutoNum type="arabicPeriod"/>
              <a:tabLst>
                <a:tab pos="604838" algn="l"/>
                <a:tab pos="1052513" algn="l"/>
                <a:tab pos="1501775" algn="l"/>
                <a:tab pos="1951038" algn="l"/>
                <a:tab pos="2400300" algn="l"/>
                <a:tab pos="2849563" algn="l"/>
                <a:tab pos="3298825" algn="l"/>
                <a:tab pos="3748088" algn="l"/>
                <a:tab pos="4197350" algn="l"/>
                <a:tab pos="4646613" algn="l"/>
                <a:tab pos="5095875" algn="l"/>
                <a:tab pos="5545138" algn="l"/>
                <a:tab pos="5994400" algn="l"/>
                <a:tab pos="6443663" algn="l"/>
                <a:tab pos="6892925" algn="l"/>
                <a:tab pos="7342188" algn="l"/>
                <a:tab pos="7791450" algn="l"/>
                <a:tab pos="8240713" algn="l"/>
                <a:tab pos="8689975" algn="l"/>
                <a:tab pos="9139238" algn="l"/>
                <a:tab pos="9588500" algn="l"/>
              </a:tabLst>
            </a:pPr>
            <a:r>
              <a:rPr lang="en-US" altLang="ru-RU" sz="2000" dirty="0">
                <a:solidFill>
                  <a:srgbClr val="CCCCFF"/>
                </a:solidFill>
                <a:hlinkClick r:id="rId8" action="ppaction://hlinksldjump"/>
              </a:rPr>
              <a:t>Input, </a:t>
            </a:r>
            <a:r>
              <a:rPr lang="en-US" altLang="ru-RU" sz="2000" dirty="0" err="1">
                <a:solidFill>
                  <a:srgbClr val="CCCCFF"/>
                </a:solidFill>
                <a:hlinkClick r:id="rId8" action="ppaction://hlinksldjump"/>
              </a:rPr>
              <a:t>cls</a:t>
            </a:r>
            <a:endParaRPr lang="en-US" altLang="ru-RU" sz="2000" dirty="0">
              <a:solidFill>
                <a:srgbClr val="CCCCFF"/>
              </a:solidFill>
              <a:hlinkClick r:id="rId2" action="ppaction://hlinkfile"/>
            </a:endParaRPr>
          </a:p>
          <a:p>
            <a:pPr marL="604838" indent="-604838">
              <a:spcBef>
                <a:spcPts val="600"/>
              </a:spcBef>
              <a:buFont typeface="Times New Roman" panose="02020603050405020304" pitchFamily="18" charset="0"/>
              <a:buAutoNum type="arabicPeriod"/>
              <a:tabLst>
                <a:tab pos="604838" algn="l"/>
                <a:tab pos="1052513" algn="l"/>
                <a:tab pos="1501775" algn="l"/>
                <a:tab pos="1951038" algn="l"/>
                <a:tab pos="2400300" algn="l"/>
                <a:tab pos="2849563" algn="l"/>
                <a:tab pos="3298825" algn="l"/>
                <a:tab pos="3748088" algn="l"/>
                <a:tab pos="4197350" algn="l"/>
                <a:tab pos="4646613" algn="l"/>
                <a:tab pos="5095875" algn="l"/>
                <a:tab pos="5545138" algn="l"/>
                <a:tab pos="5994400" algn="l"/>
                <a:tab pos="6443663" algn="l"/>
                <a:tab pos="6892925" algn="l"/>
                <a:tab pos="7342188" algn="l"/>
                <a:tab pos="7791450" algn="l"/>
                <a:tab pos="8240713" algn="l"/>
                <a:tab pos="8689975" algn="l"/>
                <a:tab pos="9139238" algn="l"/>
                <a:tab pos="9588500" algn="l"/>
              </a:tabLst>
            </a:pPr>
            <a:r>
              <a:rPr lang="ru-RU" altLang="ru-RU" b="0" dirty="0">
                <a:solidFill>
                  <a:srgbClr val="CCCCFF"/>
                </a:solidFill>
                <a:hlinkClick r:id="rId6" action="ppaction://hlinksldjump"/>
              </a:rPr>
              <a:t>Выбор</a:t>
            </a:r>
            <a:endParaRPr lang="ru-RU" altLang="ru-RU" b="0" dirty="0">
              <a:solidFill>
                <a:srgbClr val="CCCCFF"/>
              </a:solidFill>
              <a:hlinkClick r:id="rId9" action="ppaction://hlinksldjump"/>
            </a:endParaRPr>
          </a:p>
          <a:p>
            <a:pPr marL="604838" indent="-604838">
              <a:spcBef>
                <a:spcPts val="600"/>
              </a:spcBef>
              <a:buFont typeface="Times New Roman" panose="02020603050405020304" pitchFamily="18" charset="0"/>
              <a:buAutoNum type="arabicPeriod"/>
              <a:tabLst>
                <a:tab pos="604838" algn="l"/>
                <a:tab pos="1052513" algn="l"/>
                <a:tab pos="1501775" algn="l"/>
                <a:tab pos="1951038" algn="l"/>
                <a:tab pos="2400300" algn="l"/>
                <a:tab pos="2849563" algn="l"/>
                <a:tab pos="3298825" algn="l"/>
                <a:tab pos="3748088" algn="l"/>
                <a:tab pos="4197350" algn="l"/>
                <a:tab pos="4646613" algn="l"/>
                <a:tab pos="5095875" algn="l"/>
                <a:tab pos="5545138" algn="l"/>
                <a:tab pos="5994400" algn="l"/>
                <a:tab pos="6443663" algn="l"/>
                <a:tab pos="6892925" algn="l"/>
                <a:tab pos="7342188" algn="l"/>
                <a:tab pos="7791450" algn="l"/>
                <a:tab pos="8240713" algn="l"/>
                <a:tab pos="8689975" algn="l"/>
                <a:tab pos="9139238" algn="l"/>
                <a:tab pos="9588500" algn="l"/>
              </a:tabLst>
            </a:pPr>
            <a:r>
              <a:rPr lang="ru-RU" altLang="ru-RU" b="0" dirty="0">
                <a:solidFill>
                  <a:srgbClr val="CCCCFF"/>
                </a:solidFill>
                <a:hlinkClick r:id="rId10" action="ppaction://hlinksldjump"/>
              </a:rPr>
              <a:t>Безусловный переход</a:t>
            </a:r>
            <a:endParaRPr lang="ru-RU" altLang="ru-RU" b="0" dirty="0">
              <a:solidFill>
                <a:srgbClr val="CCCCFF"/>
              </a:solidFill>
              <a:hlinkClick r:id="rId4" action="ppaction://hlinksldjump"/>
            </a:endParaRPr>
          </a:p>
          <a:p>
            <a:pPr marL="604838" indent="-604838">
              <a:spcBef>
                <a:spcPts val="600"/>
              </a:spcBef>
              <a:buFont typeface="Times New Roman" panose="02020603050405020304" pitchFamily="18" charset="0"/>
              <a:buAutoNum type="arabicPeriod"/>
              <a:tabLst>
                <a:tab pos="604838" algn="l"/>
                <a:tab pos="1052513" algn="l"/>
                <a:tab pos="1501775" algn="l"/>
                <a:tab pos="1951038" algn="l"/>
                <a:tab pos="2400300" algn="l"/>
                <a:tab pos="2849563" algn="l"/>
                <a:tab pos="3298825" algn="l"/>
                <a:tab pos="3748088" algn="l"/>
                <a:tab pos="4197350" algn="l"/>
                <a:tab pos="4646613" algn="l"/>
                <a:tab pos="5095875" algn="l"/>
                <a:tab pos="5545138" algn="l"/>
                <a:tab pos="5994400" algn="l"/>
                <a:tab pos="6443663" algn="l"/>
                <a:tab pos="6892925" algn="l"/>
                <a:tab pos="7342188" algn="l"/>
                <a:tab pos="7791450" algn="l"/>
                <a:tab pos="8240713" algn="l"/>
                <a:tab pos="8689975" algn="l"/>
                <a:tab pos="9139238" algn="l"/>
                <a:tab pos="9588500" algn="l"/>
              </a:tabLst>
            </a:pPr>
            <a:r>
              <a:rPr lang="ru-RU" altLang="ru-RU" b="0" dirty="0">
                <a:solidFill>
                  <a:srgbClr val="CCCCFF"/>
                </a:solidFill>
                <a:hlinkClick r:id="rId10" action="ppaction://hlinksldjump"/>
              </a:rPr>
              <a:t>Повторения</a:t>
            </a:r>
            <a:endParaRPr lang="ru-RU" altLang="ru-RU" b="0" dirty="0">
              <a:solidFill>
                <a:srgbClr val="CCCCFF"/>
              </a:solidFill>
              <a:hlinkClick r:id="rId6" action="ppaction://hlinksldjump"/>
            </a:endParaRPr>
          </a:p>
        </p:txBody>
      </p:sp>
    </p:spTree>
    <p:extLst>
      <p:ext uri="{BB962C8B-B14F-4D97-AF65-F5344CB8AC3E}">
        <p14:creationId xmlns:p14="http://schemas.microsoft.com/office/powerpoint/2010/main" val="36379968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067944" y="1807493"/>
            <a:ext cx="4276725" cy="3571875"/>
          </a:xfrm>
          <a:prstGeom prst="rect">
            <a:avLst/>
          </a:prstGeom>
        </p:spPr>
      </p:pic>
      <p:sp>
        <p:nvSpPr>
          <p:cNvPr id="17409" name="Rectangle 1"/>
          <p:cNvSpPr>
            <a:spLocks noGrp="1" noChangeArrowheads="1"/>
          </p:cNvSpPr>
          <p:nvPr>
            <p:ph type="title"/>
          </p:nvPr>
        </p:nvSpPr>
        <p:spPr>
          <a:xfrm>
            <a:off x="107950" y="168275"/>
            <a:ext cx="8856663" cy="703263"/>
          </a:xfrm>
          <a:ln/>
          <a:extLs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sz="4000" dirty="0" smtClean="0"/>
              <a:t>Переменные</a:t>
            </a:r>
            <a:endParaRPr lang="ru-RU" altLang="ru-RU" sz="4000" dirty="0"/>
          </a:p>
        </p:txBody>
      </p:sp>
      <p:sp>
        <p:nvSpPr>
          <p:cNvPr id="17410" name="Text Box 2"/>
          <p:cNvSpPr txBox="1">
            <a:spLocks noChangeArrowheads="1"/>
          </p:cNvSpPr>
          <p:nvPr/>
        </p:nvSpPr>
        <p:spPr bwMode="auto">
          <a:xfrm>
            <a:off x="323850" y="981075"/>
            <a:ext cx="8424863" cy="460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ts val="1500"/>
              </a:spcBef>
              <a:buClrTx/>
              <a:buFontTx/>
              <a:buNone/>
            </a:pPr>
            <a:r>
              <a:rPr lang="ru-RU" altLang="ru-RU" sz="2400" dirty="0" smtClean="0"/>
              <a:t>Эту же программу можно записать иначе:</a:t>
            </a:r>
            <a:endParaRPr lang="ru-RU" altLang="ru-RU" sz="2400" dirty="0"/>
          </a:p>
        </p:txBody>
      </p:sp>
      <p:sp>
        <p:nvSpPr>
          <p:cNvPr id="17412" name="Rectangle 4"/>
          <p:cNvSpPr>
            <a:spLocks noChangeArrowheads="1"/>
          </p:cNvSpPr>
          <p:nvPr/>
        </p:nvSpPr>
        <p:spPr bwMode="auto">
          <a:xfrm>
            <a:off x="611188" y="2030320"/>
            <a:ext cx="3097212" cy="3833999"/>
          </a:xfrm>
          <a:prstGeom prst="rect">
            <a:avLst/>
          </a:prstGeom>
          <a:solidFill>
            <a:srgbClr val="E8ED0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ctr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ts val="1500"/>
              </a:spcBef>
              <a:buClrTx/>
              <a:buFontTx/>
              <a:buNone/>
            </a:pPr>
            <a:r>
              <a:rPr lang="en-US" altLang="ru-RU" sz="2400" b="1" dirty="0" smtClean="0"/>
              <a:t>C</a:t>
            </a:r>
            <a:r>
              <a:rPr lang="ru-RU" altLang="ru-RU" sz="2400" b="1" dirty="0" err="1" smtClean="0"/>
              <a:t>lg</a:t>
            </a:r>
            <a:endParaRPr lang="ru-RU" altLang="ru-RU" sz="2400" b="1" dirty="0" smtClean="0"/>
          </a:p>
          <a:p>
            <a:pPr>
              <a:spcBef>
                <a:spcPts val="1500"/>
              </a:spcBef>
              <a:buClrTx/>
              <a:buFontTx/>
              <a:buNone/>
            </a:pPr>
            <a:r>
              <a:rPr lang="ru-RU" altLang="ru-RU" sz="2400" b="1" dirty="0" smtClean="0">
                <a:solidFill>
                  <a:schemeClr val="accent2">
                    <a:lumMod val="75000"/>
                  </a:schemeClr>
                </a:solidFill>
              </a:rPr>
              <a:t>А = 140</a:t>
            </a:r>
            <a:endParaRPr lang="ru-RU" altLang="ru-RU" sz="2400" b="1" dirty="0">
              <a:solidFill>
                <a:schemeClr val="accent2">
                  <a:lumMod val="75000"/>
                </a:schemeClr>
              </a:solidFill>
            </a:endParaRPr>
          </a:p>
          <a:p>
            <a:pPr>
              <a:spcBef>
                <a:spcPts val="1500"/>
              </a:spcBef>
              <a:buClrTx/>
              <a:buFontTx/>
              <a:buNone/>
            </a:pPr>
            <a:r>
              <a:rPr lang="ru-RU" altLang="ru-RU" sz="2400" b="1" dirty="0" err="1"/>
              <a:t>color</a:t>
            </a:r>
            <a:r>
              <a:rPr lang="ru-RU" altLang="ru-RU" sz="2400" b="1" dirty="0"/>
              <a:t> </a:t>
            </a:r>
            <a:r>
              <a:rPr lang="ru-RU" altLang="ru-RU" sz="2400" b="1" dirty="0" err="1"/>
              <a:t>blue</a:t>
            </a:r>
            <a:endParaRPr lang="ru-RU" altLang="ru-RU" sz="2400" b="1" dirty="0"/>
          </a:p>
          <a:p>
            <a:pPr>
              <a:spcBef>
                <a:spcPts val="1500"/>
              </a:spcBef>
              <a:buClrTx/>
              <a:buFontTx/>
              <a:buNone/>
            </a:pPr>
            <a:r>
              <a:rPr lang="ru-RU" altLang="ru-RU" sz="2400" b="1" dirty="0" err="1"/>
              <a:t>rect</a:t>
            </a:r>
            <a:r>
              <a:rPr lang="ru-RU" altLang="ru-RU" sz="2400" b="1" dirty="0"/>
              <a:t> </a:t>
            </a:r>
            <a:r>
              <a:rPr lang="ru-RU" altLang="ru-RU" sz="2400" b="1" dirty="0" smtClean="0"/>
              <a:t>0, 0, </a:t>
            </a:r>
            <a:r>
              <a:rPr lang="ru-RU" altLang="ru-RU" sz="2400" b="1" dirty="0" smtClean="0">
                <a:solidFill>
                  <a:schemeClr val="accent2">
                    <a:lumMod val="75000"/>
                  </a:schemeClr>
                </a:solidFill>
              </a:rPr>
              <a:t>А</a:t>
            </a:r>
            <a:r>
              <a:rPr lang="ru-RU" altLang="ru-RU" sz="2400" b="1" dirty="0" smtClean="0"/>
              <a:t>, </a:t>
            </a:r>
            <a:r>
              <a:rPr lang="ru-RU" altLang="ru-RU" sz="2400" b="1" dirty="0" smtClean="0">
                <a:solidFill>
                  <a:schemeClr val="accent2">
                    <a:lumMod val="75000"/>
                  </a:schemeClr>
                </a:solidFill>
              </a:rPr>
              <a:t>А</a:t>
            </a:r>
          </a:p>
          <a:p>
            <a:pPr>
              <a:spcBef>
                <a:spcPts val="1500"/>
              </a:spcBef>
              <a:buClrTx/>
              <a:buFontTx/>
              <a:buNone/>
            </a:pPr>
            <a:r>
              <a:rPr lang="ru-RU" altLang="ru-RU" sz="2400" b="1" dirty="0" err="1" smtClean="0"/>
              <a:t>color</a:t>
            </a:r>
            <a:r>
              <a:rPr lang="ru-RU" altLang="ru-RU" sz="2400" b="1" dirty="0" smtClean="0"/>
              <a:t> </a:t>
            </a:r>
            <a:r>
              <a:rPr lang="ru-RU" altLang="ru-RU" sz="2400" b="1" dirty="0" err="1"/>
              <a:t>red</a:t>
            </a:r>
            <a:endParaRPr lang="ru-RU" altLang="ru-RU" sz="2400" b="1" dirty="0"/>
          </a:p>
          <a:p>
            <a:pPr>
              <a:spcBef>
                <a:spcPts val="1500"/>
              </a:spcBef>
              <a:buClrTx/>
              <a:buFontTx/>
              <a:buNone/>
            </a:pPr>
            <a:r>
              <a:rPr lang="ru-RU" altLang="ru-RU" sz="2400" b="1" dirty="0" err="1"/>
              <a:t>circle</a:t>
            </a:r>
            <a:r>
              <a:rPr lang="ru-RU" altLang="ru-RU" sz="2400" b="1" dirty="0"/>
              <a:t> </a:t>
            </a:r>
            <a:r>
              <a:rPr lang="en-US" altLang="ru-RU" sz="2400" b="1" dirty="0" smtClean="0"/>
              <a:t>7</a:t>
            </a:r>
            <a:r>
              <a:rPr lang="ru-RU" altLang="ru-RU" sz="2400" b="1" dirty="0" smtClean="0"/>
              <a:t>0, </a:t>
            </a:r>
            <a:r>
              <a:rPr lang="en-US" altLang="ru-RU" sz="2400" b="1" dirty="0" smtClean="0"/>
              <a:t>70</a:t>
            </a:r>
            <a:r>
              <a:rPr lang="ru-RU" altLang="ru-RU" sz="2400" b="1" dirty="0" smtClean="0"/>
              <a:t>,70</a:t>
            </a:r>
            <a:endParaRPr lang="ru-RU" altLang="ru-RU" sz="2400" b="1" dirty="0"/>
          </a:p>
          <a:p>
            <a:pPr algn="ctr">
              <a:spcBef>
                <a:spcPts val="1500"/>
              </a:spcBef>
              <a:buClrTx/>
              <a:buFontTx/>
              <a:buNone/>
            </a:pPr>
            <a:endParaRPr lang="ru-RU" altLang="ru-RU" sz="2400" b="1" dirty="0"/>
          </a:p>
        </p:txBody>
      </p:sp>
      <p:sp>
        <p:nvSpPr>
          <p:cNvPr id="6" name="AutoShape 8"/>
          <p:cNvSpPr>
            <a:spLocks noChangeArrowheads="1"/>
          </p:cNvSpPr>
          <p:nvPr/>
        </p:nvSpPr>
        <p:spPr bwMode="auto">
          <a:xfrm>
            <a:off x="4423359" y="4616995"/>
            <a:ext cx="3455987" cy="1368425"/>
          </a:xfrm>
          <a:prstGeom prst="wedgeEllipseCallout">
            <a:avLst>
              <a:gd name="adj1" fmla="val -117403"/>
              <a:gd name="adj2" fmla="val -170604"/>
            </a:avLst>
          </a:prstGeom>
          <a:solidFill>
            <a:srgbClr val="BBE0E3"/>
          </a:solidFill>
          <a:ln w="9360" cap="sq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algn="ctr">
              <a:buClrTx/>
              <a:buFontTx/>
              <a:buNone/>
            </a:pPr>
            <a:r>
              <a:rPr lang="ru-RU" altLang="ru-RU"/>
              <a:t>Переменная – поименованная ячейка в памяти компьютера</a:t>
            </a:r>
          </a:p>
        </p:txBody>
      </p:sp>
      <p:sp>
        <p:nvSpPr>
          <p:cNvPr id="2" name="Прямоугольник 1"/>
          <p:cNvSpPr/>
          <p:nvPr/>
        </p:nvSpPr>
        <p:spPr bwMode="auto">
          <a:xfrm>
            <a:off x="1547664" y="4797152"/>
            <a:ext cx="1944216" cy="504056"/>
          </a:xfrm>
          <a:prstGeom prst="rect">
            <a:avLst/>
          </a:prstGeom>
          <a:solidFill>
            <a:srgbClr val="E8ED0F"/>
          </a:solidFill>
          <a:ln w="9525" cap="flat" cmpd="sng" algn="ctr">
            <a:solidFill>
              <a:srgbClr val="E8ED0F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Arial" panose="020B0604020202020204" pitchFamily="34" charset="0"/>
              </a:rPr>
              <a:t>А</a:t>
            </a:r>
            <a:r>
              <a:rPr lang="en-US" sz="2400" b="1" dirty="0" smtClean="0">
                <a:solidFill>
                  <a:schemeClr val="accent2">
                    <a:lumMod val="75000"/>
                  </a:schemeClr>
                </a:solidFill>
              </a:rPr>
              <a:t>/2</a:t>
            </a: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</a:rPr>
              <a:t>, А/2, А/2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" name="Text Box 6"/>
          <p:cNvSpPr txBox="1">
            <a:spLocks noChangeArrowheads="1"/>
          </p:cNvSpPr>
          <p:nvPr/>
        </p:nvSpPr>
        <p:spPr bwMode="auto">
          <a:xfrm>
            <a:off x="395288" y="6021388"/>
            <a:ext cx="8424862" cy="371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ts val="1125"/>
              </a:spcBef>
              <a:buClrTx/>
              <a:buFontTx/>
              <a:buNone/>
            </a:pPr>
            <a:r>
              <a:rPr lang="ru-RU" altLang="ru-RU" dirty="0" smtClean="0"/>
              <a:t>Использование переменных позволяет решать задачи в самом общем виде!</a:t>
            </a:r>
            <a:endParaRPr lang="ru-RU" altLang="ru-RU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 additive="repl"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 additive="repl"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Grp="1" noChangeArrowheads="1"/>
          </p:cNvSpPr>
          <p:nvPr>
            <p:ph type="title"/>
          </p:nvPr>
        </p:nvSpPr>
        <p:spPr>
          <a:xfrm>
            <a:off x="468313" y="0"/>
            <a:ext cx="8229600" cy="850900"/>
          </a:xfrm>
          <a:ln/>
          <a:extLs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/>
              <a:t>Задача</a:t>
            </a:r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23850" y="836613"/>
            <a:ext cx="8569325" cy="1612900"/>
          </a:xfrm>
          <a:ln/>
          <a:extLs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0" indent="354013">
              <a:spcBef>
                <a:spcPts val="600"/>
              </a:spcBef>
              <a:buClrTx/>
              <a:buFontTx/>
              <a:buNone/>
              <a:tabLst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/>
              <a:t>Как будет выглядеть программа рисования круга, вписанного в квадрат с произвольной стороной А?</a:t>
            </a:r>
          </a:p>
          <a:p>
            <a:pPr marL="0" indent="354013">
              <a:spcBef>
                <a:spcPts val="600"/>
              </a:spcBef>
              <a:buClrTx/>
              <a:buFontTx/>
              <a:buNone/>
              <a:tabLst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US" altLang="ru-RU"/>
              <a:t>(</a:t>
            </a:r>
            <a:r>
              <a:rPr lang="ru-RU" altLang="ru-RU"/>
              <a:t>Пусть для простоты левая верхняя вершина квадрата совпадает с точкой отсчёта) </a:t>
            </a:r>
          </a:p>
        </p:txBody>
      </p:sp>
      <p:pic>
        <p:nvPicPr>
          <p:cNvPr id="1843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725" y="2349500"/>
            <a:ext cx="3516313" cy="3294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8436" name="Line 4"/>
          <p:cNvSpPr>
            <a:spLocks noChangeShapeType="1"/>
          </p:cNvSpPr>
          <p:nvPr/>
        </p:nvSpPr>
        <p:spPr bwMode="auto">
          <a:xfrm>
            <a:off x="7092950" y="2924175"/>
            <a:ext cx="1588" cy="1368425"/>
          </a:xfrm>
          <a:prstGeom prst="line">
            <a:avLst/>
          </a:prstGeom>
          <a:noFill/>
          <a:ln w="9360" cap="sq">
            <a:solidFill>
              <a:srgbClr val="000000"/>
            </a:solidFill>
            <a:prstDash val="lg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8437" name="Line 5"/>
          <p:cNvSpPr>
            <a:spLocks noChangeShapeType="1"/>
          </p:cNvSpPr>
          <p:nvPr/>
        </p:nvSpPr>
        <p:spPr bwMode="auto">
          <a:xfrm>
            <a:off x="5724525" y="4221163"/>
            <a:ext cx="1368425" cy="1587"/>
          </a:xfrm>
          <a:prstGeom prst="line">
            <a:avLst/>
          </a:prstGeom>
          <a:noFill/>
          <a:ln w="9360" cap="sq">
            <a:solidFill>
              <a:srgbClr val="000000"/>
            </a:solidFill>
            <a:prstDash val="lg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8438" name="Text Box 6"/>
          <p:cNvSpPr txBox="1">
            <a:spLocks noChangeArrowheads="1"/>
          </p:cNvSpPr>
          <p:nvPr/>
        </p:nvSpPr>
        <p:spPr bwMode="auto">
          <a:xfrm>
            <a:off x="395288" y="6021388"/>
            <a:ext cx="8424862" cy="371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ts val="1125"/>
              </a:spcBef>
              <a:buClrTx/>
              <a:buFontTx/>
              <a:buNone/>
            </a:pPr>
            <a:r>
              <a:rPr lang="ru-RU" altLang="ru-RU" dirty="0" smtClean="0"/>
              <a:t>Использование переменных позволяет решать задачи в самом общем виде!</a:t>
            </a:r>
            <a:endParaRPr lang="ru-RU" altLang="ru-RU" dirty="0"/>
          </a:p>
        </p:txBody>
      </p:sp>
      <p:sp>
        <p:nvSpPr>
          <p:cNvPr id="18439" name="Rectangle 7"/>
          <p:cNvSpPr>
            <a:spLocks noChangeArrowheads="1"/>
          </p:cNvSpPr>
          <p:nvPr/>
        </p:nvSpPr>
        <p:spPr bwMode="auto">
          <a:xfrm>
            <a:off x="468313" y="2759075"/>
            <a:ext cx="2998787" cy="3286125"/>
          </a:xfrm>
          <a:prstGeom prst="rect">
            <a:avLst/>
          </a:prstGeom>
          <a:solidFill>
            <a:srgbClr val="FFCC6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ctr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ts val="1125"/>
              </a:spcBef>
              <a:buClrTx/>
              <a:buFontTx/>
              <a:buNone/>
            </a:pPr>
            <a:r>
              <a:rPr lang="ru-RU" altLang="ru-RU" b="1" dirty="0"/>
              <a:t>А=100</a:t>
            </a:r>
          </a:p>
          <a:p>
            <a:pPr>
              <a:spcBef>
                <a:spcPts val="1125"/>
              </a:spcBef>
              <a:buClrTx/>
              <a:buFontTx/>
              <a:buNone/>
            </a:pPr>
            <a:r>
              <a:rPr lang="en-US" altLang="ru-RU" b="1" dirty="0" err="1"/>
              <a:t>clg</a:t>
            </a:r>
            <a:endParaRPr lang="en-US" altLang="ru-RU" b="1" dirty="0"/>
          </a:p>
          <a:p>
            <a:pPr>
              <a:spcBef>
                <a:spcPts val="1125"/>
              </a:spcBef>
              <a:buClrTx/>
              <a:buFontTx/>
              <a:buNone/>
            </a:pPr>
            <a:r>
              <a:rPr lang="ru-RU" altLang="ru-RU" b="1" dirty="0" err="1"/>
              <a:t>rem</a:t>
            </a:r>
            <a:r>
              <a:rPr lang="ru-RU" altLang="ru-RU" b="1" dirty="0"/>
              <a:t> Рисование квадрата</a:t>
            </a:r>
          </a:p>
          <a:p>
            <a:pPr>
              <a:spcBef>
                <a:spcPts val="1125"/>
              </a:spcBef>
              <a:buClrTx/>
              <a:buFontTx/>
              <a:buNone/>
            </a:pPr>
            <a:r>
              <a:rPr lang="ru-RU" altLang="ru-RU" b="1" dirty="0" err="1"/>
              <a:t>color</a:t>
            </a:r>
            <a:r>
              <a:rPr lang="ru-RU" altLang="ru-RU" b="1" dirty="0"/>
              <a:t> </a:t>
            </a:r>
            <a:r>
              <a:rPr lang="ru-RU" altLang="ru-RU" b="1" dirty="0" err="1"/>
              <a:t>blue</a:t>
            </a:r>
            <a:endParaRPr lang="ru-RU" altLang="ru-RU" b="1" dirty="0"/>
          </a:p>
          <a:p>
            <a:pPr>
              <a:spcBef>
                <a:spcPts val="1125"/>
              </a:spcBef>
              <a:buClrTx/>
              <a:buFontTx/>
              <a:buNone/>
            </a:pPr>
            <a:r>
              <a:rPr lang="ru-RU" altLang="ru-RU" b="1" dirty="0" err="1"/>
              <a:t>rect</a:t>
            </a:r>
            <a:r>
              <a:rPr lang="ru-RU" altLang="ru-RU" b="1" dirty="0"/>
              <a:t> 0,0,A,A</a:t>
            </a:r>
          </a:p>
          <a:p>
            <a:pPr>
              <a:spcBef>
                <a:spcPts val="1125"/>
              </a:spcBef>
              <a:buClrTx/>
              <a:buFontTx/>
              <a:buNone/>
            </a:pPr>
            <a:r>
              <a:rPr lang="ru-RU" altLang="ru-RU" b="1" dirty="0" err="1"/>
              <a:t>rem</a:t>
            </a:r>
            <a:r>
              <a:rPr lang="ru-RU" altLang="ru-RU" b="1" dirty="0"/>
              <a:t> Рисование круга</a:t>
            </a:r>
          </a:p>
          <a:p>
            <a:pPr>
              <a:spcBef>
                <a:spcPts val="1125"/>
              </a:spcBef>
              <a:buClrTx/>
              <a:buFontTx/>
              <a:buNone/>
            </a:pPr>
            <a:r>
              <a:rPr lang="ru-RU" altLang="ru-RU" b="1" dirty="0" err="1"/>
              <a:t>color</a:t>
            </a:r>
            <a:r>
              <a:rPr lang="ru-RU" altLang="ru-RU" b="1" dirty="0"/>
              <a:t> </a:t>
            </a:r>
            <a:r>
              <a:rPr lang="ru-RU" altLang="ru-RU" b="1" dirty="0" err="1"/>
              <a:t>red</a:t>
            </a:r>
            <a:endParaRPr lang="ru-RU" altLang="ru-RU" b="1" dirty="0"/>
          </a:p>
          <a:p>
            <a:pPr>
              <a:spcBef>
                <a:spcPts val="1125"/>
              </a:spcBef>
              <a:buClrTx/>
              <a:buFontTx/>
              <a:buNone/>
            </a:pPr>
            <a:r>
              <a:rPr lang="ru-RU" altLang="ru-RU" b="1" dirty="0" err="1"/>
              <a:t>circle</a:t>
            </a:r>
            <a:r>
              <a:rPr lang="ru-RU" altLang="ru-RU" b="1" dirty="0"/>
              <a:t> A/2, A/2, A/2</a:t>
            </a:r>
          </a:p>
        </p:txBody>
      </p:sp>
      <p:sp>
        <p:nvSpPr>
          <p:cNvPr id="18440" name="AutoShape 8"/>
          <p:cNvSpPr>
            <a:spLocks noChangeArrowheads="1"/>
          </p:cNvSpPr>
          <p:nvPr/>
        </p:nvSpPr>
        <p:spPr bwMode="auto">
          <a:xfrm>
            <a:off x="2484438" y="2708275"/>
            <a:ext cx="3455987" cy="1368425"/>
          </a:xfrm>
          <a:prstGeom prst="wedgeEllipseCallout">
            <a:avLst>
              <a:gd name="adj1" fmla="val -101310"/>
              <a:gd name="adj2" fmla="val -17171"/>
            </a:avLst>
          </a:prstGeom>
          <a:solidFill>
            <a:srgbClr val="BBE0E3"/>
          </a:solidFill>
          <a:ln w="9360" cap="sq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algn="ctr">
              <a:buClrTx/>
              <a:buFontTx/>
              <a:buNone/>
            </a:pPr>
            <a:r>
              <a:rPr lang="ru-RU" altLang="ru-RU"/>
              <a:t>Переменная – поименованная ячейка в памяти компьютера</a:t>
            </a:r>
          </a:p>
        </p:txBody>
      </p:sp>
      <p:sp>
        <p:nvSpPr>
          <p:cNvPr id="18441" name="AutoShape 9"/>
          <p:cNvSpPr>
            <a:spLocks noChangeArrowheads="1"/>
          </p:cNvSpPr>
          <p:nvPr/>
        </p:nvSpPr>
        <p:spPr bwMode="auto">
          <a:xfrm>
            <a:off x="3059113" y="4149725"/>
            <a:ext cx="2592387" cy="1366838"/>
          </a:xfrm>
          <a:prstGeom prst="wedgeEllipseCallout">
            <a:avLst>
              <a:gd name="adj1" fmla="val -127773"/>
              <a:gd name="adj2" fmla="val -71255"/>
            </a:avLst>
          </a:prstGeom>
          <a:solidFill>
            <a:srgbClr val="BBE0E3"/>
          </a:solidFill>
          <a:ln w="9360" cap="sq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algn="ctr">
              <a:buClrTx/>
              <a:buFontTx/>
              <a:buNone/>
            </a:pPr>
            <a:r>
              <a:rPr lang="ru-RU" altLang="ru-RU"/>
              <a:t>Комментарий в программе – начинается со слова </a:t>
            </a:r>
            <a:r>
              <a:rPr lang="ru-RU" altLang="ru-RU" b="1"/>
              <a:t>rem</a:t>
            </a:r>
          </a:p>
        </p:txBody>
      </p:sp>
      <p:sp>
        <p:nvSpPr>
          <p:cNvPr id="18442" name="Text Box 10"/>
          <p:cNvSpPr txBox="1">
            <a:spLocks noChangeArrowheads="1"/>
          </p:cNvSpPr>
          <p:nvPr/>
        </p:nvSpPr>
        <p:spPr bwMode="auto">
          <a:xfrm>
            <a:off x="6588125" y="3860800"/>
            <a:ext cx="1295400" cy="36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ts val="1125"/>
              </a:spcBef>
              <a:buClrTx/>
              <a:buFontTx/>
              <a:buNone/>
            </a:pPr>
            <a:r>
              <a:rPr lang="ru-RU" altLang="ru-RU"/>
              <a:t>?, ?, ?</a:t>
            </a:r>
          </a:p>
        </p:txBody>
      </p:sp>
      <p:sp>
        <p:nvSpPr>
          <p:cNvPr id="18443" name="Rectangle 11"/>
          <p:cNvSpPr>
            <a:spLocks noChangeArrowheads="1"/>
          </p:cNvSpPr>
          <p:nvPr/>
        </p:nvSpPr>
        <p:spPr bwMode="auto">
          <a:xfrm>
            <a:off x="468313" y="2708275"/>
            <a:ext cx="3024187" cy="3386138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 additive="repl">
                                        <p:cTn id="23" dur="500"/>
                                        <p:tgtEl>
                                          <p:spTgt spid="184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 additive="repl">
                                        <p:cTn id="32" dur="500"/>
                                        <p:tgtEl>
                                          <p:spTgt spid="184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 additive="repl">
                                        <p:cTn id="35" dur="500"/>
                                        <p:tgtEl>
                                          <p:spTgt spid="184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 additive="repl">
                                        <p:cTn id="52" dur="500"/>
                                        <p:tgtEl>
                                          <p:spTgt spid="184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 additive="repl">
                                        <p:cTn id="57" dur="500"/>
                                        <p:tgtEl>
                                          <p:spTgt spid="184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1"/>
          <p:cNvSpPr>
            <a:spLocks noGrp="1" noChangeArrowheads="1"/>
          </p:cNvSpPr>
          <p:nvPr>
            <p:ph type="title"/>
          </p:nvPr>
        </p:nvSpPr>
        <p:spPr>
          <a:xfrm>
            <a:off x="0" y="128589"/>
            <a:ext cx="9144000" cy="882422"/>
          </a:xfrm>
          <a:ln/>
          <a:extLs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sz="3600" dirty="0" smtClean="0"/>
              <a:t>Рассмотрим ещё более общий случай</a:t>
            </a:r>
            <a:endParaRPr lang="ru-RU" alt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998893"/>
            <a:ext cx="8627938" cy="1596443"/>
          </a:xfrm>
        </p:spPr>
        <p:txBody>
          <a:bodyPr/>
          <a:lstStyle/>
          <a:p>
            <a:pPr marL="0" indent="361950"/>
            <a:r>
              <a:rPr lang="ru-RU" altLang="ru-RU" b="0" dirty="0"/>
              <a:t>Поскольку местоположение круга связано с местоположением квадрата, то введём ещё две переменные – </a:t>
            </a:r>
            <a:r>
              <a:rPr lang="en-US" altLang="ru-RU" dirty="0"/>
              <a:t>x</a:t>
            </a:r>
            <a:r>
              <a:rPr lang="ru-RU" altLang="ru-RU" b="0" dirty="0"/>
              <a:t> и </a:t>
            </a:r>
            <a:r>
              <a:rPr lang="en-US" altLang="ru-RU" dirty="0"/>
              <a:t>y</a:t>
            </a:r>
            <a:r>
              <a:rPr lang="en-US" altLang="ru-RU" b="0" dirty="0"/>
              <a:t> – </a:t>
            </a:r>
            <a:r>
              <a:rPr lang="ru-RU" altLang="ru-RU" b="0" dirty="0"/>
              <a:t>координаты верхнего левого угла квадрата:</a:t>
            </a:r>
            <a:br>
              <a:rPr lang="ru-RU" altLang="ru-RU" b="0" dirty="0"/>
            </a:br>
            <a:endParaRPr lang="ru-RU" b="0" dirty="0"/>
          </a:p>
        </p:txBody>
      </p:sp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7483" y="2348880"/>
            <a:ext cx="3455988" cy="3371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9459" name="Line 3"/>
          <p:cNvSpPr>
            <a:spLocks noChangeShapeType="1"/>
          </p:cNvSpPr>
          <p:nvPr/>
        </p:nvSpPr>
        <p:spPr bwMode="auto">
          <a:xfrm>
            <a:off x="7287708" y="2782267"/>
            <a:ext cx="1588" cy="1295400"/>
          </a:xfrm>
          <a:prstGeom prst="line">
            <a:avLst/>
          </a:prstGeom>
          <a:noFill/>
          <a:ln w="9360" cap="sq">
            <a:solidFill>
              <a:srgbClr val="000000"/>
            </a:solidFill>
            <a:prstDash val="lg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9460" name="Line 4"/>
          <p:cNvSpPr>
            <a:spLocks noChangeShapeType="1"/>
          </p:cNvSpPr>
          <p:nvPr/>
        </p:nvSpPr>
        <p:spPr bwMode="auto">
          <a:xfrm>
            <a:off x="5919283" y="4149105"/>
            <a:ext cx="1368425" cy="1587"/>
          </a:xfrm>
          <a:prstGeom prst="line">
            <a:avLst/>
          </a:prstGeom>
          <a:noFill/>
          <a:ln w="9360" cap="sq">
            <a:solidFill>
              <a:srgbClr val="000000"/>
            </a:solidFill>
            <a:prstDash val="lg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9461" name="Text Box 5"/>
          <p:cNvSpPr txBox="1">
            <a:spLocks noChangeArrowheads="1"/>
          </p:cNvSpPr>
          <p:nvPr/>
        </p:nvSpPr>
        <p:spPr bwMode="auto">
          <a:xfrm>
            <a:off x="7359146" y="3933205"/>
            <a:ext cx="1008062" cy="36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ts val="1125"/>
              </a:spcBef>
              <a:buClrTx/>
              <a:buFontTx/>
              <a:buNone/>
            </a:pPr>
            <a:r>
              <a:rPr lang="ru-RU" altLang="ru-RU"/>
              <a:t>?,?</a:t>
            </a:r>
          </a:p>
        </p:txBody>
      </p:sp>
      <p:sp>
        <p:nvSpPr>
          <p:cNvPr id="19462" name="Text Box 6"/>
          <p:cNvSpPr txBox="1">
            <a:spLocks noChangeArrowheads="1"/>
          </p:cNvSpPr>
          <p:nvPr/>
        </p:nvSpPr>
        <p:spPr bwMode="auto">
          <a:xfrm>
            <a:off x="7359146" y="3933205"/>
            <a:ext cx="1427162" cy="36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>
              <a:buClrTx/>
              <a:buFontTx/>
              <a:buNone/>
            </a:pPr>
            <a:r>
              <a:rPr lang="ru-RU" altLang="ru-RU"/>
              <a:t>x+A/2,y+A/2</a:t>
            </a:r>
          </a:p>
        </p:txBody>
      </p:sp>
      <p:sp>
        <p:nvSpPr>
          <p:cNvPr id="19463" name="Text Box 7"/>
          <p:cNvSpPr txBox="1">
            <a:spLocks noChangeArrowheads="1"/>
          </p:cNvSpPr>
          <p:nvPr/>
        </p:nvSpPr>
        <p:spPr bwMode="auto">
          <a:xfrm>
            <a:off x="454025" y="6166070"/>
            <a:ext cx="8353425" cy="6429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ts val="1125"/>
              </a:spcBef>
              <a:buClrTx/>
              <a:buFontTx/>
              <a:buNone/>
            </a:pPr>
            <a:r>
              <a:rPr lang="ru-RU" altLang="ru-RU" dirty="0"/>
              <a:t>Меняя в программе значения</a:t>
            </a:r>
            <a:r>
              <a:rPr lang="ru-RU" altLang="ru-RU" b="1" dirty="0"/>
              <a:t> </a:t>
            </a:r>
            <a:r>
              <a:rPr lang="en-US" altLang="ru-RU" b="1" dirty="0"/>
              <a:t>x</a:t>
            </a:r>
            <a:r>
              <a:rPr lang="en-US" altLang="ru-RU" dirty="0"/>
              <a:t> </a:t>
            </a:r>
            <a:r>
              <a:rPr lang="ru-RU" altLang="ru-RU" dirty="0"/>
              <a:t>и </a:t>
            </a:r>
            <a:r>
              <a:rPr lang="en-US" altLang="ru-RU" b="1" dirty="0"/>
              <a:t>y</a:t>
            </a:r>
            <a:r>
              <a:rPr lang="ru-RU" altLang="ru-RU" dirty="0"/>
              <a:t>, проследите за изменением результата на экране!</a:t>
            </a:r>
          </a:p>
        </p:txBody>
      </p:sp>
      <p:sp>
        <p:nvSpPr>
          <p:cNvPr id="19464" name="Rectangle 8"/>
          <p:cNvSpPr>
            <a:spLocks noChangeArrowheads="1"/>
          </p:cNvSpPr>
          <p:nvPr/>
        </p:nvSpPr>
        <p:spPr bwMode="auto">
          <a:xfrm>
            <a:off x="463127" y="2654073"/>
            <a:ext cx="3003062" cy="753669"/>
          </a:xfrm>
          <a:prstGeom prst="rect">
            <a:avLst/>
          </a:prstGeom>
          <a:solidFill>
            <a:srgbClr val="E8ED0F"/>
          </a:solidFill>
          <a:ln>
            <a:noFill/>
          </a:ln>
          <a:effectLst/>
        </p:spPr>
        <p:txBody>
          <a:bodyPr wrap="square" lIns="90000" tIns="46800" rIns="90000" bIns="46800" anchor="ctr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>
              <a:lnSpc>
                <a:spcPct val="80000"/>
              </a:lnSpc>
              <a:spcBef>
                <a:spcPts val="1250"/>
              </a:spcBef>
              <a:buClrTx/>
              <a:buFontTx/>
              <a:buNone/>
            </a:pPr>
            <a:r>
              <a:rPr lang="en-US" altLang="ru-RU" sz="2000" b="1" dirty="0"/>
              <a:t>x=50</a:t>
            </a:r>
          </a:p>
          <a:p>
            <a:pPr>
              <a:lnSpc>
                <a:spcPct val="80000"/>
              </a:lnSpc>
              <a:spcBef>
                <a:spcPts val="1250"/>
              </a:spcBef>
              <a:buClrTx/>
              <a:buFontTx/>
              <a:buNone/>
            </a:pPr>
            <a:r>
              <a:rPr lang="en-US" altLang="ru-RU" sz="2000" b="1" dirty="0" smtClean="0"/>
              <a:t>y=38</a:t>
            </a:r>
            <a:endParaRPr lang="en-US" altLang="ru-RU" sz="2000" b="1" dirty="0"/>
          </a:p>
        </p:txBody>
      </p:sp>
      <p:sp>
        <p:nvSpPr>
          <p:cNvPr id="13" name="Rectangle 7"/>
          <p:cNvSpPr>
            <a:spLocks noChangeArrowheads="1"/>
          </p:cNvSpPr>
          <p:nvPr/>
        </p:nvSpPr>
        <p:spPr bwMode="auto">
          <a:xfrm>
            <a:off x="461701" y="3407742"/>
            <a:ext cx="2998787" cy="2461829"/>
          </a:xfrm>
          <a:prstGeom prst="rect">
            <a:avLst/>
          </a:prstGeom>
          <a:solidFill>
            <a:srgbClr val="E8ED0F"/>
          </a:solidFill>
          <a:ln>
            <a:noFill/>
          </a:ln>
          <a:effectLst/>
          <a:extLst/>
        </p:spPr>
        <p:txBody>
          <a:bodyPr lIns="90000" tIns="46800" rIns="90000" bIns="46800" anchor="ctr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ts val="1125"/>
              </a:spcBef>
              <a:buClrTx/>
              <a:buFontTx/>
              <a:buNone/>
            </a:pPr>
            <a:r>
              <a:rPr lang="ru-RU" altLang="ru-RU" b="1" dirty="0" smtClean="0"/>
              <a:t>А=1</a:t>
            </a:r>
            <a:r>
              <a:rPr lang="en-US" altLang="ru-RU" b="1" dirty="0" smtClean="0"/>
              <a:t>4</a:t>
            </a:r>
            <a:r>
              <a:rPr lang="ru-RU" altLang="ru-RU" b="1" dirty="0" smtClean="0"/>
              <a:t>0</a:t>
            </a:r>
            <a:endParaRPr lang="ru-RU" altLang="ru-RU" b="1" dirty="0"/>
          </a:p>
          <a:p>
            <a:pPr>
              <a:spcBef>
                <a:spcPts val="1125"/>
              </a:spcBef>
              <a:buClrTx/>
              <a:buFontTx/>
              <a:buNone/>
            </a:pPr>
            <a:r>
              <a:rPr lang="en-US" altLang="ru-RU" b="1" dirty="0" err="1"/>
              <a:t>clg</a:t>
            </a:r>
            <a:endParaRPr lang="en-US" altLang="ru-RU" b="1" dirty="0"/>
          </a:p>
          <a:p>
            <a:pPr>
              <a:spcBef>
                <a:spcPts val="1125"/>
              </a:spcBef>
              <a:buClrTx/>
              <a:buFontTx/>
              <a:buNone/>
            </a:pPr>
            <a:r>
              <a:rPr lang="ru-RU" altLang="ru-RU" b="1" dirty="0" err="1" smtClean="0"/>
              <a:t>color</a:t>
            </a:r>
            <a:r>
              <a:rPr lang="ru-RU" altLang="ru-RU" b="1" dirty="0" smtClean="0"/>
              <a:t> </a:t>
            </a:r>
            <a:r>
              <a:rPr lang="ru-RU" altLang="ru-RU" b="1" dirty="0" err="1"/>
              <a:t>blue</a:t>
            </a:r>
            <a:endParaRPr lang="ru-RU" altLang="ru-RU" b="1" dirty="0"/>
          </a:p>
          <a:p>
            <a:pPr>
              <a:spcBef>
                <a:spcPts val="1125"/>
              </a:spcBef>
              <a:buClrTx/>
              <a:buFontTx/>
              <a:buNone/>
            </a:pPr>
            <a:r>
              <a:rPr lang="ru-RU" altLang="ru-RU" b="1" dirty="0" err="1"/>
              <a:t>rect</a:t>
            </a:r>
            <a:r>
              <a:rPr lang="ru-RU" altLang="ru-RU" b="1" dirty="0"/>
              <a:t> </a:t>
            </a:r>
            <a:r>
              <a:rPr lang="en-US" altLang="ru-RU" b="1" dirty="0" smtClean="0"/>
              <a:t>4</a:t>
            </a:r>
            <a:r>
              <a:rPr lang="ru-RU" altLang="ru-RU" b="1" dirty="0" smtClean="0"/>
              <a:t>0,</a:t>
            </a:r>
            <a:r>
              <a:rPr lang="en-US" altLang="ru-RU" b="1" dirty="0" smtClean="0"/>
              <a:t> 2</a:t>
            </a:r>
            <a:r>
              <a:rPr lang="ru-RU" altLang="ru-RU" b="1" dirty="0" smtClean="0"/>
              <a:t>0,</a:t>
            </a:r>
            <a:r>
              <a:rPr lang="en-US" altLang="ru-RU" b="1" dirty="0" smtClean="0"/>
              <a:t> </a:t>
            </a:r>
            <a:r>
              <a:rPr lang="ru-RU" altLang="ru-RU" b="1" dirty="0" smtClean="0"/>
              <a:t>A,</a:t>
            </a:r>
            <a:r>
              <a:rPr lang="en-US" altLang="ru-RU" b="1" dirty="0" smtClean="0"/>
              <a:t> </a:t>
            </a:r>
            <a:r>
              <a:rPr lang="ru-RU" altLang="ru-RU" b="1" dirty="0" smtClean="0"/>
              <a:t>A</a:t>
            </a:r>
            <a:endParaRPr lang="ru-RU" altLang="ru-RU" b="1" dirty="0"/>
          </a:p>
          <a:p>
            <a:pPr>
              <a:spcBef>
                <a:spcPts val="1125"/>
              </a:spcBef>
              <a:buClrTx/>
              <a:buFontTx/>
              <a:buNone/>
            </a:pPr>
            <a:r>
              <a:rPr lang="ru-RU" altLang="ru-RU" b="1" dirty="0" err="1" smtClean="0"/>
              <a:t>color</a:t>
            </a:r>
            <a:r>
              <a:rPr lang="ru-RU" altLang="ru-RU" b="1" dirty="0" smtClean="0"/>
              <a:t> </a:t>
            </a:r>
            <a:r>
              <a:rPr lang="ru-RU" altLang="ru-RU" b="1" dirty="0" err="1"/>
              <a:t>red</a:t>
            </a:r>
            <a:endParaRPr lang="ru-RU" altLang="ru-RU" b="1" dirty="0"/>
          </a:p>
          <a:p>
            <a:pPr>
              <a:spcBef>
                <a:spcPts val="1125"/>
              </a:spcBef>
              <a:buClrTx/>
              <a:buFontTx/>
              <a:buNone/>
            </a:pPr>
            <a:r>
              <a:rPr lang="ru-RU" altLang="ru-RU" b="1" dirty="0" err="1"/>
              <a:t>circle</a:t>
            </a:r>
            <a:r>
              <a:rPr lang="ru-RU" altLang="ru-RU" b="1" dirty="0"/>
              <a:t> </a:t>
            </a:r>
            <a:r>
              <a:rPr lang="en-US" altLang="ru-RU" b="1" dirty="0" smtClean="0"/>
              <a:t>110</a:t>
            </a:r>
            <a:r>
              <a:rPr lang="ru-RU" altLang="ru-RU" b="1" dirty="0" smtClean="0"/>
              <a:t>, </a:t>
            </a:r>
            <a:r>
              <a:rPr lang="en-US" altLang="ru-RU" b="1" dirty="0" smtClean="0"/>
              <a:t>90</a:t>
            </a:r>
            <a:r>
              <a:rPr lang="ru-RU" altLang="ru-RU" b="1" dirty="0" smtClean="0"/>
              <a:t>, </a:t>
            </a:r>
            <a:r>
              <a:rPr lang="ru-RU" altLang="ru-RU" b="1" dirty="0"/>
              <a:t>A/2</a:t>
            </a:r>
          </a:p>
        </p:txBody>
      </p:sp>
      <p:sp>
        <p:nvSpPr>
          <p:cNvPr id="2" name="Прямоугольник 1"/>
          <p:cNvSpPr/>
          <p:nvPr/>
        </p:nvSpPr>
        <p:spPr bwMode="auto">
          <a:xfrm>
            <a:off x="461701" y="4645044"/>
            <a:ext cx="1868164" cy="432048"/>
          </a:xfrm>
          <a:prstGeom prst="rect">
            <a:avLst/>
          </a:prstGeom>
          <a:solidFill>
            <a:srgbClr val="E8ED0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>
              <a:spcBef>
                <a:spcPts val="1125"/>
              </a:spcBef>
              <a:buClrTx/>
              <a:buFontTx/>
              <a:buNone/>
            </a:pPr>
            <a:r>
              <a:rPr lang="ru-RU" altLang="ru-RU" b="1" dirty="0" err="1" smtClean="0">
                <a:solidFill>
                  <a:schemeClr val="tx1"/>
                </a:solidFill>
              </a:rPr>
              <a:t>rect</a:t>
            </a:r>
            <a:r>
              <a:rPr lang="ru-RU" altLang="ru-RU" b="1" dirty="0" smtClean="0">
                <a:solidFill>
                  <a:schemeClr val="tx1"/>
                </a:solidFill>
              </a:rPr>
              <a:t> </a:t>
            </a:r>
            <a:r>
              <a:rPr lang="ru-RU" altLang="ru-RU" b="1" dirty="0" smtClean="0">
                <a:solidFill>
                  <a:srgbClr val="C00000"/>
                </a:solidFill>
              </a:rPr>
              <a:t>х</a:t>
            </a:r>
            <a:r>
              <a:rPr lang="en-US" altLang="ru-RU" b="1" dirty="0" smtClean="0">
                <a:solidFill>
                  <a:srgbClr val="C00000"/>
                </a:solidFill>
              </a:rPr>
              <a:t>, y</a:t>
            </a:r>
            <a:r>
              <a:rPr lang="ru-RU" altLang="ru-RU" b="1" dirty="0" smtClean="0">
                <a:solidFill>
                  <a:schemeClr val="tx1"/>
                </a:solidFill>
              </a:rPr>
              <a:t>,</a:t>
            </a:r>
            <a:r>
              <a:rPr lang="en-US" altLang="ru-RU" b="1" dirty="0" smtClean="0">
                <a:solidFill>
                  <a:schemeClr val="tx1"/>
                </a:solidFill>
              </a:rPr>
              <a:t> </a:t>
            </a:r>
            <a:r>
              <a:rPr lang="ru-RU" altLang="ru-RU" b="1" dirty="0" smtClean="0">
                <a:solidFill>
                  <a:schemeClr val="tx1"/>
                </a:solidFill>
              </a:rPr>
              <a:t>A,</a:t>
            </a:r>
            <a:r>
              <a:rPr lang="en-US" altLang="ru-RU" b="1" dirty="0" smtClean="0">
                <a:solidFill>
                  <a:schemeClr val="tx1"/>
                </a:solidFill>
              </a:rPr>
              <a:t> </a:t>
            </a:r>
            <a:r>
              <a:rPr lang="ru-RU" altLang="ru-RU" b="1" dirty="0" smtClean="0">
                <a:solidFill>
                  <a:schemeClr val="tx1"/>
                </a:solidFill>
              </a:rPr>
              <a:t>A</a:t>
            </a:r>
            <a:endParaRPr lang="ru-RU" altLang="ru-RU" b="1" dirty="0">
              <a:solidFill>
                <a:schemeClr val="tx1"/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 bwMode="auto">
          <a:xfrm>
            <a:off x="484930" y="5465362"/>
            <a:ext cx="2952328" cy="438150"/>
          </a:xfrm>
          <a:prstGeom prst="rect">
            <a:avLst/>
          </a:prstGeom>
          <a:solidFill>
            <a:srgbClr val="E8ED0F"/>
          </a:solidFill>
          <a:ln w="9525" cap="flat" cmpd="sng" algn="ctr">
            <a:solidFill>
              <a:srgbClr val="E8ED0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80000"/>
              </a:lnSpc>
              <a:spcBef>
                <a:spcPts val="1250"/>
              </a:spcBef>
              <a:buClrTx/>
              <a:buFontTx/>
              <a:buNone/>
            </a:pPr>
            <a:r>
              <a:rPr lang="ru-RU" altLang="ru-RU" sz="1800" b="1" dirty="0" err="1" smtClean="0">
                <a:solidFill>
                  <a:schemeClr val="tx1"/>
                </a:solidFill>
              </a:rPr>
              <a:t>circle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 </a:t>
            </a:r>
            <a:r>
              <a:rPr lang="ru-RU" altLang="ru-RU" sz="1800" b="1" dirty="0" err="1" smtClean="0">
                <a:solidFill>
                  <a:srgbClr val="C00000"/>
                </a:solidFill>
              </a:rPr>
              <a:t>x+</a:t>
            </a:r>
            <a:r>
              <a:rPr lang="ru-RU" altLang="ru-RU" sz="1800" b="1" dirty="0" err="1" smtClean="0">
                <a:solidFill>
                  <a:schemeClr val="tx1"/>
                </a:solidFill>
              </a:rPr>
              <a:t>A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/2,</a:t>
            </a:r>
            <a:r>
              <a:rPr lang="ru-RU" altLang="ru-RU" sz="1800" b="1" dirty="0" smtClean="0">
                <a:solidFill>
                  <a:srgbClr val="C00000"/>
                </a:solidFill>
              </a:rPr>
              <a:t>y+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A/2,A/2</a:t>
            </a:r>
            <a:endParaRPr lang="ru-RU" altLang="ru-RU" sz="18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 additive="repl">
                                        <p:cTn id="19" dur="500"/>
                                        <p:tgtEl>
                                          <p:spTgt spid="194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 additive="repl">
                                        <p:cTn id="22" dur="500"/>
                                        <p:tgtEl>
                                          <p:spTgt spid="19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 additive="repl">
                                        <p:cTn id="25" dur="500"/>
                                        <p:tgtEl>
                                          <p:spTgt spid="194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 additive="repl">
                                        <p:cTn id="29" dur="500"/>
                                        <p:tgtEl>
                                          <p:spTgt spid="19461"/>
                                        </p:tgtEl>
                                      </p:cBhvr>
                                    </p:animEffect>
                                    <p:set>
                                      <p:cBhvr additive="repl"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 additive="repl">
                                        <p:cTn id="33" dur="500"/>
                                        <p:tgtEl>
                                          <p:spTgt spid="194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 additive="repl">
                                        <p:cTn id="42" dur="500"/>
                                        <p:tgtEl>
                                          <p:spTgt spid="194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9464" grpId="0" animBg="1"/>
      <p:bldP spid="2" grpId="0" animBg="1"/>
      <p:bldP spid="17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1"/>
          <p:cNvSpPr>
            <a:spLocks noGrp="1" noChangeArrowheads="1"/>
          </p:cNvSpPr>
          <p:nvPr>
            <p:ph type="title"/>
          </p:nvPr>
        </p:nvSpPr>
        <p:spPr>
          <a:xfrm>
            <a:off x="250825" y="260350"/>
            <a:ext cx="8435975" cy="1312863"/>
          </a:xfrm>
          <a:ln/>
          <a:extLs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sz="4000"/>
              <a:t>Задание: используя переменные </a:t>
            </a:r>
            <a:r>
              <a:rPr lang="en-US" altLang="ru-RU" sz="4000" b="1"/>
              <a:t>x</a:t>
            </a:r>
            <a:r>
              <a:rPr lang="en-US" altLang="ru-RU" sz="4000"/>
              <a:t>, </a:t>
            </a:r>
            <a:r>
              <a:rPr lang="en-US" altLang="ru-RU" sz="4000" b="1"/>
              <a:t>y</a:t>
            </a:r>
            <a:r>
              <a:rPr lang="en-US" altLang="ru-RU" sz="4000"/>
              <a:t>, </a:t>
            </a:r>
            <a:r>
              <a:rPr lang="en-US" altLang="ru-RU" sz="4000" b="1"/>
              <a:t>r</a:t>
            </a:r>
            <a:r>
              <a:rPr lang="ru-RU" altLang="ru-RU" sz="4000"/>
              <a:t>, напишите программу рисования радуги</a:t>
            </a:r>
          </a:p>
        </p:txBody>
      </p:sp>
      <p:sp>
        <p:nvSpPr>
          <p:cNvPr id="2048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95288" y="1844675"/>
            <a:ext cx="6048375" cy="4105275"/>
          </a:xfrm>
          <a:ln/>
          <a:extLs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609600" indent="-604838">
              <a:lnSpc>
                <a:spcPct val="90000"/>
              </a:lnSpc>
              <a:spcBef>
                <a:spcPts val="600"/>
              </a:spcBef>
              <a:buClrTx/>
              <a:buFontTx/>
              <a:buNone/>
              <a:tabLst>
                <a:tab pos="609600" algn="l"/>
                <a:tab pos="714375" algn="l"/>
                <a:tab pos="1163638" algn="l"/>
                <a:tab pos="1612900" algn="l"/>
                <a:tab pos="2062163" algn="l"/>
                <a:tab pos="2511425" algn="l"/>
                <a:tab pos="2960688" algn="l"/>
                <a:tab pos="3409950" algn="l"/>
                <a:tab pos="3859213" algn="l"/>
                <a:tab pos="4308475" algn="l"/>
                <a:tab pos="4757738" algn="l"/>
                <a:tab pos="5207000" algn="l"/>
                <a:tab pos="5656263" algn="l"/>
                <a:tab pos="6105525" algn="l"/>
                <a:tab pos="6554788" algn="l"/>
                <a:tab pos="7004050" algn="l"/>
                <a:tab pos="7453313" algn="l"/>
                <a:tab pos="7902575" algn="l"/>
                <a:tab pos="8351838" algn="l"/>
                <a:tab pos="8801100" algn="l"/>
                <a:tab pos="9250363" algn="l"/>
              </a:tabLst>
            </a:pPr>
            <a:r>
              <a:rPr lang="ru-RU" altLang="ru-RU"/>
              <a:t>Алгоритм:</a:t>
            </a:r>
          </a:p>
          <a:p>
            <a:pPr marL="609600" indent="-604838">
              <a:lnSpc>
                <a:spcPct val="90000"/>
              </a:lnSpc>
              <a:spcBef>
                <a:spcPts val="600"/>
              </a:spcBef>
              <a:buClr>
                <a:srgbClr val="333399"/>
              </a:buClr>
              <a:buFont typeface="Times New Roman" panose="02020603050405020304" pitchFamily="18" charset="0"/>
              <a:buAutoNum type="arabicPeriod"/>
              <a:tabLst>
                <a:tab pos="609600" algn="l"/>
                <a:tab pos="714375" algn="l"/>
                <a:tab pos="1163638" algn="l"/>
                <a:tab pos="1612900" algn="l"/>
                <a:tab pos="2062163" algn="l"/>
                <a:tab pos="2511425" algn="l"/>
                <a:tab pos="2960688" algn="l"/>
                <a:tab pos="3409950" algn="l"/>
                <a:tab pos="3859213" algn="l"/>
                <a:tab pos="4308475" algn="l"/>
                <a:tab pos="4757738" algn="l"/>
                <a:tab pos="5207000" algn="l"/>
                <a:tab pos="5656263" algn="l"/>
                <a:tab pos="6105525" algn="l"/>
                <a:tab pos="6554788" algn="l"/>
                <a:tab pos="7004050" algn="l"/>
                <a:tab pos="7453313" algn="l"/>
                <a:tab pos="7902575" algn="l"/>
                <a:tab pos="8351838" algn="l"/>
                <a:tab pos="8801100" algn="l"/>
                <a:tab pos="9250363" algn="l"/>
              </a:tabLst>
            </a:pPr>
            <a:r>
              <a:rPr lang="ru-RU" altLang="ru-RU">
                <a:solidFill>
                  <a:srgbClr val="333399"/>
                </a:solidFill>
              </a:rPr>
              <a:t>Закрасьте весь экран белым цветом.</a:t>
            </a:r>
          </a:p>
          <a:p>
            <a:pPr marL="609600" indent="-604838">
              <a:lnSpc>
                <a:spcPct val="90000"/>
              </a:lnSpc>
              <a:spcBef>
                <a:spcPts val="600"/>
              </a:spcBef>
              <a:buClr>
                <a:srgbClr val="333399"/>
              </a:buClr>
              <a:buFont typeface="Times New Roman" panose="02020603050405020304" pitchFamily="18" charset="0"/>
              <a:buAutoNum type="arabicPeriod"/>
              <a:tabLst>
                <a:tab pos="609600" algn="l"/>
                <a:tab pos="714375" algn="l"/>
                <a:tab pos="1163638" algn="l"/>
                <a:tab pos="1612900" algn="l"/>
                <a:tab pos="2062163" algn="l"/>
                <a:tab pos="2511425" algn="l"/>
                <a:tab pos="2960688" algn="l"/>
                <a:tab pos="3409950" algn="l"/>
                <a:tab pos="3859213" algn="l"/>
                <a:tab pos="4308475" algn="l"/>
                <a:tab pos="4757738" algn="l"/>
                <a:tab pos="5207000" algn="l"/>
                <a:tab pos="5656263" algn="l"/>
                <a:tab pos="6105525" algn="l"/>
                <a:tab pos="6554788" algn="l"/>
                <a:tab pos="7004050" algn="l"/>
                <a:tab pos="7453313" algn="l"/>
                <a:tab pos="7902575" algn="l"/>
                <a:tab pos="8351838" algn="l"/>
                <a:tab pos="8801100" algn="l"/>
                <a:tab pos="9250363" algn="l"/>
              </a:tabLst>
            </a:pPr>
            <a:r>
              <a:rPr lang="ru-RU" altLang="ru-RU">
                <a:solidFill>
                  <a:srgbClr val="333399"/>
                </a:solidFill>
              </a:rPr>
              <a:t>Нарисуйте 8 </a:t>
            </a:r>
            <a:r>
              <a:rPr lang="ru-RU" altLang="ru-RU" i="1">
                <a:solidFill>
                  <a:srgbClr val="333399"/>
                </a:solidFill>
              </a:rPr>
              <a:t>концентрических </a:t>
            </a:r>
            <a:r>
              <a:rPr lang="ru-RU" altLang="ru-RU">
                <a:solidFill>
                  <a:srgbClr val="333399"/>
                </a:solidFill>
              </a:rPr>
              <a:t>кругов (имеющих общий центр – в точке </a:t>
            </a:r>
            <a:r>
              <a:rPr lang="en-US" altLang="ru-RU">
                <a:solidFill>
                  <a:srgbClr val="333399"/>
                </a:solidFill>
              </a:rPr>
              <a:t>x=</a:t>
            </a:r>
            <a:r>
              <a:rPr lang="ru-RU" altLang="ru-RU">
                <a:solidFill>
                  <a:srgbClr val="333399"/>
                </a:solidFill>
              </a:rPr>
              <a:t>150, </a:t>
            </a:r>
            <a:r>
              <a:rPr lang="en-US" altLang="ru-RU">
                <a:solidFill>
                  <a:srgbClr val="333399"/>
                </a:solidFill>
              </a:rPr>
              <a:t>y=</a:t>
            </a:r>
            <a:r>
              <a:rPr lang="ru-RU" altLang="ru-RU">
                <a:solidFill>
                  <a:srgbClr val="333399"/>
                </a:solidFill>
              </a:rPr>
              <a:t>150), начиная с внешнего: </a:t>
            </a:r>
            <a:r>
              <a:rPr lang="ru-RU" altLang="ru-RU"/>
              <a:t>красный, оранжевый, жёлтый, зелёный, голубой, синий, фиолетовый</a:t>
            </a:r>
            <a:r>
              <a:rPr lang="ru-RU" altLang="ru-RU">
                <a:solidFill>
                  <a:srgbClr val="333399"/>
                </a:solidFill>
              </a:rPr>
              <a:t> </a:t>
            </a:r>
            <a:r>
              <a:rPr lang="ru-RU" altLang="ru-RU"/>
              <a:t>и белый</a:t>
            </a:r>
            <a:r>
              <a:rPr lang="ru-RU" altLang="ru-RU">
                <a:solidFill>
                  <a:srgbClr val="333399"/>
                </a:solidFill>
              </a:rPr>
              <a:t>, каждый раз уменьшая радиус на 5. Радиус красного круга </a:t>
            </a:r>
            <a:r>
              <a:rPr lang="en-US" altLang="ru-RU">
                <a:solidFill>
                  <a:srgbClr val="333399"/>
                </a:solidFill>
              </a:rPr>
              <a:t>r=</a:t>
            </a:r>
            <a:r>
              <a:rPr lang="ru-RU" altLang="ru-RU">
                <a:solidFill>
                  <a:srgbClr val="333399"/>
                </a:solidFill>
              </a:rPr>
              <a:t>100.</a:t>
            </a:r>
          </a:p>
        </p:txBody>
      </p:sp>
      <p:sp>
        <p:nvSpPr>
          <p:cNvPr id="20483" name="Text Box 3"/>
          <p:cNvSpPr txBox="1">
            <a:spLocks noChangeArrowheads="1"/>
          </p:cNvSpPr>
          <p:nvPr/>
        </p:nvSpPr>
        <p:spPr bwMode="auto">
          <a:xfrm>
            <a:off x="179388" y="5661025"/>
            <a:ext cx="8137525" cy="1443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 marL="342900" indent="-338138"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ts val="600"/>
              </a:spcBef>
              <a:buClrTx/>
              <a:buFontTx/>
              <a:buNone/>
            </a:pPr>
            <a:r>
              <a:rPr lang="ru-RU" altLang="ru-RU" sz="2800"/>
              <a:t>3. </a:t>
            </a:r>
            <a:r>
              <a:rPr lang="ru-RU" altLang="ru-RU" sz="2400">
                <a:solidFill>
                  <a:srgbClr val="333399"/>
                </a:solidFill>
              </a:rPr>
              <a:t>Нарисуйте прямоугольник белого цвета, закрывающий нижнюю часть кругов.</a:t>
            </a:r>
          </a:p>
          <a:p>
            <a:pPr>
              <a:spcBef>
                <a:spcPts val="1500"/>
              </a:spcBef>
              <a:buClrTx/>
              <a:buFontTx/>
              <a:buNone/>
            </a:pPr>
            <a:endParaRPr lang="ru-RU" altLang="ru-RU" sz="2400">
              <a:solidFill>
                <a:srgbClr val="333399"/>
              </a:solidFill>
            </a:endParaRPr>
          </a:p>
        </p:txBody>
      </p:sp>
      <p:pic>
        <p:nvPicPr>
          <p:cNvPr id="20484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3663" y="1966913"/>
            <a:ext cx="2520950" cy="2392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0485" name="Rectangle 5"/>
          <p:cNvSpPr>
            <a:spLocks noChangeArrowheads="1"/>
          </p:cNvSpPr>
          <p:nvPr/>
        </p:nvSpPr>
        <p:spPr bwMode="auto">
          <a:xfrm>
            <a:off x="6443663" y="3068638"/>
            <a:ext cx="2520950" cy="1223962"/>
          </a:xfrm>
          <a:prstGeom prst="rect">
            <a:avLst/>
          </a:prstGeom>
          <a:solidFill>
            <a:srgbClr val="FFFFFF"/>
          </a:solidFill>
          <a:ln w="9360" cap="sq">
            <a:solidFill>
              <a:srgbClr val="FFFF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0486" name="Rectangle 6"/>
          <p:cNvSpPr>
            <a:spLocks noChangeArrowheads="1"/>
          </p:cNvSpPr>
          <p:nvPr/>
        </p:nvSpPr>
        <p:spPr bwMode="auto">
          <a:xfrm>
            <a:off x="6948488" y="4365625"/>
            <a:ext cx="1441450" cy="1008063"/>
          </a:xfrm>
          <a:prstGeom prst="rect">
            <a:avLst/>
          </a:prstGeom>
          <a:solidFill>
            <a:srgbClr val="CCECFF"/>
          </a:solidFill>
          <a:ln w="9360" cap="sq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>
              <a:buClrTx/>
              <a:buFontTx/>
              <a:buNone/>
            </a:pPr>
            <a:r>
              <a:rPr lang="en-US" altLang="ru-RU"/>
              <a:t>X = 150</a:t>
            </a:r>
          </a:p>
          <a:p>
            <a:pPr>
              <a:buClrTx/>
              <a:buFontTx/>
              <a:buNone/>
            </a:pPr>
            <a:r>
              <a:rPr lang="en-US" altLang="ru-RU"/>
              <a:t>Y = 150</a:t>
            </a:r>
          </a:p>
          <a:p>
            <a:pPr>
              <a:buClrTx/>
              <a:buFontTx/>
              <a:buNone/>
            </a:pPr>
            <a:r>
              <a:rPr lang="en-US" altLang="ru-RU"/>
              <a:t>R = 100</a:t>
            </a:r>
          </a:p>
        </p:txBody>
      </p:sp>
      <p:sp>
        <p:nvSpPr>
          <p:cNvPr id="20487" name="Text Box 7"/>
          <p:cNvSpPr txBox="1">
            <a:spLocks noChangeArrowheads="1"/>
          </p:cNvSpPr>
          <p:nvPr/>
        </p:nvSpPr>
        <p:spPr bwMode="auto">
          <a:xfrm>
            <a:off x="6588125" y="3933825"/>
            <a:ext cx="2376488" cy="785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>
              <a:buClrTx/>
              <a:buFontTx/>
              <a:buNone/>
            </a:pPr>
            <a:r>
              <a:rPr lang="ru-RU" altLang="ru-RU"/>
              <a:t>Начало программы:</a:t>
            </a:r>
          </a:p>
          <a:p>
            <a:pPr>
              <a:spcBef>
                <a:spcPts val="1125"/>
              </a:spcBef>
              <a:buClrTx/>
              <a:buFontTx/>
              <a:buNone/>
            </a:pPr>
            <a:endParaRPr lang="ru-RU" altLang="ru-RU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 additive="repl">
                                        <p:cTn id="7" dur="500"/>
                                        <p:tgtEl>
                                          <p:spTgt spid="204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 additive="repl">
                                        <p:cTn id="12" dur="500"/>
                                        <p:tgtEl>
                                          <p:spTgt spid="204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 additive="repl">
                                        <p:cTn id="17" dur="500"/>
                                        <p:tgtEl>
                                          <p:spTgt spid="2048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9" presetID="1" presetClass="entr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 additive="repl">
                                        <p:cTn id="25" dur="500"/>
                                        <p:tgtEl>
                                          <p:spTgt spid="204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7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 additive="repl">
                                        <p:cTn id="29" dur="2000"/>
                                        <p:tgtEl>
                                          <p:spTgt spid="204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128588"/>
            <a:ext cx="8228013" cy="1433512"/>
          </a:xfrm>
          <a:ln/>
          <a:extLs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/>
              <a:t>Проверка</a:t>
            </a:r>
          </a:p>
        </p:txBody>
      </p:sp>
      <p:sp>
        <p:nvSpPr>
          <p:cNvPr id="2150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50825" y="1600200"/>
            <a:ext cx="8434388" cy="4524375"/>
          </a:xfrm>
          <a:ln/>
          <a:extLs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0" indent="0">
              <a:buClrTx/>
              <a:buFontTx/>
              <a:buNone/>
              <a:tabLst>
                <a:tab pos="0" algn="l"/>
                <a:tab pos="104775" algn="l"/>
                <a:tab pos="554038" algn="l"/>
                <a:tab pos="1003300" algn="l"/>
                <a:tab pos="1452563" algn="l"/>
                <a:tab pos="1901825" algn="l"/>
                <a:tab pos="2351088" algn="l"/>
                <a:tab pos="2800350" algn="l"/>
                <a:tab pos="3249613" algn="l"/>
                <a:tab pos="3698875" algn="l"/>
                <a:tab pos="4148138" algn="l"/>
                <a:tab pos="4597400" algn="l"/>
                <a:tab pos="5046663" algn="l"/>
                <a:tab pos="5495925" algn="l"/>
                <a:tab pos="5945188" algn="l"/>
                <a:tab pos="6394450" algn="l"/>
                <a:tab pos="6843713" algn="l"/>
                <a:tab pos="7292975" algn="l"/>
                <a:tab pos="7742238" algn="l"/>
                <a:tab pos="8191500" algn="l"/>
                <a:tab pos="8640763" algn="l"/>
              </a:tabLst>
            </a:pPr>
            <a:r>
              <a:rPr lang="ru-RU" altLang="ru-RU"/>
              <a:t>Поменяйте значения переменных </a:t>
            </a:r>
            <a:r>
              <a:rPr lang="en-US" altLang="ru-RU"/>
              <a:t>X</a:t>
            </a:r>
            <a:r>
              <a:rPr lang="ru-RU" altLang="ru-RU"/>
              <a:t>, </a:t>
            </a:r>
            <a:r>
              <a:rPr lang="en-US" altLang="ru-RU"/>
              <a:t>Y</a:t>
            </a:r>
            <a:r>
              <a:rPr lang="ru-RU" altLang="ru-RU"/>
              <a:t>, </a:t>
            </a:r>
            <a:r>
              <a:rPr lang="en-US" altLang="ru-RU"/>
              <a:t>R</a:t>
            </a:r>
            <a:r>
              <a:rPr lang="ru-RU" altLang="ru-RU"/>
              <a:t>. Сохранилось ли изображение радуги или «испортилось»?</a:t>
            </a:r>
          </a:p>
        </p:txBody>
      </p:sp>
      <p:pic>
        <p:nvPicPr>
          <p:cNvPr id="2150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0338" y="3775075"/>
            <a:ext cx="4319587" cy="2765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77875"/>
          </a:xfrm>
          <a:ln/>
          <a:extLs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/>
              <a:t>Программа рисования радуги</a:t>
            </a:r>
          </a:p>
        </p:txBody>
      </p:sp>
      <p:sp>
        <p:nvSpPr>
          <p:cNvPr id="2253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54012" y="1268413"/>
            <a:ext cx="8435975" cy="4897437"/>
          </a:xfrm>
          <a:ln/>
          <a:extLs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indent="-338138">
              <a:lnSpc>
                <a:spcPct val="80000"/>
              </a:lnSpc>
              <a:spcBef>
                <a:spcPts val="450"/>
              </a:spcBef>
              <a:buClrTx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ru-RU" altLang="ru-RU" sz="1800" dirty="0"/>
          </a:p>
          <a:p>
            <a:pPr indent="-338138">
              <a:lnSpc>
                <a:spcPct val="80000"/>
              </a:lnSpc>
              <a:spcBef>
                <a:spcPts val="300"/>
              </a:spcBef>
              <a:buClrTx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sz="1600" dirty="0" err="1"/>
              <a:t>color</a:t>
            </a:r>
            <a:r>
              <a:rPr lang="ru-RU" altLang="ru-RU" sz="1600" dirty="0"/>
              <a:t> </a:t>
            </a:r>
            <a:r>
              <a:rPr lang="ru-RU" altLang="ru-RU" sz="1600" dirty="0" err="1"/>
              <a:t>white</a:t>
            </a:r>
            <a:endParaRPr lang="ru-RU" altLang="ru-RU" sz="1600" dirty="0"/>
          </a:p>
          <a:p>
            <a:pPr indent="-338138">
              <a:lnSpc>
                <a:spcPct val="80000"/>
              </a:lnSpc>
              <a:spcBef>
                <a:spcPts val="300"/>
              </a:spcBef>
              <a:buClrTx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sz="1600" dirty="0" err="1"/>
              <a:t>rect</a:t>
            </a:r>
            <a:r>
              <a:rPr lang="ru-RU" altLang="ru-RU" sz="1600" dirty="0"/>
              <a:t> 0,0,300,300</a:t>
            </a:r>
          </a:p>
          <a:p>
            <a:pPr indent="-338138">
              <a:lnSpc>
                <a:spcPct val="80000"/>
              </a:lnSpc>
              <a:spcBef>
                <a:spcPts val="300"/>
              </a:spcBef>
              <a:buClrTx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US" altLang="ru-RU" sz="1600" dirty="0"/>
              <a:t>R</a:t>
            </a:r>
            <a:r>
              <a:rPr lang="ru-RU" altLang="ru-RU" sz="1600" dirty="0"/>
              <a:t>=</a:t>
            </a:r>
            <a:r>
              <a:rPr lang="en-US" altLang="ru-RU" sz="1600" dirty="0"/>
              <a:t>100</a:t>
            </a:r>
          </a:p>
          <a:p>
            <a:pPr indent="-338138">
              <a:lnSpc>
                <a:spcPct val="80000"/>
              </a:lnSpc>
              <a:spcBef>
                <a:spcPts val="300"/>
              </a:spcBef>
              <a:buClrTx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sz="1600" dirty="0"/>
              <a:t>x=1</a:t>
            </a:r>
            <a:r>
              <a:rPr lang="en-US" altLang="ru-RU" sz="1600" dirty="0"/>
              <a:t>5</a:t>
            </a:r>
            <a:r>
              <a:rPr lang="ru-RU" altLang="ru-RU" sz="1600" dirty="0"/>
              <a:t>0</a:t>
            </a:r>
          </a:p>
          <a:p>
            <a:pPr indent="-338138">
              <a:lnSpc>
                <a:spcPct val="80000"/>
              </a:lnSpc>
              <a:spcBef>
                <a:spcPts val="300"/>
              </a:spcBef>
              <a:buClrTx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sz="1600" dirty="0"/>
              <a:t>y=1</a:t>
            </a:r>
            <a:r>
              <a:rPr lang="en-US" altLang="ru-RU" sz="1600" dirty="0"/>
              <a:t>5</a:t>
            </a:r>
            <a:r>
              <a:rPr lang="ru-RU" altLang="ru-RU" sz="1600" dirty="0"/>
              <a:t>0</a:t>
            </a:r>
          </a:p>
          <a:p>
            <a:pPr indent="-338138">
              <a:lnSpc>
                <a:spcPct val="80000"/>
              </a:lnSpc>
              <a:spcBef>
                <a:spcPts val="300"/>
              </a:spcBef>
              <a:buClrTx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sz="1600" dirty="0" err="1"/>
              <a:t>color</a:t>
            </a:r>
            <a:r>
              <a:rPr lang="ru-RU" altLang="ru-RU" sz="1600" dirty="0"/>
              <a:t> </a:t>
            </a:r>
            <a:r>
              <a:rPr lang="ru-RU" altLang="ru-RU" sz="1600" dirty="0" err="1"/>
              <a:t>red</a:t>
            </a:r>
            <a:endParaRPr lang="ru-RU" altLang="ru-RU" sz="1600" dirty="0"/>
          </a:p>
          <a:p>
            <a:pPr indent="-338138">
              <a:lnSpc>
                <a:spcPct val="80000"/>
              </a:lnSpc>
              <a:spcBef>
                <a:spcPts val="300"/>
              </a:spcBef>
              <a:buClrTx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sz="1600" dirty="0" err="1"/>
              <a:t>circle</a:t>
            </a:r>
            <a:r>
              <a:rPr lang="ru-RU" altLang="ru-RU" sz="1600" dirty="0"/>
              <a:t> </a:t>
            </a:r>
            <a:r>
              <a:rPr lang="ru-RU" altLang="ru-RU" sz="1600" dirty="0" err="1"/>
              <a:t>x,y</a:t>
            </a:r>
            <a:r>
              <a:rPr lang="ru-RU" altLang="ru-RU" sz="1600" dirty="0"/>
              <a:t>,</a:t>
            </a:r>
            <a:r>
              <a:rPr lang="en-US" altLang="ru-RU" sz="1600" dirty="0"/>
              <a:t>R</a:t>
            </a:r>
          </a:p>
          <a:p>
            <a:pPr indent="-338138">
              <a:lnSpc>
                <a:spcPct val="80000"/>
              </a:lnSpc>
              <a:spcBef>
                <a:spcPts val="300"/>
              </a:spcBef>
              <a:buClrTx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sz="1600" dirty="0" err="1"/>
              <a:t>color</a:t>
            </a:r>
            <a:r>
              <a:rPr lang="ru-RU" altLang="ru-RU" sz="1600" dirty="0"/>
              <a:t> </a:t>
            </a:r>
            <a:r>
              <a:rPr lang="ru-RU" altLang="ru-RU" sz="1600" dirty="0" err="1"/>
              <a:t>orange</a:t>
            </a:r>
            <a:endParaRPr lang="ru-RU" altLang="ru-RU" sz="1600" dirty="0"/>
          </a:p>
          <a:p>
            <a:pPr indent="-338138">
              <a:lnSpc>
                <a:spcPct val="80000"/>
              </a:lnSpc>
              <a:spcBef>
                <a:spcPts val="300"/>
              </a:spcBef>
              <a:buClrTx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sz="1600" dirty="0" err="1"/>
              <a:t>circle</a:t>
            </a:r>
            <a:r>
              <a:rPr lang="ru-RU" altLang="ru-RU" sz="1600" dirty="0"/>
              <a:t> </a:t>
            </a:r>
            <a:r>
              <a:rPr lang="ru-RU" altLang="ru-RU" sz="1600" dirty="0" err="1"/>
              <a:t>x,y</a:t>
            </a:r>
            <a:r>
              <a:rPr lang="ru-RU" altLang="ru-RU" sz="1600" dirty="0"/>
              <a:t>,</a:t>
            </a:r>
            <a:r>
              <a:rPr lang="en-US" altLang="ru-RU" sz="1600" dirty="0"/>
              <a:t>R</a:t>
            </a:r>
            <a:r>
              <a:rPr lang="ru-RU" altLang="ru-RU" sz="1600" dirty="0"/>
              <a:t>-5</a:t>
            </a:r>
          </a:p>
          <a:p>
            <a:pPr indent="-338138">
              <a:lnSpc>
                <a:spcPct val="80000"/>
              </a:lnSpc>
              <a:spcBef>
                <a:spcPts val="300"/>
              </a:spcBef>
              <a:buClrTx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sz="1600" dirty="0" err="1"/>
              <a:t>color</a:t>
            </a:r>
            <a:r>
              <a:rPr lang="ru-RU" altLang="ru-RU" sz="1600" dirty="0"/>
              <a:t> </a:t>
            </a:r>
            <a:r>
              <a:rPr lang="ru-RU" altLang="ru-RU" sz="1600" dirty="0" err="1"/>
              <a:t>yellow</a:t>
            </a:r>
            <a:endParaRPr lang="ru-RU" altLang="ru-RU" sz="1600" dirty="0"/>
          </a:p>
          <a:p>
            <a:pPr indent="-338138">
              <a:lnSpc>
                <a:spcPct val="80000"/>
              </a:lnSpc>
              <a:spcBef>
                <a:spcPts val="300"/>
              </a:spcBef>
              <a:buClrTx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sz="1600" dirty="0" err="1"/>
              <a:t>circle</a:t>
            </a:r>
            <a:r>
              <a:rPr lang="ru-RU" altLang="ru-RU" sz="1600" dirty="0"/>
              <a:t> </a:t>
            </a:r>
            <a:r>
              <a:rPr lang="ru-RU" altLang="ru-RU" sz="1600" dirty="0" err="1"/>
              <a:t>x,y</a:t>
            </a:r>
            <a:r>
              <a:rPr lang="ru-RU" altLang="ru-RU" sz="1600" dirty="0"/>
              <a:t>,</a:t>
            </a:r>
            <a:r>
              <a:rPr lang="en-US" altLang="ru-RU" sz="1600" dirty="0"/>
              <a:t>R</a:t>
            </a:r>
            <a:r>
              <a:rPr lang="ru-RU" altLang="ru-RU" sz="1600" dirty="0"/>
              <a:t>-10</a:t>
            </a:r>
          </a:p>
          <a:p>
            <a:pPr indent="-338138">
              <a:lnSpc>
                <a:spcPct val="80000"/>
              </a:lnSpc>
              <a:spcBef>
                <a:spcPts val="300"/>
              </a:spcBef>
              <a:buClrTx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sz="1600" dirty="0" err="1"/>
              <a:t>color</a:t>
            </a:r>
            <a:r>
              <a:rPr lang="ru-RU" altLang="ru-RU" sz="1600" dirty="0"/>
              <a:t> </a:t>
            </a:r>
            <a:r>
              <a:rPr lang="ru-RU" altLang="ru-RU" sz="1600" dirty="0" err="1"/>
              <a:t>green</a:t>
            </a:r>
            <a:endParaRPr lang="ru-RU" altLang="ru-RU" sz="1600" dirty="0"/>
          </a:p>
          <a:p>
            <a:pPr indent="-338138">
              <a:lnSpc>
                <a:spcPct val="80000"/>
              </a:lnSpc>
              <a:spcBef>
                <a:spcPts val="300"/>
              </a:spcBef>
              <a:buClrTx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sz="1600" dirty="0" err="1"/>
              <a:t>circle</a:t>
            </a:r>
            <a:r>
              <a:rPr lang="ru-RU" altLang="ru-RU" sz="1600" dirty="0"/>
              <a:t> </a:t>
            </a:r>
            <a:r>
              <a:rPr lang="ru-RU" altLang="ru-RU" sz="1600" dirty="0" err="1"/>
              <a:t>x,y</a:t>
            </a:r>
            <a:r>
              <a:rPr lang="ru-RU" altLang="ru-RU" sz="1600" dirty="0"/>
              <a:t>,</a:t>
            </a:r>
            <a:r>
              <a:rPr lang="en-US" altLang="ru-RU" sz="1600" dirty="0"/>
              <a:t>R</a:t>
            </a:r>
            <a:r>
              <a:rPr lang="ru-RU" altLang="ru-RU" sz="1600" dirty="0"/>
              <a:t>-15</a:t>
            </a:r>
          </a:p>
          <a:p>
            <a:pPr indent="-338138">
              <a:lnSpc>
                <a:spcPct val="80000"/>
              </a:lnSpc>
              <a:spcBef>
                <a:spcPts val="300"/>
              </a:spcBef>
              <a:buClrTx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sz="1600" dirty="0" err="1"/>
              <a:t>color</a:t>
            </a:r>
            <a:r>
              <a:rPr lang="ru-RU" altLang="ru-RU" sz="1600" dirty="0"/>
              <a:t> </a:t>
            </a:r>
            <a:r>
              <a:rPr lang="ru-RU" altLang="ru-RU" sz="1600" dirty="0" err="1"/>
              <a:t>blue</a:t>
            </a:r>
            <a:endParaRPr lang="ru-RU" altLang="ru-RU" sz="1600" dirty="0"/>
          </a:p>
          <a:p>
            <a:pPr indent="-338138">
              <a:lnSpc>
                <a:spcPct val="80000"/>
              </a:lnSpc>
              <a:spcBef>
                <a:spcPts val="300"/>
              </a:spcBef>
              <a:buClrTx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sz="1600" dirty="0" err="1"/>
              <a:t>circle</a:t>
            </a:r>
            <a:r>
              <a:rPr lang="ru-RU" altLang="ru-RU" sz="1600" dirty="0"/>
              <a:t> </a:t>
            </a:r>
            <a:r>
              <a:rPr lang="ru-RU" altLang="ru-RU" sz="1600" dirty="0" err="1"/>
              <a:t>x,y</a:t>
            </a:r>
            <a:r>
              <a:rPr lang="ru-RU" altLang="ru-RU" sz="1600" dirty="0"/>
              <a:t>,</a:t>
            </a:r>
            <a:r>
              <a:rPr lang="en-US" altLang="ru-RU" sz="1600" dirty="0"/>
              <a:t>R</a:t>
            </a:r>
            <a:r>
              <a:rPr lang="ru-RU" altLang="ru-RU" sz="1600" dirty="0"/>
              <a:t>-20</a:t>
            </a:r>
          </a:p>
          <a:p>
            <a:pPr indent="-338138">
              <a:lnSpc>
                <a:spcPct val="80000"/>
              </a:lnSpc>
              <a:spcBef>
                <a:spcPts val="300"/>
              </a:spcBef>
              <a:buClrTx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sz="1600" dirty="0" err="1"/>
              <a:t>color</a:t>
            </a:r>
            <a:r>
              <a:rPr lang="ru-RU" altLang="ru-RU" sz="1600" dirty="0"/>
              <a:t> </a:t>
            </a:r>
            <a:r>
              <a:rPr lang="ru-RU" altLang="ru-RU" sz="1600" dirty="0" err="1"/>
              <a:t>darkblue</a:t>
            </a:r>
            <a:endParaRPr lang="ru-RU" altLang="ru-RU" sz="1600" dirty="0"/>
          </a:p>
          <a:p>
            <a:pPr indent="-338138">
              <a:lnSpc>
                <a:spcPct val="80000"/>
              </a:lnSpc>
              <a:spcBef>
                <a:spcPts val="300"/>
              </a:spcBef>
              <a:buClrTx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sz="1600" dirty="0" err="1"/>
              <a:t>circle</a:t>
            </a:r>
            <a:r>
              <a:rPr lang="ru-RU" altLang="ru-RU" sz="1600" dirty="0"/>
              <a:t> </a:t>
            </a:r>
            <a:r>
              <a:rPr lang="ru-RU" altLang="ru-RU" sz="1600" dirty="0" err="1"/>
              <a:t>x,y</a:t>
            </a:r>
            <a:r>
              <a:rPr lang="ru-RU" altLang="ru-RU" sz="1600" dirty="0"/>
              <a:t>,</a:t>
            </a:r>
            <a:r>
              <a:rPr lang="en-US" altLang="ru-RU" sz="1600" dirty="0"/>
              <a:t>R</a:t>
            </a:r>
            <a:r>
              <a:rPr lang="ru-RU" altLang="ru-RU" sz="1600" dirty="0"/>
              <a:t>-25</a:t>
            </a:r>
          </a:p>
          <a:p>
            <a:pPr indent="-338138">
              <a:lnSpc>
                <a:spcPct val="80000"/>
              </a:lnSpc>
              <a:spcBef>
                <a:spcPts val="300"/>
              </a:spcBef>
              <a:buClrTx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sz="1600" dirty="0" err="1"/>
              <a:t>color</a:t>
            </a:r>
            <a:r>
              <a:rPr lang="ru-RU" altLang="ru-RU" sz="1600" dirty="0"/>
              <a:t> </a:t>
            </a:r>
            <a:r>
              <a:rPr lang="ru-RU" altLang="ru-RU" sz="1600" dirty="0" err="1"/>
              <a:t>darkpurple</a:t>
            </a:r>
            <a:r>
              <a:rPr lang="ru-RU" altLang="ru-RU" sz="1600" dirty="0"/>
              <a:t> </a:t>
            </a:r>
          </a:p>
          <a:p>
            <a:pPr indent="-338138">
              <a:lnSpc>
                <a:spcPct val="80000"/>
              </a:lnSpc>
              <a:spcBef>
                <a:spcPts val="300"/>
              </a:spcBef>
              <a:buClrTx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sz="1600" dirty="0" err="1"/>
              <a:t>circle</a:t>
            </a:r>
            <a:r>
              <a:rPr lang="ru-RU" altLang="ru-RU" sz="1600" dirty="0"/>
              <a:t> </a:t>
            </a:r>
            <a:r>
              <a:rPr lang="ru-RU" altLang="ru-RU" sz="1600" dirty="0" err="1"/>
              <a:t>x,y</a:t>
            </a:r>
            <a:r>
              <a:rPr lang="ru-RU" altLang="ru-RU" sz="1600" dirty="0"/>
              <a:t>,</a:t>
            </a:r>
            <a:r>
              <a:rPr lang="en-US" altLang="ru-RU" sz="1600" dirty="0"/>
              <a:t>R</a:t>
            </a:r>
            <a:r>
              <a:rPr lang="ru-RU" altLang="ru-RU" sz="1600" dirty="0"/>
              <a:t>-30</a:t>
            </a:r>
          </a:p>
          <a:p>
            <a:pPr indent="-338138">
              <a:lnSpc>
                <a:spcPct val="80000"/>
              </a:lnSpc>
              <a:spcBef>
                <a:spcPts val="300"/>
              </a:spcBef>
              <a:buClrTx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sz="1600" dirty="0" err="1"/>
              <a:t>color</a:t>
            </a:r>
            <a:r>
              <a:rPr lang="ru-RU" altLang="ru-RU" sz="1600" dirty="0"/>
              <a:t> </a:t>
            </a:r>
            <a:r>
              <a:rPr lang="ru-RU" altLang="ru-RU" sz="1600" dirty="0" err="1"/>
              <a:t>white</a:t>
            </a:r>
            <a:endParaRPr lang="ru-RU" altLang="ru-RU" sz="1600" dirty="0"/>
          </a:p>
          <a:p>
            <a:pPr indent="-338138">
              <a:lnSpc>
                <a:spcPct val="80000"/>
              </a:lnSpc>
              <a:spcBef>
                <a:spcPts val="300"/>
              </a:spcBef>
              <a:buClrTx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sz="1600" dirty="0" err="1"/>
              <a:t>circle</a:t>
            </a:r>
            <a:r>
              <a:rPr lang="ru-RU" altLang="ru-RU" sz="1600" dirty="0"/>
              <a:t> </a:t>
            </a:r>
            <a:r>
              <a:rPr lang="ru-RU" altLang="ru-RU" sz="1600" dirty="0" err="1"/>
              <a:t>x,y</a:t>
            </a:r>
            <a:r>
              <a:rPr lang="ru-RU" altLang="ru-RU" sz="1600" dirty="0"/>
              <a:t>,</a:t>
            </a:r>
            <a:r>
              <a:rPr lang="en-US" altLang="ru-RU" sz="1600" dirty="0"/>
              <a:t>R</a:t>
            </a:r>
            <a:r>
              <a:rPr lang="ru-RU" altLang="ru-RU" sz="1600" dirty="0"/>
              <a:t>-35</a:t>
            </a:r>
          </a:p>
          <a:p>
            <a:pPr indent="-338138">
              <a:lnSpc>
                <a:spcPct val="80000"/>
              </a:lnSpc>
              <a:spcBef>
                <a:spcPts val="300"/>
              </a:spcBef>
              <a:buClrTx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US" altLang="ru-RU" sz="1600" dirty="0" err="1"/>
              <a:t>Rect</a:t>
            </a:r>
            <a:r>
              <a:rPr lang="en-US" altLang="ru-RU" sz="1600" dirty="0"/>
              <a:t> 0,</a:t>
            </a:r>
            <a:r>
              <a:rPr lang="ru-RU" altLang="ru-RU" sz="1600" dirty="0"/>
              <a:t>у</a:t>
            </a:r>
            <a:r>
              <a:rPr lang="en-US" altLang="ru-RU" sz="1600" dirty="0"/>
              <a:t>,300,</a:t>
            </a:r>
            <a:r>
              <a:rPr lang="ru-RU" altLang="ru-RU" sz="1600" dirty="0"/>
              <a:t>300-у</a:t>
            </a:r>
            <a:endParaRPr lang="en-US" altLang="ru-RU" sz="1600" dirty="0"/>
          </a:p>
        </p:txBody>
      </p:sp>
      <p:sp>
        <p:nvSpPr>
          <p:cNvPr id="22531" name="AutoShape 3"/>
          <p:cNvSpPr>
            <a:spLocks noChangeArrowheads="1"/>
          </p:cNvSpPr>
          <p:nvPr/>
        </p:nvSpPr>
        <p:spPr bwMode="auto">
          <a:xfrm>
            <a:off x="3203575" y="1302544"/>
            <a:ext cx="5651500" cy="504825"/>
          </a:xfrm>
          <a:prstGeom prst="wedgeEllipseCallout">
            <a:avLst>
              <a:gd name="adj1" fmla="val -70250"/>
              <a:gd name="adj2" fmla="val 61357"/>
            </a:avLst>
          </a:prstGeom>
          <a:solidFill>
            <a:srgbClr val="BBE0E3"/>
          </a:solidFill>
          <a:ln w="9360" cap="sq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algn="ctr">
              <a:buClrTx/>
              <a:buFontTx/>
              <a:buNone/>
            </a:pPr>
            <a:r>
              <a:rPr lang="ru-RU" altLang="ru-RU"/>
              <a:t>Закрашивание экрана в белый цвет</a:t>
            </a:r>
          </a:p>
        </p:txBody>
      </p:sp>
      <p:sp>
        <p:nvSpPr>
          <p:cNvPr id="22532" name="AutoShape 4"/>
          <p:cNvSpPr>
            <a:spLocks noChangeArrowheads="1"/>
          </p:cNvSpPr>
          <p:nvPr/>
        </p:nvSpPr>
        <p:spPr bwMode="auto">
          <a:xfrm>
            <a:off x="3203575" y="1992489"/>
            <a:ext cx="5545138" cy="720725"/>
          </a:xfrm>
          <a:prstGeom prst="wedgeEllipseCallout">
            <a:avLst>
              <a:gd name="adj1" fmla="val -85187"/>
              <a:gd name="adj2" fmla="val 8271"/>
            </a:avLst>
          </a:prstGeom>
          <a:solidFill>
            <a:srgbClr val="BBE0E3"/>
          </a:solidFill>
          <a:ln w="9360" cap="sq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algn="ctr">
              <a:buClrTx/>
              <a:buFontTx/>
              <a:buNone/>
            </a:pPr>
            <a:r>
              <a:rPr lang="ru-RU" altLang="ru-RU"/>
              <a:t>Задание координат центра кругов и радиуса большего круга</a:t>
            </a:r>
          </a:p>
        </p:txBody>
      </p:sp>
      <p:sp>
        <p:nvSpPr>
          <p:cNvPr id="22533" name="AutoShape 5"/>
          <p:cNvSpPr>
            <a:spLocks noChangeArrowheads="1"/>
          </p:cNvSpPr>
          <p:nvPr/>
        </p:nvSpPr>
        <p:spPr bwMode="auto">
          <a:xfrm>
            <a:off x="3348037" y="2871391"/>
            <a:ext cx="4824413" cy="431800"/>
          </a:xfrm>
          <a:prstGeom prst="wedgeEllipseCallout">
            <a:avLst>
              <a:gd name="adj1" fmla="val -81917"/>
              <a:gd name="adj2" fmla="val -52204"/>
            </a:avLst>
          </a:prstGeom>
          <a:solidFill>
            <a:srgbClr val="BBE0E3"/>
          </a:solidFill>
          <a:ln w="9360" cap="sq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algn="ctr">
              <a:buClrTx/>
              <a:buFontTx/>
              <a:buNone/>
            </a:pPr>
            <a:r>
              <a:rPr lang="ru-RU" altLang="ru-RU"/>
              <a:t>Рисование красного круга</a:t>
            </a:r>
          </a:p>
        </p:txBody>
      </p:sp>
      <p:sp>
        <p:nvSpPr>
          <p:cNvPr id="22534" name="AutoShape 6"/>
          <p:cNvSpPr>
            <a:spLocks noChangeArrowheads="1"/>
          </p:cNvSpPr>
          <p:nvPr/>
        </p:nvSpPr>
        <p:spPr bwMode="auto">
          <a:xfrm>
            <a:off x="3792715" y="3407966"/>
            <a:ext cx="4751388" cy="433387"/>
          </a:xfrm>
          <a:prstGeom prst="wedgeEllipseCallout">
            <a:avLst>
              <a:gd name="adj1" fmla="val -92479"/>
              <a:gd name="adj2" fmla="val -41777"/>
            </a:avLst>
          </a:prstGeom>
          <a:solidFill>
            <a:srgbClr val="BBE0E3"/>
          </a:solidFill>
          <a:ln w="9360" cap="sq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algn="ctr">
              <a:buClrTx/>
              <a:buFontTx/>
              <a:buNone/>
            </a:pPr>
            <a:r>
              <a:rPr lang="ru-RU" altLang="ru-RU"/>
              <a:t>Рисование оранжевого круга</a:t>
            </a:r>
          </a:p>
          <a:p>
            <a:pPr algn="ctr">
              <a:buClrTx/>
              <a:buFontTx/>
              <a:buNone/>
            </a:pPr>
            <a:endParaRPr lang="ru-RU" altLang="ru-RU"/>
          </a:p>
        </p:txBody>
      </p:sp>
      <p:sp>
        <p:nvSpPr>
          <p:cNvPr id="22535" name="AutoShape 7"/>
          <p:cNvSpPr>
            <a:spLocks noChangeArrowheads="1"/>
          </p:cNvSpPr>
          <p:nvPr/>
        </p:nvSpPr>
        <p:spPr bwMode="auto">
          <a:xfrm>
            <a:off x="3864217" y="3892925"/>
            <a:ext cx="4248150" cy="503237"/>
          </a:xfrm>
          <a:prstGeom prst="wedgeEllipseCallout">
            <a:avLst>
              <a:gd name="adj1" fmla="val -99895"/>
              <a:gd name="adj2" fmla="val -73658"/>
            </a:avLst>
          </a:prstGeom>
          <a:solidFill>
            <a:srgbClr val="BBE0E3"/>
          </a:solidFill>
          <a:ln w="9360" cap="sq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algn="ctr">
              <a:buClrTx/>
              <a:buFontTx/>
              <a:buNone/>
            </a:pPr>
            <a:r>
              <a:rPr lang="ru-RU" altLang="ru-RU"/>
              <a:t>Рисование жёлтого круга</a:t>
            </a:r>
          </a:p>
          <a:p>
            <a:pPr algn="ctr">
              <a:buClrTx/>
              <a:buFontTx/>
              <a:buNone/>
            </a:pPr>
            <a:endParaRPr lang="ru-RU" altLang="ru-RU"/>
          </a:p>
        </p:txBody>
      </p:sp>
      <p:sp>
        <p:nvSpPr>
          <p:cNvPr id="22536" name="AutoShape 8"/>
          <p:cNvSpPr>
            <a:spLocks noChangeArrowheads="1"/>
          </p:cNvSpPr>
          <p:nvPr/>
        </p:nvSpPr>
        <p:spPr bwMode="auto">
          <a:xfrm>
            <a:off x="3851275" y="4427339"/>
            <a:ext cx="4321175" cy="360363"/>
          </a:xfrm>
          <a:prstGeom prst="wedgeEllipseCallout">
            <a:avLst>
              <a:gd name="adj1" fmla="val -96007"/>
              <a:gd name="adj2" fmla="val -71832"/>
            </a:avLst>
          </a:prstGeom>
          <a:solidFill>
            <a:srgbClr val="BBE0E3"/>
          </a:solidFill>
          <a:ln w="9360" cap="sq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algn="ctr">
              <a:buClrTx/>
              <a:buFontTx/>
              <a:buNone/>
            </a:pPr>
            <a:r>
              <a:rPr lang="ru-RU" altLang="ru-RU"/>
              <a:t>Рисование зелёного круга</a:t>
            </a:r>
          </a:p>
          <a:p>
            <a:pPr algn="ctr">
              <a:buClrTx/>
              <a:buFontTx/>
              <a:buNone/>
            </a:pPr>
            <a:endParaRPr lang="ru-RU" altLang="ru-RU"/>
          </a:p>
        </p:txBody>
      </p:sp>
      <p:sp>
        <p:nvSpPr>
          <p:cNvPr id="22537" name="AutoShape 9"/>
          <p:cNvSpPr>
            <a:spLocks noChangeArrowheads="1"/>
          </p:cNvSpPr>
          <p:nvPr/>
        </p:nvSpPr>
        <p:spPr bwMode="auto">
          <a:xfrm>
            <a:off x="3779838" y="4862909"/>
            <a:ext cx="4321175" cy="358775"/>
          </a:xfrm>
          <a:prstGeom prst="wedgeEllipseCallout">
            <a:avLst>
              <a:gd name="adj1" fmla="val -90584"/>
              <a:gd name="adj2" fmla="val -55951"/>
            </a:avLst>
          </a:prstGeom>
          <a:solidFill>
            <a:srgbClr val="BBE0E3"/>
          </a:solidFill>
          <a:ln w="9360" cap="sq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algn="ctr">
              <a:buClrTx/>
              <a:buFontTx/>
              <a:buNone/>
            </a:pPr>
            <a:r>
              <a:rPr lang="ru-RU" altLang="ru-RU"/>
              <a:t>Рисование голубого круга</a:t>
            </a:r>
          </a:p>
          <a:p>
            <a:pPr algn="ctr">
              <a:buClrTx/>
              <a:buFontTx/>
              <a:buNone/>
            </a:pPr>
            <a:endParaRPr lang="ru-RU" altLang="ru-RU"/>
          </a:p>
        </p:txBody>
      </p:sp>
      <p:sp>
        <p:nvSpPr>
          <p:cNvPr id="22538" name="AutoShape 10"/>
          <p:cNvSpPr>
            <a:spLocks noChangeArrowheads="1"/>
          </p:cNvSpPr>
          <p:nvPr/>
        </p:nvSpPr>
        <p:spPr bwMode="auto">
          <a:xfrm>
            <a:off x="3646666" y="5309879"/>
            <a:ext cx="4897437" cy="360362"/>
          </a:xfrm>
          <a:prstGeom prst="wedgeEllipseCallout">
            <a:avLst>
              <a:gd name="adj1" fmla="val -83796"/>
              <a:gd name="adj2" fmla="val -55631"/>
            </a:avLst>
          </a:prstGeom>
          <a:solidFill>
            <a:srgbClr val="BBE0E3"/>
          </a:solidFill>
          <a:ln w="9360" cap="sq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algn="ctr">
              <a:buClrTx/>
              <a:buFontTx/>
              <a:buNone/>
            </a:pPr>
            <a:r>
              <a:rPr lang="ru-RU" altLang="ru-RU" dirty="0"/>
              <a:t>Рисование синего круга</a:t>
            </a:r>
          </a:p>
          <a:p>
            <a:pPr algn="ctr">
              <a:buClrTx/>
              <a:buFontTx/>
              <a:buNone/>
            </a:pPr>
            <a:endParaRPr lang="ru-RU" altLang="ru-RU" dirty="0"/>
          </a:p>
        </p:txBody>
      </p:sp>
      <p:sp>
        <p:nvSpPr>
          <p:cNvPr id="22539" name="AutoShape 11"/>
          <p:cNvSpPr>
            <a:spLocks noChangeArrowheads="1"/>
          </p:cNvSpPr>
          <p:nvPr/>
        </p:nvSpPr>
        <p:spPr bwMode="auto">
          <a:xfrm>
            <a:off x="3924300" y="5743861"/>
            <a:ext cx="4824413" cy="421989"/>
          </a:xfrm>
          <a:prstGeom prst="wedgeEllipseCallout">
            <a:avLst>
              <a:gd name="adj1" fmla="val -88871"/>
              <a:gd name="adj2" fmla="val -23272"/>
            </a:avLst>
          </a:prstGeom>
          <a:solidFill>
            <a:srgbClr val="BBE0E3"/>
          </a:solidFill>
          <a:ln w="9360" cap="sq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algn="ctr">
              <a:buClrTx/>
              <a:buFontTx/>
              <a:buNone/>
            </a:pPr>
            <a:r>
              <a:rPr lang="ru-RU" altLang="ru-RU"/>
              <a:t>Рисование фиолетового круга</a:t>
            </a:r>
          </a:p>
          <a:p>
            <a:pPr algn="ctr">
              <a:buClrTx/>
              <a:buFontTx/>
              <a:buNone/>
            </a:pPr>
            <a:endParaRPr lang="ru-RU" altLang="ru-RU"/>
          </a:p>
        </p:txBody>
      </p:sp>
      <p:sp>
        <p:nvSpPr>
          <p:cNvPr id="22540" name="AutoShape 12"/>
          <p:cNvSpPr>
            <a:spLocks noChangeArrowheads="1"/>
          </p:cNvSpPr>
          <p:nvPr/>
        </p:nvSpPr>
        <p:spPr bwMode="auto">
          <a:xfrm>
            <a:off x="3563888" y="6199980"/>
            <a:ext cx="5400725" cy="672019"/>
          </a:xfrm>
          <a:prstGeom prst="wedgeEllipseCallout">
            <a:avLst>
              <a:gd name="adj1" fmla="val -77867"/>
              <a:gd name="adj2" fmla="val -37784"/>
            </a:avLst>
          </a:prstGeom>
          <a:solidFill>
            <a:srgbClr val="BBE0E3"/>
          </a:solidFill>
          <a:ln w="9360" cap="sq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algn="ctr">
              <a:buClrTx/>
              <a:buFontTx/>
              <a:buNone/>
            </a:pPr>
            <a:r>
              <a:rPr lang="ru-RU" altLang="ru-RU" dirty="0"/>
              <a:t>Рисование белого </a:t>
            </a:r>
            <a:r>
              <a:rPr lang="ru-RU" altLang="ru-RU" dirty="0" smtClean="0"/>
              <a:t>круга и белого прямоугольника</a:t>
            </a:r>
            <a:endParaRPr lang="ru-RU" altLang="ru-RU" dirty="0"/>
          </a:p>
        </p:txBody>
      </p:sp>
      <p:sp>
        <p:nvSpPr>
          <p:cNvPr id="22541" name="Rectangle 13"/>
          <p:cNvSpPr>
            <a:spLocks noChangeArrowheads="1"/>
          </p:cNvSpPr>
          <p:nvPr/>
        </p:nvSpPr>
        <p:spPr bwMode="auto">
          <a:xfrm>
            <a:off x="287338" y="1484784"/>
            <a:ext cx="1980406" cy="5257329"/>
          </a:xfrm>
          <a:prstGeom prst="rect">
            <a:avLst/>
          </a:prstGeom>
          <a:noFill/>
          <a:ln w="36000" cap="sq">
            <a:solidFill>
              <a:srgbClr val="00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 additive="repl">
                                        <p:cTn id="7" dur="500"/>
                                        <p:tgtEl>
                                          <p:spTgt spid="225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 additive="repl">
                                        <p:cTn id="12" dur="500"/>
                                        <p:tgtEl>
                                          <p:spTgt spid="225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 additive="repl">
                                        <p:cTn id="17" dur="500"/>
                                        <p:tgtEl>
                                          <p:spTgt spid="225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 additive="repl">
                                        <p:cTn id="22" dur="500"/>
                                        <p:tgtEl>
                                          <p:spTgt spid="225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4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 additive="repl">
                                        <p:cTn id="26" dur="500"/>
                                        <p:tgtEl>
                                          <p:spTgt spid="225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8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 additive="repl">
                                        <p:cTn id="30" dur="500"/>
                                        <p:tgtEl>
                                          <p:spTgt spid="225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32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 additive="repl">
                                        <p:cTn id="34" dur="500"/>
                                        <p:tgtEl>
                                          <p:spTgt spid="225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36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 additive="repl">
                                        <p:cTn id="38" dur="500"/>
                                        <p:tgtEl>
                                          <p:spTgt spid="225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40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 additive="repl">
                                        <p:cTn id="42" dur="500"/>
                                        <p:tgtEl>
                                          <p:spTgt spid="225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44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 additive="repl">
                                        <p:cTn id="46" dur="500"/>
                                        <p:tgtEl>
                                          <p:spTgt spid="225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239713"/>
            <a:ext cx="8229600" cy="703262"/>
          </a:xfrm>
          <a:ln/>
          <a:extLs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sz="4000"/>
              <a:t>Задание</a:t>
            </a:r>
          </a:p>
        </p:txBody>
      </p:sp>
      <p:sp>
        <p:nvSpPr>
          <p:cNvPr id="2355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68313" y="981075"/>
            <a:ext cx="8229600" cy="1368425"/>
          </a:xfrm>
          <a:ln/>
          <a:extLs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0" indent="354013">
              <a:buClrTx/>
              <a:buFontTx/>
              <a:buNone/>
              <a:tabLst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/>
              <a:t>Создайте программу рисования следующего рисунка:</a:t>
            </a:r>
          </a:p>
        </p:txBody>
      </p:sp>
      <p:pic>
        <p:nvPicPr>
          <p:cNvPr id="2355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150" y="2276475"/>
            <a:ext cx="5111750" cy="2901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3556" name="Text Box 4"/>
          <p:cNvSpPr txBox="1">
            <a:spLocks noChangeArrowheads="1"/>
          </p:cNvSpPr>
          <p:nvPr/>
        </p:nvSpPr>
        <p:spPr bwMode="auto">
          <a:xfrm>
            <a:off x="5075238" y="2979738"/>
            <a:ext cx="1295400" cy="406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ts val="1125"/>
              </a:spcBef>
              <a:buClrTx/>
              <a:buFontTx/>
              <a:buNone/>
            </a:pPr>
            <a:r>
              <a:rPr lang="en-US" altLang="ru-RU" b="1"/>
              <a:t>X</a:t>
            </a:r>
            <a:r>
              <a:rPr lang="en-US" altLang="ru-RU" b="1" baseline="-25000"/>
              <a:t>1</a:t>
            </a:r>
            <a:r>
              <a:rPr lang="en-US" altLang="ru-RU" b="1"/>
              <a:t>,Y</a:t>
            </a:r>
            <a:r>
              <a:rPr lang="en-US" altLang="ru-RU" b="1" baseline="-25000"/>
              <a:t>1 </a:t>
            </a:r>
            <a:r>
              <a:rPr lang="en-US" altLang="ru-RU" b="1"/>
              <a:t>- </a:t>
            </a:r>
            <a:r>
              <a:rPr lang="ru-RU" altLang="ru-RU" b="1"/>
              <a:t>?</a:t>
            </a:r>
          </a:p>
        </p:txBody>
      </p:sp>
      <p:sp>
        <p:nvSpPr>
          <p:cNvPr id="23557" name="Oval 5"/>
          <p:cNvSpPr>
            <a:spLocks noChangeArrowheads="1"/>
          </p:cNvSpPr>
          <p:nvPr/>
        </p:nvSpPr>
        <p:spPr bwMode="auto">
          <a:xfrm>
            <a:off x="5075238" y="3338513"/>
            <a:ext cx="144462" cy="144462"/>
          </a:xfrm>
          <a:prstGeom prst="ellipse">
            <a:avLst/>
          </a:pr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3558" name="Text Box 6"/>
          <p:cNvSpPr txBox="1">
            <a:spLocks noChangeArrowheads="1"/>
          </p:cNvSpPr>
          <p:nvPr/>
        </p:nvSpPr>
        <p:spPr bwMode="auto">
          <a:xfrm>
            <a:off x="611188" y="5516563"/>
            <a:ext cx="7993062" cy="1116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 marL="338138" indent="-338138"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ts val="450"/>
              </a:spcBef>
              <a:buFont typeface="Times New Roman" panose="02020603050405020304" pitchFamily="18" charset="0"/>
              <a:buAutoNum type="arabicPeriod"/>
            </a:pPr>
            <a:r>
              <a:rPr lang="ru-RU" altLang="ru-RU"/>
              <a:t>Обобщите программу для круга произвольного радиуса </a:t>
            </a:r>
          </a:p>
          <a:p>
            <a:pPr>
              <a:spcBef>
                <a:spcPts val="450"/>
              </a:spcBef>
              <a:buFont typeface="Times New Roman" panose="02020603050405020304" pitchFamily="18" charset="0"/>
              <a:buAutoNum type="arabicPeriod"/>
            </a:pPr>
            <a:r>
              <a:rPr lang="ru-RU" altLang="ru-RU"/>
              <a:t>Обобщите программу для произвольных координат центра круга</a:t>
            </a:r>
            <a:r>
              <a:rPr lang="en-US" altLang="ru-RU"/>
              <a:t>.</a:t>
            </a:r>
          </a:p>
          <a:p>
            <a:pPr>
              <a:spcBef>
                <a:spcPts val="1125"/>
              </a:spcBef>
              <a:buClrTx/>
              <a:buFontTx/>
              <a:buNone/>
            </a:pPr>
            <a:endParaRPr lang="en-US" altLang="ru-RU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 additive="repl">
                                        <p:cTn id="7" dur="500"/>
                                        <p:tgtEl>
                                          <p:spTgt spid="235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 additive="repl">
                                        <p:cTn id="10" dur="500"/>
                                        <p:tgtEl>
                                          <p:spTgt spid="235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 additive="repl">
                                        <p:cTn id="15" dur="500"/>
                                        <p:tgtEl>
                                          <p:spTgt spid="235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 additive="repl">
                                        <p:cTn id="20" dur="500"/>
                                        <p:tgtEl>
                                          <p:spTgt spid="2355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ln/>
          <a:extLs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/>
              <a:t>Решение</a:t>
            </a:r>
          </a:p>
        </p:txBody>
      </p:sp>
      <p:sp>
        <p:nvSpPr>
          <p:cNvPr id="24581" name="Rectangle 5"/>
          <p:cNvSpPr>
            <a:spLocks noChangeArrowheads="1"/>
          </p:cNvSpPr>
          <p:nvPr/>
        </p:nvSpPr>
        <p:spPr bwMode="auto">
          <a:xfrm>
            <a:off x="755650" y="3644900"/>
            <a:ext cx="2879725" cy="3013075"/>
          </a:xfrm>
          <a:prstGeom prst="rect">
            <a:avLst/>
          </a:prstGeom>
          <a:solidFill>
            <a:srgbClr val="E8ED0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ctr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r>
              <a:rPr lang="ru-RU" altLang="ru-RU" sz="2400" b="1"/>
              <a:t>clg</a:t>
            </a:r>
          </a:p>
          <a:p>
            <a:r>
              <a:rPr lang="en-US" altLang="ru-RU" sz="2400" b="1"/>
              <a:t>r = </a:t>
            </a:r>
            <a:r>
              <a:rPr lang="ru-RU" altLang="ru-RU" sz="2400" b="1">
                <a:solidFill>
                  <a:srgbClr val="3333CC"/>
                </a:solidFill>
              </a:rPr>
              <a:t>4</a:t>
            </a:r>
            <a:r>
              <a:rPr lang="en-US" altLang="ru-RU" sz="2400" b="1">
                <a:solidFill>
                  <a:srgbClr val="3333CC"/>
                </a:solidFill>
              </a:rPr>
              <a:t>0 </a:t>
            </a:r>
            <a:endParaRPr lang="ru-RU" altLang="ru-RU" sz="2400" b="1">
              <a:solidFill>
                <a:srgbClr val="3333CC"/>
              </a:solidFill>
            </a:endParaRPr>
          </a:p>
          <a:p>
            <a:r>
              <a:rPr lang="en-US" altLang="ru-RU" sz="2400" b="1"/>
              <a:t>x = </a:t>
            </a:r>
            <a:r>
              <a:rPr lang="en-US" altLang="ru-RU" sz="2400" b="1">
                <a:solidFill>
                  <a:srgbClr val="3333CC"/>
                </a:solidFill>
              </a:rPr>
              <a:t>79</a:t>
            </a:r>
            <a:r>
              <a:rPr lang="ru-RU" altLang="ru-RU" sz="2400" b="1">
                <a:solidFill>
                  <a:srgbClr val="3333CC"/>
                </a:solidFill>
              </a:rPr>
              <a:t>  </a:t>
            </a:r>
          </a:p>
          <a:p>
            <a:r>
              <a:rPr lang="ru-RU" altLang="ru-RU" sz="2400" b="1"/>
              <a:t>y </a:t>
            </a:r>
            <a:r>
              <a:rPr lang="en-US" altLang="ru-RU" sz="2400" b="1"/>
              <a:t>= </a:t>
            </a:r>
            <a:r>
              <a:rPr lang="en-US" altLang="ru-RU" sz="2400" b="1">
                <a:solidFill>
                  <a:srgbClr val="3333CC"/>
                </a:solidFill>
              </a:rPr>
              <a:t>88</a:t>
            </a:r>
            <a:r>
              <a:rPr lang="ru-RU" altLang="ru-RU" sz="2400" b="1">
                <a:solidFill>
                  <a:srgbClr val="3333CC"/>
                </a:solidFill>
              </a:rPr>
              <a:t>  </a:t>
            </a:r>
          </a:p>
          <a:p>
            <a:r>
              <a:rPr lang="ru-RU" altLang="ru-RU" sz="2400" b="1"/>
              <a:t>color red</a:t>
            </a:r>
          </a:p>
          <a:p>
            <a:r>
              <a:rPr lang="ru-RU" altLang="ru-RU" sz="2400" b="1"/>
              <a:t>circle x,y,r</a:t>
            </a:r>
          </a:p>
          <a:p>
            <a:r>
              <a:rPr lang="ru-RU" altLang="ru-RU" sz="2400" b="1"/>
              <a:t>color blue</a:t>
            </a:r>
          </a:p>
          <a:p>
            <a:r>
              <a:rPr lang="ru-RU" altLang="ru-RU" sz="2400" b="1"/>
              <a:t>rect x+r,y-r,2*r,2*r</a:t>
            </a:r>
            <a:endParaRPr lang="en-US" altLang="ru-RU" sz="2400" b="1"/>
          </a:p>
        </p:txBody>
      </p:sp>
      <p:sp>
        <p:nvSpPr>
          <p:cNvPr id="24583" name="AutoShape 7"/>
          <p:cNvSpPr>
            <a:spLocks noChangeArrowheads="1"/>
          </p:cNvSpPr>
          <p:nvPr/>
        </p:nvSpPr>
        <p:spPr bwMode="auto">
          <a:xfrm>
            <a:off x="4787900" y="3573463"/>
            <a:ext cx="3024188" cy="504825"/>
          </a:xfrm>
          <a:prstGeom prst="wedgeEllipseCallout">
            <a:avLst>
              <a:gd name="adj1" fmla="val -148111"/>
              <a:gd name="adj2" fmla="val 75787"/>
            </a:avLst>
          </a:prstGeom>
          <a:solidFill>
            <a:srgbClr val="BBE0E3"/>
          </a:solidFill>
          <a:ln w="9360" cap="sq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algn="ctr">
              <a:buClrTx/>
              <a:buFontTx/>
              <a:buNone/>
            </a:pPr>
            <a:r>
              <a:rPr lang="en-US" altLang="ru-RU" b="1"/>
              <a:t>r – </a:t>
            </a:r>
            <a:r>
              <a:rPr lang="ru-RU" altLang="ru-RU" b="1"/>
              <a:t>радиус круга</a:t>
            </a:r>
          </a:p>
        </p:txBody>
      </p:sp>
      <p:sp>
        <p:nvSpPr>
          <p:cNvPr id="24584" name="AutoShape 8"/>
          <p:cNvSpPr>
            <a:spLocks noChangeArrowheads="1"/>
          </p:cNvSpPr>
          <p:nvPr/>
        </p:nvSpPr>
        <p:spPr bwMode="auto">
          <a:xfrm>
            <a:off x="4067175" y="4221163"/>
            <a:ext cx="4535488" cy="504825"/>
          </a:xfrm>
          <a:prstGeom prst="wedgeEllipseCallout">
            <a:avLst>
              <a:gd name="adj1" fmla="val -100648"/>
              <a:gd name="adj2" fmla="val 21069"/>
            </a:avLst>
          </a:prstGeom>
          <a:solidFill>
            <a:srgbClr val="BBE0E3"/>
          </a:solidFill>
          <a:ln w="9360" cap="sq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algn="ctr">
              <a:buClrTx/>
              <a:buFontTx/>
              <a:buNone/>
            </a:pPr>
            <a:r>
              <a:rPr lang="ru-RU" altLang="ru-RU" b="1"/>
              <a:t>х – абсцисса центра круга</a:t>
            </a:r>
            <a:r>
              <a:rPr lang="ru-RU" altLang="ru-RU">
                <a:solidFill>
                  <a:schemeClr val="bg1"/>
                </a:solidFill>
              </a:rPr>
              <a:t> </a:t>
            </a:r>
          </a:p>
        </p:txBody>
      </p:sp>
      <p:sp>
        <p:nvSpPr>
          <p:cNvPr id="24585" name="AutoShape 9"/>
          <p:cNvSpPr>
            <a:spLocks noChangeArrowheads="1"/>
          </p:cNvSpPr>
          <p:nvPr/>
        </p:nvSpPr>
        <p:spPr bwMode="auto">
          <a:xfrm>
            <a:off x="4067175" y="5084763"/>
            <a:ext cx="4535488" cy="504825"/>
          </a:xfrm>
          <a:prstGeom prst="wedgeEllipseCallout">
            <a:avLst>
              <a:gd name="adj1" fmla="val -101593"/>
              <a:gd name="adj2" fmla="val -66352"/>
            </a:avLst>
          </a:prstGeom>
          <a:solidFill>
            <a:srgbClr val="BBE0E3"/>
          </a:solidFill>
          <a:ln w="9360" cap="sq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algn="ctr">
              <a:buClrTx/>
              <a:buFontTx/>
              <a:buNone/>
            </a:pPr>
            <a:r>
              <a:rPr lang="ru-RU" altLang="ru-RU" b="1"/>
              <a:t>у – ордината центра круга</a:t>
            </a:r>
            <a:r>
              <a:rPr lang="ru-RU" altLang="ru-RU">
                <a:solidFill>
                  <a:schemeClr val="bg1"/>
                </a:solidFill>
              </a:rPr>
              <a:t> </a:t>
            </a:r>
          </a:p>
        </p:txBody>
      </p:sp>
      <p:pic>
        <p:nvPicPr>
          <p:cNvPr id="24586" name="Picture 10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675" y="1341438"/>
            <a:ext cx="3455988" cy="20145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83" grpId="0" animBg="1"/>
      <p:bldP spid="24584" grpId="0" animBg="1"/>
      <p:bldP spid="24585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1"/>
          <p:cNvSpPr>
            <a:spLocks noGrp="1" noChangeArrowheads="1"/>
          </p:cNvSpPr>
          <p:nvPr>
            <p:ph type="title"/>
          </p:nvPr>
        </p:nvSpPr>
        <p:spPr>
          <a:xfrm>
            <a:off x="468313" y="0"/>
            <a:ext cx="8229600" cy="1143000"/>
          </a:xfrm>
          <a:ln/>
          <a:extLs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/>
              <a:t>Задание</a:t>
            </a:r>
          </a:p>
        </p:txBody>
      </p:sp>
      <p:sp>
        <p:nvSpPr>
          <p:cNvPr id="2662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68313" y="981075"/>
            <a:ext cx="8435975" cy="4525963"/>
          </a:xfrm>
          <a:ln/>
          <a:extLs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609600" indent="-604838">
              <a:buClrTx/>
              <a:buFontTx/>
              <a:buNone/>
              <a:tabLst>
                <a:tab pos="609600" algn="l"/>
                <a:tab pos="714375" algn="l"/>
                <a:tab pos="1163638" algn="l"/>
                <a:tab pos="1612900" algn="l"/>
                <a:tab pos="2062163" algn="l"/>
                <a:tab pos="2511425" algn="l"/>
                <a:tab pos="2960688" algn="l"/>
                <a:tab pos="3409950" algn="l"/>
                <a:tab pos="3859213" algn="l"/>
                <a:tab pos="4308475" algn="l"/>
                <a:tab pos="4757738" algn="l"/>
                <a:tab pos="5207000" algn="l"/>
                <a:tab pos="5656263" algn="l"/>
                <a:tab pos="6105525" algn="l"/>
                <a:tab pos="6554788" algn="l"/>
                <a:tab pos="7004050" algn="l"/>
                <a:tab pos="7453313" algn="l"/>
                <a:tab pos="7902575" algn="l"/>
                <a:tab pos="8351838" algn="l"/>
                <a:tab pos="8801100" algn="l"/>
                <a:tab pos="9250363" algn="l"/>
              </a:tabLst>
            </a:pPr>
            <a:r>
              <a:rPr lang="ru-RU" altLang="ru-RU"/>
              <a:t>Создайте программу рисования: </a:t>
            </a:r>
          </a:p>
          <a:p>
            <a:pPr marL="609600" indent="-604838">
              <a:buClrTx/>
              <a:buFontTx/>
              <a:buNone/>
              <a:tabLst>
                <a:tab pos="609600" algn="l"/>
                <a:tab pos="714375" algn="l"/>
                <a:tab pos="1163638" algn="l"/>
                <a:tab pos="1612900" algn="l"/>
                <a:tab pos="2062163" algn="l"/>
                <a:tab pos="2511425" algn="l"/>
                <a:tab pos="2960688" algn="l"/>
                <a:tab pos="3409950" algn="l"/>
                <a:tab pos="3859213" algn="l"/>
                <a:tab pos="4308475" algn="l"/>
                <a:tab pos="4757738" algn="l"/>
                <a:tab pos="5207000" algn="l"/>
                <a:tab pos="5656263" algn="l"/>
                <a:tab pos="6105525" algn="l"/>
                <a:tab pos="6554788" algn="l"/>
                <a:tab pos="7004050" algn="l"/>
                <a:tab pos="7453313" algn="l"/>
                <a:tab pos="7902575" algn="l"/>
                <a:tab pos="8351838" algn="l"/>
                <a:tab pos="8801100" algn="l"/>
                <a:tab pos="9250363" algn="l"/>
              </a:tabLst>
            </a:pPr>
            <a:r>
              <a:rPr lang="ru-RU" altLang="ru-RU"/>
              <a:t>а)</a:t>
            </a:r>
            <a:r>
              <a:rPr lang="en-US" altLang="ru-RU"/>
              <a:t> </a:t>
            </a:r>
            <a:r>
              <a:rPr lang="ru-RU" altLang="ru-RU"/>
              <a:t>фрагмента узора;</a:t>
            </a:r>
          </a:p>
          <a:p>
            <a:pPr marL="609600" indent="-604838">
              <a:buClrTx/>
              <a:buFontTx/>
              <a:buNone/>
              <a:tabLst>
                <a:tab pos="609600" algn="l"/>
                <a:tab pos="714375" algn="l"/>
                <a:tab pos="1163638" algn="l"/>
                <a:tab pos="1612900" algn="l"/>
                <a:tab pos="2062163" algn="l"/>
                <a:tab pos="2511425" algn="l"/>
                <a:tab pos="2960688" algn="l"/>
                <a:tab pos="3409950" algn="l"/>
                <a:tab pos="3859213" algn="l"/>
                <a:tab pos="4308475" algn="l"/>
                <a:tab pos="4757738" algn="l"/>
                <a:tab pos="5207000" algn="l"/>
                <a:tab pos="5656263" algn="l"/>
                <a:tab pos="6105525" algn="l"/>
                <a:tab pos="6554788" algn="l"/>
                <a:tab pos="7004050" algn="l"/>
                <a:tab pos="7453313" algn="l"/>
                <a:tab pos="7902575" algn="l"/>
                <a:tab pos="8351838" algn="l"/>
                <a:tab pos="8801100" algn="l"/>
                <a:tab pos="9250363" algn="l"/>
              </a:tabLst>
            </a:pPr>
            <a:r>
              <a:rPr lang="ru-RU" altLang="ru-RU"/>
              <a:t>б) фрагмента шахматной доски.</a:t>
            </a:r>
          </a:p>
          <a:p>
            <a:pPr marL="609600" indent="-604838">
              <a:buClrTx/>
              <a:buFontTx/>
              <a:buNone/>
              <a:tabLst>
                <a:tab pos="609600" algn="l"/>
                <a:tab pos="714375" algn="l"/>
                <a:tab pos="1163638" algn="l"/>
                <a:tab pos="1612900" algn="l"/>
                <a:tab pos="2062163" algn="l"/>
                <a:tab pos="2511425" algn="l"/>
                <a:tab pos="2960688" algn="l"/>
                <a:tab pos="3409950" algn="l"/>
                <a:tab pos="3859213" algn="l"/>
                <a:tab pos="4308475" algn="l"/>
                <a:tab pos="4757738" algn="l"/>
                <a:tab pos="5207000" algn="l"/>
                <a:tab pos="5656263" algn="l"/>
                <a:tab pos="6105525" algn="l"/>
                <a:tab pos="6554788" algn="l"/>
                <a:tab pos="7004050" algn="l"/>
                <a:tab pos="7453313" algn="l"/>
                <a:tab pos="7902575" algn="l"/>
                <a:tab pos="8351838" algn="l"/>
                <a:tab pos="8801100" algn="l"/>
                <a:tab pos="9250363" algn="l"/>
              </a:tabLst>
            </a:pPr>
            <a:endParaRPr lang="ru-RU" altLang="ru-RU"/>
          </a:p>
          <a:p>
            <a:pPr marL="609600" indent="-604838">
              <a:buClrTx/>
              <a:buFontTx/>
              <a:buNone/>
              <a:tabLst>
                <a:tab pos="609600" algn="l"/>
                <a:tab pos="714375" algn="l"/>
                <a:tab pos="1163638" algn="l"/>
                <a:tab pos="1612900" algn="l"/>
                <a:tab pos="2062163" algn="l"/>
                <a:tab pos="2511425" algn="l"/>
                <a:tab pos="2960688" algn="l"/>
                <a:tab pos="3409950" algn="l"/>
                <a:tab pos="3859213" algn="l"/>
                <a:tab pos="4308475" algn="l"/>
                <a:tab pos="4757738" algn="l"/>
                <a:tab pos="5207000" algn="l"/>
                <a:tab pos="5656263" algn="l"/>
                <a:tab pos="6105525" algn="l"/>
                <a:tab pos="6554788" algn="l"/>
                <a:tab pos="7004050" algn="l"/>
                <a:tab pos="7453313" algn="l"/>
                <a:tab pos="7902575" algn="l"/>
                <a:tab pos="8351838" algn="l"/>
                <a:tab pos="8801100" algn="l"/>
                <a:tab pos="9250363" algn="l"/>
              </a:tabLst>
            </a:pPr>
            <a:endParaRPr lang="ru-RU" altLang="ru-RU"/>
          </a:p>
        </p:txBody>
      </p:sp>
      <p:pic>
        <p:nvPicPr>
          <p:cNvPr id="266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7763" y="4076700"/>
            <a:ext cx="2184400" cy="2166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6628" name="Text Box 4"/>
          <p:cNvSpPr txBox="1">
            <a:spLocks noChangeArrowheads="1"/>
          </p:cNvSpPr>
          <p:nvPr/>
        </p:nvSpPr>
        <p:spPr bwMode="auto">
          <a:xfrm>
            <a:off x="6588125" y="3716338"/>
            <a:ext cx="433388" cy="36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ts val="1125"/>
              </a:spcBef>
              <a:buClrTx/>
              <a:buFontTx/>
              <a:buNone/>
            </a:pPr>
            <a:r>
              <a:rPr lang="ru-RU" altLang="ru-RU"/>
              <a:t>х</a:t>
            </a:r>
          </a:p>
        </p:txBody>
      </p:sp>
      <p:sp>
        <p:nvSpPr>
          <p:cNvPr id="26629" name="Text Box 5"/>
          <p:cNvSpPr txBox="1">
            <a:spLocks noChangeArrowheads="1"/>
          </p:cNvSpPr>
          <p:nvPr/>
        </p:nvSpPr>
        <p:spPr bwMode="auto">
          <a:xfrm>
            <a:off x="5867400" y="4292600"/>
            <a:ext cx="360363" cy="36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ts val="1125"/>
              </a:spcBef>
              <a:buClrTx/>
              <a:buFontTx/>
              <a:buNone/>
            </a:pPr>
            <a:r>
              <a:rPr lang="ru-RU" altLang="ru-RU"/>
              <a:t>у</a:t>
            </a:r>
          </a:p>
        </p:txBody>
      </p:sp>
      <p:sp>
        <p:nvSpPr>
          <p:cNvPr id="26630" name="Line 6"/>
          <p:cNvSpPr>
            <a:spLocks noChangeShapeType="1"/>
          </p:cNvSpPr>
          <p:nvPr/>
        </p:nvSpPr>
        <p:spPr bwMode="auto">
          <a:xfrm>
            <a:off x="6732588" y="4076700"/>
            <a:ext cx="1587" cy="503238"/>
          </a:xfrm>
          <a:prstGeom prst="line">
            <a:avLst/>
          </a:prstGeom>
          <a:noFill/>
          <a:ln w="28440" cap="sq">
            <a:solidFill>
              <a:srgbClr val="000000"/>
            </a:solidFill>
            <a:prstDash val="sysDot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6631" name="Line 7"/>
          <p:cNvSpPr>
            <a:spLocks noChangeShapeType="1"/>
          </p:cNvSpPr>
          <p:nvPr/>
        </p:nvSpPr>
        <p:spPr bwMode="auto">
          <a:xfrm>
            <a:off x="6227763" y="4581525"/>
            <a:ext cx="504825" cy="1588"/>
          </a:xfrm>
          <a:prstGeom prst="line">
            <a:avLst/>
          </a:prstGeom>
          <a:noFill/>
          <a:ln w="38160" cap="sq">
            <a:solidFill>
              <a:srgbClr val="000000"/>
            </a:solidFill>
            <a:prstDash val="sysDot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6632" name="Text Box 8"/>
          <p:cNvSpPr txBox="1">
            <a:spLocks noChangeArrowheads="1"/>
          </p:cNvSpPr>
          <p:nvPr/>
        </p:nvSpPr>
        <p:spPr bwMode="auto">
          <a:xfrm>
            <a:off x="6877050" y="4221163"/>
            <a:ext cx="431800" cy="36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ts val="1125"/>
              </a:spcBef>
              <a:buClrTx/>
              <a:buFontTx/>
              <a:buNone/>
            </a:pPr>
            <a:r>
              <a:rPr lang="ru-RU" altLang="ru-RU"/>
              <a:t>А</a:t>
            </a:r>
          </a:p>
        </p:txBody>
      </p:sp>
      <p:sp>
        <p:nvSpPr>
          <p:cNvPr id="26633" name="Text Box 9"/>
          <p:cNvSpPr txBox="1">
            <a:spLocks noChangeArrowheads="1"/>
          </p:cNvSpPr>
          <p:nvPr/>
        </p:nvSpPr>
        <p:spPr bwMode="auto">
          <a:xfrm>
            <a:off x="2268538" y="3789363"/>
            <a:ext cx="504825" cy="36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ts val="1125"/>
              </a:spcBef>
              <a:buClrTx/>
              <a:buFontTx/>
              <a:buNone/>
            </a:pPr>
            <a:r>
              <a:rPr lang="ru-RU" altLang="ru-RU"/>
              <a:t>х</a:t>
            </a:r>
          </a:p>
        </p:txBody>
      </p:sp>
      <p:sp>
        <p:nvSpPr>
          <p:cNvPr id="26634" name="Text Box 10"/>
          <p:cNvSpPr txBox="1">
            <a:spLocks noChangeArrowheads="1"/>
          </p:cNvSpPr>
          <p:nvPr/>
        </p:nvSpPr>
        <p:spPr bwMode="auto">
          <a:xfrm>
            <a:off x="1476375" y="4508500"/>
            <a:ext cx="360363" cy="36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ts val="1125"/>
              </a:spcBef>
              <a:buClrTx/>
              <a:buFontTx/>
              <a:buNone/>
            </a:pPr>
            <a:r>
              <a:rPr lang="ru-RU" altLang="ru-RU"/>
              <a:t>у</a:t>
            </a:r>
          </a:p>
        </p:txBody>
      </p:sp>
      <p:pic>
        <p:nvPicPr>
          <p:cNvPr id="26635" name="Picture 1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713" y="4076700"/>
            <a:ext cx="2260600" cy="2328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6636" name="Line 12"/>
          <p:cNvSpPr>
            <a:spLocks noChangeShapeType="1"/>
          </p:cNvSpPr>
          <p:nvPr/>
        </p:nvSpPr>
        <p:spPr bwMode="auto">
          <a:xfrm flipH="1">
            <a:off x="1974850" y="4724400"/>
            <a:ext cx="514350" cy="1588"/>
          </a:xfrm>
          <a:prstGeom prst="line">
            <a:avLst/>
          </a:prstGeom>
          <a:noFill/>
          <a:ln w="38160" cap="sq">
            <a:solidFill>
              <a:srgbClr val="000000"/>
            </a:solidFill>
            <a:prstDash val="sysDot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6637" name="Line 13"/>
          <p:cNvSpPr>
            <a:spLocks noChangeShapeType="1"/>
          </p:cNvSpPr>
          <p:nvPr/>
        </p:nvSpPr>
        <p:spPr bwMode="auto">
          <a:xfrm>
            <a:off x="2484438" y="4292600"/>
            <a:ext cx="1587" cy="431800"/>
          </a:xfrm>
          <a:prstGeom prst="line">
            <a:avLst/>
          </a:prstGeom>
          <a:noFill/>
          <a:ln w="28440" cap="sq">
            <a:solidFill>
              <a:srgbClr val="000000"/>
            </a:solidFill>
            <a:prstDash val="sysDot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6638" name="Line 14"/>
          <p:cNvSpPr>
            <a:spLocks noChangeShapeType="1"/>
          </p:cNvSpPr>
          <p:nvPr/>
        </p:nvSpPr>
        <p:spPr bwMode="auto">
          <a:xfrm>
            <a:off x="2484438" y="4797425"/>
            <a:ext cx="215900" cy="287338"/>
          </a:xfrm>
          <a:prstGeom prst="line">
            <a:avLst/>
          </a:prstGeom>
          <a:noFill/>
          <a:ln w="28440" cap="sq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6639" name="Text Box 15"/>
          <p:cNvSpPr txBox="1">
            <a:spLocks noChangeArrowheads="1"/>
          </p:cNvSpPr>
          <p:nvPr/>
        </p:nvSpPr>
        <p:spPr bwMode="auto">
          <a:xfrm>
            <a:off x="2268538" y="4797425"/>
            <a:ext cx="431800" cy="36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ts val="1125"/>
              </a:spcBef>
              <a:buClrTx/>
              <a:buFontTx/>
              <a:buNone/>
            </a:pPr>
            <a:r>
              <a:rPr lang="en-US" altLang="ru-RU"/>
              <a:t>R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128588"/>
            <a:ext cx="8228013" cy="1433512"/>
          </a:xfrm>
          <a:ln/>
          <a:extLs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/>
              <a:t>Задание</a:t>
            </a:r>
          </a:p>
        </p:txBody>
      </p:sp>
      <p:sp>
        <p:nvSpPr>
          <p:cNvPr id="2765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50825" y="1268413"/>
            <a:ext cx="8893175" cy="2376487"/>
          </a:xfrm>
          <a:ln/>
          <a:extLs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0" indent="0">
              <a:buClrTx/>
              <a:buFontTx/>
              <a:buNone/>
              <a:tabLst>
                <a:tab pos="0" algn="l"/>
                <a:tab pos="104775" algn="l"/>
                <a:tab pos="554038" algn="l"/>
                <a:tab pos="1003300" algn="l"/>
                <a:tab pos="1452563" algn="l"/>
                <a:tab pos="1901825" algn="l"/>
                <a:tab pos="2351088" algn="l"/>
                <a:tab pos="2800350" algn="l"/>
                <a:tab pos="3249613" algn="l"/>
                <a:tab pos="3698875" algn="l"/>
                <a:tab pos="4148138" algn="l"/>
                <a:tab pos="4597400" algn="l"/>
                <a:tab pos="5046663" algn="l"/>
                <a:tab pos="5495925" algn="l"/>
                <a:tab pos="5945188" algn="l"/>
                <a:tab pos="6394450" algn="l"/>
                <a:tab pos="6843713" algn="l"/>
                <a:tab pos="7292975" algn="l"/>
                <a:tab pos="7742238" algn="l"/>
                <a:tab pos="8191500" algn="l"/>
                <a:tab pos="8640763" algn="l"/>
              </a:tabLst>
            </a:pPr>
            <a:r>
              <a:rPr lang="ru-RU" altLang="ru-RU"/>
              <a:t>Составить программу рисования следующего рисунка с использованием переменных </a:t>
            </a:r>
            <a:r>
              <a:rPr lang="en-US" altLang="ru-RU"/>
              <a:t>x,y,R</a:t>
            </a:r>
            <a:r>
              <a:rPr lang="ru-RU" altLang="ru-RU"/>
              <a:t>, содержащих значения координат центра жёлтого круга и его радиуса.</a:t>
            </a:r>
          </a:p>
        </p:txBody>
      </p:sp>
      <p:pic>
        <p:nvPicPr>
          <p:cNvPr id="2765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213" y="3375025"/>
            <a:ext cx="3168650" cy="3294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Text Box 1"/>
          <p:cNvSpPr txBox="1">
            <a:spLocks noChangeArrowheads="1"/>
          </p:cNvSpPr>
          <p:nvPr/>
        </p:nvSpPr>
        <p:spPr bwMode="auto">
          <a:xfrm>
            <a:off x="395288" y="0"/>
            <a:ext cx="8229600" cy="836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ctr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algn="ctr">
              <a:buClrTx/>
              <a:buFontTx/>
              <a:buNone/>
            </a:pPr>
            <a:r>
              <a:rPr lang="ru-RU" altLang="ru-RU" sz="4400"/>
              <a:t>Бейсик-256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0113" y="765175"/>
            <a:ext cx="6985000" cy="5256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4099" name="AutoShape 3"/>
          <p:cNvSpPr>
            <a:spLocks noChangeArrowheads="1"/>
          </p:cNvSpPr>
          <p:nvPr/>
        </p:nvSpPr>
        <p:spPr bwMode="auto">
          <a:xfrm>
            <a:off x="179388" y="2276475"/>
            <a:ext cx="1655762" cy="1081088"/>
          </a:xfrm>
          <a:prstGeom prst="wedgeEllipseCallout">
            <a:avLst>
              <a:gd name="adj1" fmla="val 91421"/>
              <a:gd name="adj2" fmla="val 19310"/>
            </a:avLst>
          </a:prstGeom>
          <a:solidFill>
            <a:srgbClr val="BBE0E3"/>
          </a:solidFill>
          <a:ln w="9360" cap="sq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algn="ctr">
              <a:buClrTx/>
              <a:buFontTx/>
              <a:buNone/>
            </a:pPr>
            <a:r>
              <a:rPr lang="ru-RU" altLang="ru-RU"/>
              <a:t>Окно для ввода команд</a:t>
            </a:r>
          </a:p>
        </p:txBody>
      </p:sp>
      <p:sp>
        <p:nvSpPr>
          <p:cNvPr id="4100" name="AutoShape 4"/>
          <p:cNvSpPr>
            <a:spLocks noChangeArrowheads="1"/>
          </p:cNvSpPr>
          <p:nvPr/>
        </p:nvSpPr>
        <p:spPr bwMode="auto">
          <a:xfrm>
            <a:off x="6877050" y="1052513"/>
            <a:ext cx="2051050" cy="1366837"/>
          </a:xfrm>
          <a:prstGeom prst="wedgeEllipseCallout">
            <a:avLst>
              <a:gd name="adj1" fmla="val -112463"/>
              <a:gd name="adj2" fmla="val 41639"/>
            </a:avLst>
          </a:prstGeom>
          <a:solidFill>
            <a:srgbClr val="BBE0E3"/>
          </a:solidFill>
          <a:ln w="9360" cap="sq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algn="ctr">
              <a:buClrTx/>
              <a:buFontTx/>
              <a:buNone/>
            </a:pPr>
            <a:r>
              <a:rPr lang="ru-RU" altLang="ru-RU"/>
              <a:t>Окно ввода-вывода текста</a:t>
            </a:r>
          </a:p>
          <a:p>
            <a:pPr algn="ctr">
              <a:buClrTx/>
              <a:buFontTx/>
              <a:buNone/>
            </a:pPr>
            <a:endParaRPr lang="ru-RU" altLang="ru-RU"/>
          </a:p>
        </p:txBody>
      </p:sp>
      <p:sp>
        <p:nvSpPr>
          <p:cNvPr id="4101" name="AutoShape 5"/>
          <p:cNvSpPr>
            <a:spLocks noChangeArrowheads="1"/>
          </p:cNvSpPr>
          <p:nvPr/>
        </p:nvSpPr>
        <p:spPr bwMode="auto">
          <a:xfrm>
            <a:off x="7164388" y="3213100"/>
            <a:ext cx="1512887" cy="1441450"/>
          </a:xfrm>
          <a:prstGeom prst="wedgeEllipseCallout">
            <a:avLst>
              <a:gd name="adj1" fmla="val -129750"/>
              <a:gd name="adj2" fmla="val 46917"/>
            </a:avLst>
          </a:prstGeom>
          <a:solidFill>
            <a:srgbClr val="BBE0E3"/>
          </a:solidFill>
          <a:ln w="9360" cap="sq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algn="ctr">
              <a:buClrTx/>
              <a:buFontTx/>
              <a:buNone/>
            </a:pPr>
            <a:r>
              <a:rPr lang="ru-RU" altLang="ru-RU"/>
              <a:t>Окно вывода графики </a:t>
            </a:r>
          </a:p>
        </p:txBody>
      </p:sp>
      <p:sp>
        <p:nvSpPr>
          <p:cNvPr id="4102" name="Text Box 6"/>
          <p:cNvSpPr txBox="1">
            <a:spLocks noChangeArrowheads="1"/>
          </p:cNvSpPr>
          <p:nvPr/>
        </p:nvSpPr>
        <p:spPr bwMode="auto">
          <a:xfrm>
            <a:off x="755650" y="5876925"/>
            <a:ext cx="7488238" cy="785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ts val="1125"/>
              </a:spcBef>
              <a:buClrTx/>
              <a:buFontTx/>
              <a:buNone/>
            </a:pPr>
            <a:r>
              <a:rPr lang="ru-RU" altLang="ru-RU"/>
              <a:t>Все команды (операторы) пишутся по-английски. </a:t>
            </a:r>
          </a:p>
          <a:p>
            <a:pPr>
              <a:spcBef>
                <a:spcPts val="1125"/>
              </a:spcBef>
              <a:buClrTx/>
              <a:buFontTx/>
              <a:buNone/>
            </a:pPr>
            <a:r>
              <a:rPr lang="ru-RU" altLang="ru-RU"/>
              <a:t>Каждая команда – на новой строке.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 additive="repl">
                                        <p:cTn id="7" dur="5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 additive="repl">
                                        <p:cTn id="12" dur="5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 additive="repl">
                                        <p:cTn id="17" dur="5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 additive="repl">
                                        <p:cTn id="22" dur="500"/>
                                        <p:tgtEl>
                                          <p:spTgt spid="41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 additive="repl">
                                        <p:cTn id="27" dur="500"/>
                                        <p:tgtEl>
                                          <p:spTgt spid="410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128588"/>
            <a:ext cx="8228013" cy="1433512"/>
          </a:xfrm>
          <a:ln/>
          <a:extLs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/>
              <a:t>Решение</a:t>
            </a:r>
          </a:p>
        </p:txBody>
      </p:sp>
      <p:sp>
        <p:nvSpPr>
          <p:cNvPr id="28674" name="Rectangle 2"/>
          <p:cNvSpPr>
            <a:spLocks noChangeArrowheads="1"/>
          </p:cNvSpPr>
          <p:nvPr/>
        </p:nvSpPr>
        <p:spPr bwMode="auto">
          <a:xfrm>
            <a:off x="2700338" y="1916113"/>
            <a:ext cx="3527425" cy="4176712"/>
          </a:xfrm>
          <a:prstGeom prst="rect">
            <a:avLst/>
          </a:prstGeom>
          <a:solidFill>
            <a:srgbClr val="E6E11F"/>
          </a:solidFill>
          <a:ln w="9360" cap="sq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>
              <a:buClrTx/>
              <a:buFontTx/>
              <a:buNone/>
            </a:pPr>
            <a:r>
              <a:rPr lang="ru-RU" altLang="ru-RU" sz="2800" b="1"/>
              <a:t>x=100</a:t>
            </a:r>
          </a:p>
          <a:p>
            <a:pPr>
              <a:buClrTx/>
              <a:buFontTx/>
              <a:buNone/>
            </a:pPr>
            <a:r>
              <a:rPr lang="ru-RU" altLang="ru-RU" sz="2800" b="1"/>
              <a:t>y=100</a:t>
            </a:r>
          </a:p>
          <a:p>
            <a:pPr>
              <a:buClrTx/>
              <a:buFontTx/>
              <a:buNone/>
            </a:pPr>
            <a:r>
              <a:rPr lang="ru-RU" altLang="ru-RU" sz="2800" b="1"/>
              <a:t>r=100</a:t>
            </a:r>
          </a:p>
          <a:p>
            <a:pPr>
              <a:buClrTx/>
              <a:buFontTx/>
              <a:buNone/>
            </a:pPr>
            <a:r>
              <a:rPr lang="ru-RU" altLang="ru-RU" sz="2800" b="1"/>
              <a:t>color yellow</a:t>
            </a:r>
          </a:p>
          <a:p>
            <a:pPr>
              <a:buClrTx/>
              <a:buFontTx/>
              <a:buNone/>
            </a:pPr>
            <a:r>
              <a:rPr lang="ru-RU" altLang="ru-RU" sz="2800" b="1"/>
              <a:t>circle x, y, r</a:t>
            </a:r>
          </a:p>
          <a:p>
            <a:pPr>
              <a:buClrTx/>
              <a:buFontTx/>
              <a:buNone/>
            </a:pPr>
            <a:r>
              <a:rPr lang="ru-RU" altLang="ru-RU" sz="2800" b="1"/>
              <a:t>color cyan</a:t>
            </a:r>
          </a:p>
          <a:p>
            <a:pPr>
              <a:buClrTx/>
              <a:buFontTx/>
              <a:buNone/>
            </a:pPr>
            <a:r>
              <a:rPr lang="ru-RU" altLang="ru-RU" sz="2800" b="1"/>
              <a:t>circle x, y-r/2, r/2</a:t>
            </a:r>
          </a:p>
          <a:p>
            <a:pPr>
              <a:buClrTx/>
              <a:buFontTx/>
              <a:buNone/>
            </a:pPr>
            <a:r>
              <a:rPr lang="ru-RU" altLang="ru-RU" sz="2800" b="1"/>
              <a:t>circle x, y+r/2, r/2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/>
              <a:t>Задание</a:t>
            </a:r>
          </a:p>
        </p:txBody>
      </p:sp>
      <p:sp>
        <p:nvSpPr>
          <p:cNvPr id="1198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4838" cy="1684338"/>
          </a:xfrm>
        </p:spPr>
        <p:txBody>
          <a:bodyPr/>
          <a:lstStyle/>
          <a:p>
            <a:pPr marL="0" indent="0"/>
            <a:r>
              <a:rPr lang="ru-RU" altLang="ru-RU"/>
              <a:t>Создайте программу рисования, используя переменные </a:t>
            </a:r>
            <a:r>
              <a:rPr lang="en-US" altLang="ru-RU"/>
              <a:t>x,y,R</a:t>
            </a:r>
            <a:r>
              <a:rPr lang="ru-RU" altLang="ru-RU"/>
              <a:t>:</a:t>
            </a:r>
          </a:p>
          <a:p>
            <a:pPr marL="0" indent="0"/>
            <a:r>
              <a:rPr lang="ru-RU" altLang="ru-RU"/>
              <a:t>а)										б) </a:t>
            </a:r>
          </a:p>
        </p:txBody>
      </p:sp>
      <p:pic>
        <p:nvPicPr>
          <p:cNvPr id="119812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0113" y="2852738"/>
            <a:ext cx="3311525" cy="3311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9813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3800" y="2997200"/>
            <a:ext cx="3008313" cy="3100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/>
              <a:t>Решение</a:t>
            </a:r>
          </a:p>
        </p:txBody>
      </p:sp>
      <p:sp>
        <p:nvSpPr>
          <p:cNvPr id="120837" name="Rectangle 5"/>
          <p:cNvSpPr>
            <a:spLocks noChangeArrowheads="1"/>
          </p:cNvSpPr>
          <p:nvPr/>
        </p:nvSpPr>
        <p:spPr bwMode="auto">
          <a:xfrm>
            <a:off x="5508625" y="1916113"/>
            <a:ext cx="2449513" cy="4537075"/>
          </a:xfrm>
          <a:prstGeom prst="rect">
            <a:avLst/>
          </a:prstGeom>
          <a:solidFill>
            <a:srgbClr val="E6E11F"/>
          </a:solidFill>
          <a:ln w="9360" cap="sq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r>
              <a:rPr lang="ru-RU" altLang="ru-RU" sz="2400" b="1">
                <a:solidFill>
                  <a:schemeClr val="tx1"/>
                </a:solidFill>
              </a:rPr>
              <a:t>clg</a:t>
            </a:r>
          </a:p>
          <a:p>
            <a:r>
              <a:rPr lang="ru-RU" altLang="ru-RU" sz="2400" b="1">
                <a:solidFill>
                  <a:schemeClr val="tx1"/>
                </a:solidFill>
              </a:rPr>
              <a:t>x=130</a:t>
            </a:r>
          </a:p>
          <a:p>
            <a:r>
              <a:rPr lang="ru-RU" altLang="ru-RU" sz="2400" b="1">
                <a:solidFill>
                  <a:schemeClr val="tx1"/>
                </a:solidFill>
              </a:rPr>
              <a:t>y=120</a:t>
            </a:r>
          </a:p>
          <a:p>
            <a:r>
              <a:rPr lang="ru-RU" altLang="ru-RU" sz="2400" b="1">
                <a:solidFill>
                  <a:schemeClr val="tx1"/>
                </a:solidFill>
              </a:rPr>
              <a:t>r=60</a:t>
            </a:r>
          </a:p>
          <a:p>
            <a:r>
              <a:rPr lang="ru-RU" altLang="ru-RU" sz="2400" b="1">
                <a:solidFill>
                  <a:schemeClr val="tx1"/>
                </a:solidFill>
              </a:rPr>
              <a:t>color blue</a:t>
            </a:r>
          </a:p>
          <a:p>
            <a:r>
              <a:rPr lang="ru-RU" altLang="ru-RU" sz="2400" b="1">
                <a:solidFill>
                  <a:schemeClr val="tx1"/>
                </a:solidFill>
              </a:rPr>
              <a:t>circle x-r,y-r,r</a:t>
            </a:r>
          </a:p>
          <a:p>
            <a:r>
              <a:rPr lang="ru-RU" altLang="ru-RU" sz="2400" b="1">
                <a:solidFill>
                  <a:schemeClr val="tx1"/>
                </a:solidFill>
              </a:rPr>
              <a:t>circle x+r,y-r,r</a:t>
            </a:r>
          </a:p>
          <a:p>
            <a:r>
              <a:rPr lang="ru-RU" altLang="ru-RU" sz="2400" b="1">
                <a:solidFill>
                  <a:schemeClr val="tx1"/>
                </a:solidFill>
              </a:rPr>
              <a:t>circle x-r,y+r,r</a:t>
            </a:r>
          </a:p>
          <a:p>
            <a:r>
              <a:rPr lang="ru-RU" altLang="ru-RU" sz="2400" b="1">
                <a:solidFill>
                  <a:schemeClr val="tx1"/>
                </a:solidFill>
              </a:rPr>
              <a:t>circle x+r,y+r,r</a:t>
            </a:r>
          </a:p>
          <a:p>
            <a:r>
              <a:rPr lang="ru-RU" altLang="ru-RU" sz="2400" b="1">
                <a:solidFill>
                  <a:schemeClr val="tx1"/>
                </a:solidFill>
              </a:rPr>
              <a:t>color purple</a:t>
            </a:r>
          </a:p>
          <a:p>
            <a:r>
              <a:rPr lang="ru-RU" altLang="ru-RU" sz="2400" b="1">
                <a:solidFill>
                  <a:schemeClr val="tx1"/>
                </a:solidFill>
              </a:rPr>
              <a:t>circle x,y,r</a:t>
            </a:r>
          </a:p>
        </p:txBody>
      </p:sp>
      <p:sp>
        <p:nvSpPr>
          <p:cNvPr id="120838" name="Rectangle 6"/>
          <p:cNvSpPr>
            <a:spLocks noChangeArrowheads="1"/>
          </p:cNvSpPr>
          <p:nvPr/>
        </p:nvSpPr>
        <p:spPr bwMode="auto">
          <a:xfrm>
            <a:off x="468313" y="1700213"/>
            <a:ext cx="3671887" cy="4824412"/>
          </a:xfrm>
          <a:prstGeom prst="rect">
            <a:avLst/>
          </a:prstGeom>
          <a:solidFill>
            <a:srgbClr val="E6E11F"/>
          </a:solidFill>
          <a:ln w="9360" cap="sq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r>
              <a:rPr lang="ru-RU" altLang="ru-RU" sz="2400" b="1">
                <a:solidFill>
                  <a:schemeClr val="tx1"/>
                </a:solidFill>
              </a:rPr>
              <a:t>clg</a:t>
            </a:r>
          </a:p>
          <a:p>
            <a:r>
              <a:rPr lang="ru-RU" altLang="ru-RU" sz="2400" b="1">
                <a:solidFill>
                  <a:schemeClr val="tx1"/>
                </a:solidFill>
              </a:rPr>
              <a:t>x=130</a:t>
            </a:r>
          </a:p>
          <a:p>
            <a:r>
              <a:rPr lang="ru-RU" altLang="ru-RU" sz="2400" b="1">
                <a:solidFill>
                  <a:schemeClr val="tx1"/>
                </a:solidFill>
              </a:rPr>
              <a:t>y=120</a:t>
            </a:r>
          </a:p>
          <a:p>
            <a:r>
              <a:rPr lang="ru-RU" altLang="ru-RU" sz="2400" b="1">
                <a:solidFill>
                  <a:schemeClr val="tx1"/>
                </a:solidFill>
              </a:rPr>
              <a:t>r=60</a:t>
            </a:r>
          </a:p>
          <a:p>
            <a:r>
              <a:rPr lang="ru-RU" altLang="ru-RU" sz="2400" b="1">
                <a:solidFill>
                  <a:schemeClr val="tx1"/>
                </a:solidFill>
              </a:rPr>
              <a:t>color green</a:t>
            </a:r>
          </a:p>
          <a:p>
            <a:r>
              <a:rPr lang="ru-RU" altLang="ru-RU" sz="2400" b="1">
                <a:solidFill>
                  <a:schemeClr val="tx1"/>
                </a:solidFill>
              </a:rPr>
              <a:t>rect x-2*r,y-2*r,4*r,4*r</a:t>
            </a:r>
          </a:p>
          <a:p>
            <a:r>
              <a:rPr lang="ru-RU" altLang="ru-RU" sz="2400" b="1">
                <a:solidFill>
                  <a:schemeClr val="tx1"/>
                </a:solidFill>
              </a:rPr>
              <a:t>color purple</a:t>
            </a:r>
          </a:p>
          <a:p>
            <a:r>
              <a:rPr lang="ru-RU" altLang="ru-RU" sz="2400" b="1">
                <a:solidFill>
                  <a:schemeClr val="tx1"/>
                </a:solidFill>
              </a:rPr>
              <a:t>circle x-r,y-r,r</a:t>
            </a:r>
          </a:p>
          <a:p>
            <a:r>
              <a:rPr lang="ru-RU" altLang="ru-RU" sz="2400" b="1">
                <a:solidFill>
                  <a:schemeClr val="tx1"/>
                </a:solidFill>
              </a:rPr>
              <a:t>circle x+r,y-r,r</a:t>
            </a:r>
          </a:p>
          <a:p>
            <a:r>
              <a:rPr lang="ru-RU" altLang="ru-RU" sz="2400" b="1">
                <a:solidFill>
                  <a:schemeClr val="tx1"/>
                </a:solidFill>
              </a:rPr>
              <a:t>circle x-r,y+r,r</a:t>
            </a:r>
          </a:p>
          <a:p>
            <a:r>
              <a:rPr lang="ru-RU" altLang="ru-RU" sz="2400" b="1">
                <a:solidFill>
                  <a:schemeClr val="tx1"/>
                </a:solidFill>
              </a:rPr>
              <a:t>circle x+r,y+r,r</a:t>
            </a:r>
          </a:p>
          <a:p>
            <a:r>
              <a:rPr lang="ru-RU" altLang="ru-RU" sz="2400" b="1">
                <a:solidFill>
                  <a:schemeClr val="tx1"/>
                </a:solidFill>
              </a:rPr>
              <a:t>color yellow</a:t>
            </a:r>
          </a:p>
          <a:p>
            <a:r>
              <a:rPr lang="ru-RU" altLang="ru-RU" sz="2400" b="1">
                <a:solidFill>
                  <a:schemeClr val="tx1"/>
                </a:solidFill>
              </a:rPr>
              <a:t>rect x-r,y-r,2*r,2*r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7" name="Picture 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2852738"/>
            <a:ext cx="5113337" cy="1885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28588"/>
            <a:ext cx="8229600" cy="1068387"/>
          </a:xfrm>
          <a:ln/>
          <a:extLs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sz="3200"/>
              <a:t>Ввод переменных с экрана во время выполнения программы</a:t>
            </a:r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1412875"/>
            <a:ext cx="8748712" cy="4103688"/>
          </a:xfrm>
          <a:ln/>
          <a:extLs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indent="-338138">
              <a:buClrTx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US" altLang="ru-RU">
                <a:solidFill>
                  <a:srgbClr val="3333CC"/>
                </a:solidFill>
              </a:rPr>
              <a:t>Cls</a:t>
            </a:r>
            <a:r>
              <a:rPr lang="en-US" altLang="ru-RU"/>
              <a:t> – </a:t>
            </a:r>
            <a:r>
              <a:rPr lang="ru-RU" altLang="ru-RU" b="0"/>
              <a:t>очистка текстового экрана</a:t>
            </a:r>
          </a:p>
          <a:p>
            <a:pPr indent="-338138">
              <a:spcBef>
                <a:spcPts val="700"/>
              </a:spcBef>
              <a:buClrTx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US" altLang="ru-RU" sz="2800">
                <a:solidFill>
                  <a:srgbClr val="3333CC"/>
                </a:solidFill>
              </a:rPr>
              <a:t>INPUT</a:t>
            </a:r>
            <a:r>
              <a:rPr lang="ru-RU" altLang="ru-RU" sz="2800"/>
              <a:t> [“строка–подсказка”] </a:t>
            </a:r>
            <a:r>
              <a:rPr lang="ru-RU" altLang="ru-RU" sz="2800">
                <a:solidFill>
                  <a:srgbClr val="3333CC"/>
                </a:solidFill>
              </a:rPr>
              <a:t>, имя переменной</a:t>
            </a:r>
          </a:p>
          <a:p>
            <a:pPr indent="-338138">
              <a:buClrTx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/>
              <a:t>Пример: </a:t>
            </a:r>
          </a:p>
          <a:p>
            <a:pPr indent="-338138">
              <a:buClrTx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ru-RU" altLang="ru-RU"/>
          </a:p>
        </p:txBody>
      </p:sp>
      <p:pic>
        <p:nvPicPr>
          <p:cNvPr id="34820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10029" y="4484688"/>
            <a:ext cx="4535488" cy="830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4821" name="Rectangle 5"/>
          <p:cNvSpPr>
            <a:spLocks noChangeArrowheads="1"/>
          </p:cNvSpPr>
          <p:nvPr/>
        </p:nvSpPr>
        <p:spPr bwMode="auto">
          <a:xfrm>
            <a:off x="5209616" y="4996517"/>
            <a:ext cx="504825" cy="360362"/>
          </a:xfrm>
          <a:prstGeom prst="rect">
            <a:avLst/>
          </a:prstGeom>
          <a:solidFill>
            <a:srgbClr val="FFFFFF"/>
          </a:solidFill>
          <a:ln w="9360" cap="sq">
            <a:solidFill>
              <a:srgbClr val="FFFF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4822" name="AutoShape 6"/>
          <p:cNvSpPr>
            <a:spLocks noChangeArrowheads="1"/>
          </p:cNvSpPr>
          <p:nvPr/>
        </p:nvSpPr>
        <p:spPr bwMode="auto">
          <a:xfrm>
            <a:off x="6804025" y="4508500"/>
            <a:ext cx="2339975" cy="1366838"/>
          </a:xfrm>
          <a:prstGeom prst="wedgeEllipseCallout">
            <a:avLst>
              <a:gd name="adj1" fmla="val -103866"/>
              <a:gd name="adj2" fmla="val 2611"/>
            </a:avLst>
          </a:prstGeom>
          <a:solidFill>
            <a:srgbClr val="BBE0E3"/>
          </a:solidFill>
          <a:ln w="9360" cap="sq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algn="ctr">
              <a:buClrTx/>
              <a:buFontTx/>
              <a:buNone/>
            </a:pPr>
            <a:r>
              <a:rPr lang="ru-RU" altLang="ru-RU"/>
              <a:t>Вводит пользователь и нажимает </a:t>
            </a:r>
            <a:r>
              <a:rPr lang="en-US" altLang="ru-RU" b="1"/>
              <a:t>Enter</a:t>
            </a:r>
          </a:p>
        </p:txBody>
      </p:sp>
      <p:sp>
        <p:nvSpPr>
          <p:cNvPr id="34823" name="Text Box 7"/>
          <p:cNvSpPr txBox="1">
            <a:spLocks noChangeArrowheads="1"/>
          </p:cNvSpPr>
          <p:nvPr/>
        </p:nvSpPr>
        <p:spPr bwMode="auto">
          <a:xfrm>
            <a:off x="215900" y="6272020"/>
            <a:ext cx="8712200" cy="463846"/>
          </a:xfrm>
          <a:prstGeom prst="rect">
            <a:avLst/>
          </a:prstGeom>
          <a:noFill/>
          <a:ln w="9360" cap="sq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ts val="1125"/>
              </a:spcBef>
              <a:buClrTx/>
              <a:buFontTx/>
              <a:buNone/>
            </a:pPr>
            <a:r>
              <a:rPr lang="ru-RU" altLang="ru-RU" sz="2400" dirty="0" smtClean="0"/>
              <a:t>Это </a:t>
            </a:r>
            <a:r>
              <a:rPr lang="ru-RU" altLang="ru-RU" sz="2400" dirty="0"/>
              <a:t>равносильно команде </a:t>
            </a:r>
            <a:r>
              <a:rPr lang="ru-RU" altLang="ru-RU" sz="2400" dirty="0" smtClean="0"/>
              <a:t>присваивания в программе</a:t>
            </a:r>
            <a:r>
              <a:rPr lang="ru-RU" altLang="ru-RU" sz="2400" b="1" dirty="0" smtClean="0"/>
              <a:t> </a:t>
            </a:r>
            <a:r>
              <a:rPr lang="en-US" altLang="ru-RU" sz="2400" b="1" dirty="0" smtClean="0"/>
              <a:t>x=7</a:t>
            </a:r>
            <a:r>
              <a:rPr lang="ru-RU" altLang="ru-RU" sz="2400" dirty="0"/>
              <a:t>.</a:t>
            </a:r>
          </a:p>
        </p:txBody>
      </p:sp>
      <p:sp>
        <p:nvSpPr>
          <p:cNvPr id="34824" name="Rectangle 8"/>
          <p:cNvSpPr>
            <a:spLocks noChangeArrowheads="1"/>
          </p:cNvSpPr>
          <p:nvPr/>
        </p:nvSpPr>
        <p:spPr bwMode="auto">
          <a:xfrm>
            <a:off x="2700338" y="3429000"/>
            <a:ext cx="576262" cy="576263"/>
          </a:xfrm>
          <a:prstGeom prst="rect">
            <a:avLst/>
          </a:prstGeom>
          <a:noFill/>
          <a:ln w="38160" cap="sq">
            <a:solidFill>
              <a:srgbClr val="3333CC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4825" name="Line 9"/>
          <p:cNvSpPr>
            <a:spLocks noChangeShapeType="1"/>
          </p:cNvSpPr>
          <p:nvPr/>
        </p:nvSpPr>
        <p:spPr bwMode="auto">
          <a:xfrm flipH="1" flipV="1">
            <a:off x="4065588" y="4364037"/>
            <a:ext cx="1226492" cy="854075"/>
          </a:xfrm>
          <a:prstGeom prst="line">
            <a:avLst/>
          </a:prstGeom>
          <a:noFill/>
          <a:ln w="38160" cap="sq">
            <a:solidFill>
              <a:srgbClr val="00CC99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4826" name="AutoShape 10"/>
          <p:cNvSpPr>
            <a:spLocks noChangeArrowheads="1"/>
          </p:cNvSpPr>
          <p:nvPr/>
        </p:nvSpPr>
        <p:spPr bwMode="auto">
          <a:xfrm>
            <a:off x="6300788" y="3141663"/>
            <a:ext cx="2843212" cy="1509712"/>
          </a:xfrm>
          <a:prstGeom prst="wedgeEllipseCallout">
            <a:avLst>
              <a:gd name="adj1" fmla="val -126718"/>
              <a:gd name="adj2" fmla="val 27468"/>
            </a:avLst>
          </a:prstGeom>
          <a:solidFill>
            <a:srgbClr val="BBE0E3"/>
          </a:solidFill>
          <a:ln w="9360" cap="sq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algn="ctr">
              <a:buClrTx/>
              <a:buFontTx/>
              <a:buNone/>
            </a:pPr>
            <a:r>
              <a:rPr lang="ru-RU" altLang="ru-RU"/>
              <a:t>Введённое значение попадает в переменную </a:t>
            </a:r>
            <a:r>
              <a:rPr lang="ru-RU" altLang="ru-RU" b="1"/>
              <a:t>х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110029" y="5360001"/>
            <a:ext cx="4535488" cy="1028947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50142" y="4408487"/>
            <a:ext cx="1400175" cy="200025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 bwMode="auto">
          <a:xfrm>
            <a:off x="215900" y="6294437"/>
            <a:ext cx="8712200" cy="563562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Добавьте команды ввода с экрана значений</a:t>
            </a:r>
            <a:r>
              <a:rPr kumimoji="0" lang="ru-RU" sz="18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координат точки левого верхнего угла квадрата.</a:t>
            </a: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 additive="repl">
                                        <p:cTn id="7" dur="500"/>
                                        <p:tgtEl>
                                          <p:spTgt spid="34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 additive="repl">
                                        <p:cTn id="12" dur="500"/>
                                        <p:tgtEl>
                                          <p:spTgt spid="348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 additive="repl">
                                        <p:cTn id="17" dur="500"/>
                                        <p:tgtEl>
                                          <p:spTgt spid="348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 additive="repl">
                                        <p:cTn id="30" dur="500"/>
                                        <p:tgtEl>
                                          <p:spTgt spid="348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 additive="repl">
                                        <p:cTn id="34" dur="500"/>
                                        <p:tgtEl>
                                          <p:spTgt spid="34821"/>
                                        </p:tgtEl>
                                      </p:cBhvr>
                                    </p:animEffect>
                                    <p:set>
                                      <p:cBhvr additive="repl"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 additive="repl">
                                        <p:cTn id="38" dur="500"/>
                                        <p:tgtEl>
                                          <p:spTgt spid="348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 additive="repl">
                                        <p:cTn id="45" dur="500"/>
                                        <p:tgtEl>
                                          <p:spTgt spid="348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"/>
                            </p:stCondLst>
                            <p:childTnLst>
                              <p:par>
                                <p:cTn id="47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 additive="repl">
                                        <p:cTn id="53" dur="500"/>
                                        <p:tgtEl>
                                          <p:spTgt spid="348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/>
              <a:t>Задание</a:t>
            </a:r>
          </a:p>
        </p:txBody>
      </p:sp>
      <p:sp>
        <p:nvSpPr>
          <p:cNvPr id="1218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363538"/>
            <a:r>
              <a:rPr lang="ru-RU" altLang="ru-RU" b="0" dirty="0"/>
              <a:t>Написать программу построения фигуры, изображённой на рисунке, </a:t>
            </a:r>
            <a:r>
              <a:rPr lang="ru-RU" altLang="ru-RU" b="0" dirty="0" smtClean="0"/>
              <a:t>которая запрашивает с клавиатуры </a:t>
            </a:r>
            <a:r>
              <a:rPr lang="ru-RU" altLang="ru-RU" b="0" dirty="0"/>
              <a:t>координаты левого верхнего угла (</a:t>
            </a:r>
            <a:r>
              <a:rPr lang="ru-RU" altLang="ru-RU" dirty="0"/>
              <a:t>х</a:t>
            </a:r>
            <a:r>
              <a:rPr lang="ru-RU" altLang="ru-RU" dirty="0" smtClean="0"/>
              <a:t>, у</a:t>
            </a:r>
            <a:r>
              <a:rPr lang="ru-RU" altLang="ru-RU" b="0" dirty="0"/>
              <a:t>) и </a:t>
            </a:r>
            <a:r>
              <a:rPr lang="ru-RU" altLang="ru-RU" b="0" dirty="0" smtClean="0"/>
              <a:t>длину </a:t>
            </a:r>
            <a:r>
              <a:rPr lang="ru-RU" altLang="ru-RU" dirty="0" smtClean="0"/>
              <a:t>А</a:t>
            </a:r>
            <a:r>
              <a:rPr lang="ru-RU" altLang="ru-RU" b="0" dirty="0" smtClean="0"/>
              <a:t> стороны малого </a:t>
            </a:r>
            <a:r>
              <a:rPr lang="ru-RU" altLang="ru-RU" b="0" dirty="0"/>
              <a:t>квадрата. </a:t>
            </a:r>
          </a:p>
          <a:p>
            <a:pPr marL="0" indent="363538"/>
            <a:r>
              <a:rPr lang="ru-RU" altLang="ru-RU" b="0" dirty="0"/>
              <a:t>В программе использовать только команды </a:t>
            </a:r>
            <a:r>
              <a:rPr lang="en-US" altLang="ru-RU" dirty="0"/>
              <a:t>line</a:t>
            </a:r>
            <a:r>
              <a:rPr lang="ru-RU" altLang="ru-RU" b="0" dirty="0"/>
              <a:t>.</a:t>
            </a:r>
          </a:p>
        </p:txBody>
      </p:sp>
      <p:pic>
        <p:nvPicPr>
          <p:cNvPr id="121860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775" y="3617913"/>
            <a:ext cx="3116263" cy="3240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28588"/>
            <a:ext cx="8224838" cy="1068387"/>
          </a:xfrm>
        </p:spPr>
        <p:txBody>
          <a:bodyPr/>
          <a:lstStyle/>
          <a:p>
            <a:r>
              <a:rPr lang="ru-RU" altLang="ru-RU"/>
              <a:t>Решение</a:t>
            </a:r>
          </a:p>
        </p:txBody>
      </p:sp>
      <p:sp>
        <p:nvSpPr>
          <p:cNvPr id="122884" name="Rectangle 4"/>
          <p:cNvSpPr>
            <a:spLocks noChangeArrowheads="1"/>
          </p:cNvSpPr>
          <p:nvPr/>
        </p:nvSpPr>
        <p:spPr bwMode="auto">
          <a:xfrm>
            <a:off x="2484438" y="1125538"/>
            <a:ext cx="3959225" cy="5545137"/>
          </a:xfrm>
          <a:prstGeom prst="rect">
            <a:avLst/>
          </a:prstGeom>
          <a:solidFill>
            <a:srgbClr val="F0EB1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r>
              <a:rPr lang="en-US" altLang="ru-RU" sz="2400" dirty="0" smtClean="0">
                <a:solidFill>
                  <a:schemeClr val="tx1"/>
                </a:solidFill>
              </a:rPr>
              <a:t>input </a:t>
            </a:r>
            <a:r>
              <a:rPr lang="ru-RU" altLang="ru-RU" sz="2400" dirty="0" smtClean="0">
                <a:solidFill>
                  <a:schemeClr val="tx1"/>
                </a:solidFill>
              </a:rPr>
              <a:t>«x=», х</a:t>
            </a:r>
            <a:endParaRPr lang="ru-RU" altLang="ru-RU" sz="2400" dirty="0">
              <a:solidFill>
                <a:schemeClr val="tx1"/>
              </a:solidFill>
            </a:endParaRPr>
          </a:p>
          <a:p>
            <a:r>
              <a:rPr lang="en-US" altLang="ru-RU" sz="2400" dirty="0" smtClean="0">
                <a:solidFill>
                  <a:schemeClr val="tx1"/>
                </a:solidFill>
              </a:rPr>
              <a:t>input </a:t>
            </a:r>
            <a:r>
              <a:rPr lang="ru-RU" altLang="ru-RU" sz="2400" dirty="0" smtClean="0">
                <a:solidFill>
                  <a:schemeClr val="tx1"/>
                </a:solidFill>
              </a:rPr>
              <a:t>«у=», у</a:t>
            </a:r>
            <a:endParaRPr lang="ru-RU" altLang="ru-RU" sz="2400" dirty="0">
              <a:solidFill>
                <a:schemeClr val="tx1"/>
              </a:solidFill>
            </a:endParaRPr>
          </a:p>
          <a:p>
            <a:r>
              <a:rPr lang="en-US" altLang="ru-RU" sz="2400" dirty="0" smtClean="0">
                <a:solidFill>
                  <a:schemeClr val="tx1"/>
                </a:solidFill>
              </a:rPr>
              <a:t>input </a:t>
            </a:r>
            <a:r>
              <a:rPr lang="ru-RU" altLang="ru-RU" sz="2400" dirty="0" smtClean="0">
                <a:solidFill>
                  <a:schemeClr val="tx1"/>
                </a:solidFill>
              </a:rPr>
              <a:t>«а=», а</a:t>
            </a:r>
            <a:endParaRPr lang="ru-RU" altLang="ru-RU" sz="2400" dirty="0">
              <a:solidFill>
                <a:schemeClr val="tx1"/>
              </a:solidFill>
            </a:endParaRPr>
          </a:p>
          <a:p>
            <a:r>
              <a:rPr lang="ru-RU" altLang="ru-RU" sz="2400" dirty="0" err="1" smtClean="0">
                <a:solidFill>
                  <a:schemeClr val="tx1"/>
                </a:solidFill>
              </a:rPr>
              <a:t>line</a:t>
            </a:r>
            <a:r>
              <a:rPr lang="ru-RU" altLang="ru-RU" sz="2400" dirty="0" smtClean="0">
                <a:solidFill>
                  <a:schemeClr val="tx1"/>
                </a:solidFill>
              </a:rPr>
              <a:t> </a:t>
            </a:r>
            <a:r>
              <a:rPr lang="ru-RU" altLang="ru-RU" sz="2400" dirty="0">
                <a:solidFill>
                  <a:schemeClr val="tx1"/>
                </a:solidFill>
              </a:rPr>
              <a:t>x,y,x+2*</a:t>
            </a:r>
            <a:r>
              <a:rPr lang="ru-RU" altLang="ru-RU" sz="2400" dirty="0" err="1">
                <a:solidFill>
                  <a:schemeClr val="tx1"/>
                </a:solidFill>
              </a:rPr>
              <a:t>a,y</a:t>
            </a:r>
            <a:endParaRPr lang="ru-RU" altLang="ru-RU" sz="2400" dirty="0">
              <a:solidFill>
                <a:schemeClr val="tx1"/>
              </a:solidFill>
            </a:endParaRPr>
          </a:p>
          <a:p>
            <a:r>
              <a:rPr lang="ru-RU" altLang="ru-RU" sz="2400" dirty="0" err="1">
                <a:solidFill>
                  <a:schemeClr val="tx1"/>
                </a:solidFill>
              </a:rPr>
              <a:t>line</a:t>
            </a:r>
            <a:r>
              <a:rPr lang="ru-RU" altLang="ru-RU" sz="2400" dirty="0">
                <a:solidFill>
                  <a:schemeClr val="tx1"/>
                </a:solidFill>
              </a:rPr>
              <a:t> x,y+2*a,x+2*</a:t>
            </a:r>
            <a:r>
              <a:rPr lang="ru-RU" altLang="ru-RU" sz="2400" dirty="0" err="1">
                <a:solidFill>
                  <a:schemeClr val="tx1"/>
                </a:solidFill>
              </a:rPr>
              <a:t>a,y</a:t>
            </a:r>
            <a:endParaRPr lang="ru-RU" altLang="ru-RU" sz="2400" dirty="0">
              <a:solidFill>
                <a:schemeClr val="tx1"/>
              </a:solidFill>
            </a:endParaRPr>
          </a:p>
          <a:p>
            <a:r>
              <a:rPr lang="ru-RU" altLang="ru-RU" sz="2400" dirty="0" err="1">
                <a:solidFill>
                  <a:schemeClr val="tx1"/>
                </a:solidFill>
              </a:rPr>
              <a:t>line</a:t>
            </a:r>
            <a:r>
              <a:rPr lang="ru-RU" altLang="ru-RU" sz="2400" dirty="0">
                <a:solidFill>
                  <a:schemeClr val="tx1"/>
                </a:solidFill>
              </a:rPr>
              <a:t> x,y+2*</a:t>
            </a:r>
            <a:r>
              <a:rPr lang="ru-RU" altLang="ru-RU" sz="2400" dirty="0" err="1">
                <a:solidFill>
                  <a:schemeClr val="tx1"/>
                </a:solidFill>
              </a:rPr>
              <a:t>a,x,y</a:t>
            </a:r>
            <a:endParaRPr lang="ru-RU" altLang="ru-RU" sz="2400" dirty="0">
              <a:solidFill>
                <a:schemeClr val="tx1"/>
              </a:solidFill>
            </a:endParaRPr>
          </a:p>
          <a:p>
            <a:r>
              <a:rPr lang="ru-RU" altLang="ru-RU" sz="2400" dirty="0" err="1">
                <a:solidFill>
                  <a:schemeClr val="tx1"/>
                </a:solidFill>
              </a:rPr>
              <a:t>line</a:t>
            </a:r>
            <a:r>
              <a:rPr lang="ru-RU" altLang="ru-RU" sz="2400" dirty="0">
                <a:solidFill>
                  <a:schemeClr val="tx1"/>
                </a:solidFill>
              </a:rPr>
              <a:t> x+2*a,y+2*a,x+2*</a:t>
            </a:r>
            <a:r>
              <a:rPr lang="ru-RU" altLang="ru-RU" sz="2400" dirty="0" err="1">
                <a:solidFill>
                  <a:schemeClr val="tx1"/>
                </a:solidFill>
              </a:rPr>
              <a:t>a,y</a:t>
            </a:r>
            <a:endParaRPr lang="ru-RU" altLang="ru-RU" sz="2400" dirty="0">
              <a:solidFill>
                <a:schemeClr val="tx1"/>
              </a:solidFill>
            </a:endParaRPr>
          </a:p>
          <a:p>
            <a:r>
              <a:rPr lang="ru-RU" altLang="ru-RU" sz="2400" dirty="0" err="1">
                <a:solidFill>
                  <a:schemeClr val="tx1"/>
                </a:solidFill>
              </a:rPr>
              <a:t>line</a:t>
            </a:r>
            <a:r>
              <a:rPr lang="ru-RU" altLang="ru-RU" sz="2400" dirty="0">
                <a:solidFill>
                  <a:schemeClr val="tx1"/>
                </a:solidFill>
              </a:rPr>
              <a:t> x,y+2*a,x+2*a,y+2*a</a:t>
            </a:r>
          </a:p>
          <a:p>
            <a:r>
              <a:rPr lang="ru-RU" altLang="ru-RU" sz="2400" dirty="0" err="1">
                <a:solidFill>
                  <a:schemeClr val="tx1"/>
                </a:solidFill>
              </a:rPr>
              <a:t>line</a:t>
            </a:r>
            <a:r>
              <a:rPr lang="ru-RU" altLang="ru-RU" sz="2400" dirty="0">
                <a:solidFill>
                  <a:schemeClr val="tx1"/>
                </a:solidFill>
              </a:rPr>
              <a:t> x,y,x+2*a,y+2*a</a:t>
            </a:r>
          </a:p>
          <a:p>
            <a:r>
              <a:rPr lang="ru-RU" altLang="ru-RU" sz="2400" dirty="0" err="1">
                <a:solidFill>
                  <a:schemeClr val="tx1"/>
                </a:solidFill>
              </a:rPr>
              <a:t>line</a:t>
            </a:r>
            <a:r>
              <a:rPr lang="ru-RU" altLang="ru-RU" sz="2400" dirty="0">
                <a:solidFill>
                  <a:schemeClr val="tx1"/>
                </a:solidFill>
              </a:rPr>
              <a:t> x,y+a,x+2*</a:t>
            </a:r>
            <a:r>
              <a:rPr lang="ru-RU" altLang="ru-RU" sz="2400" dirty="0" err="1">
                <a:solidFill>
                  <a:schemeClr val="tx1"/>
                </a:solidFill>
              </a:rPr>
              <a:t>a,y+a</a:t>
            </a:r>
            <a:endParaRPr lang="ru-RU" altLang="ru-RU" sz="2400" dirty="0">
              <a:solidFill>
                <a:schemeClr val="tx1"/>
              </a:solidFill>
            </a:endParaRPr>
          </a:p>
          <a:p>
            <a:r>
              <a:rPr lang="ru-RU" altLang="ru-RU" sz="2400" dirty="0" err="1">
                <a:solidFill>
                  <a:schemeClr val="tx1"/>
                </a:solidFill>
              </a:rPr>
              <a:t>line</a:t>
            </a:r>
            <a:r>
              <a:rPr lang="ru-RU" altLang="ru-RU" sz="2400" dirty="0">
                <a:solidFill>
                  <a:schemeClr val="tx1"/>
                </a:solidFill>
              </a:rPr>
              <a:t> x+a,y,x+a,y+2*a</a:t>
            </a:r>
          </a:p>
          <a:p>
            <a:r>
              <a:rPr lang="ru-RU" altLang="ru-RU" sz="2400" dirty="0" err="1">
                <a:solidFill>
                  <a:schemeClr val="tx1"/>
                </a:solidFill>
              </a:rPr>
              <a:t>line</a:t>
            </a:r>
            <a:r>
              <a:rPr lang="ru-RU" altLang="ru-RU" sz="2400" dirty="0">
                <a:solidFill>
                  <a:schemeClr val="tx1"/>
                </a:solidFill>
              </a:rPr>
              <a:t> </a:t>
            </a:r>
            <a:r>
              <a:rPr lang="ru-RU" altLang="ru-RU" sz="2400" dirty="0" err="1">
                <a:solidFill>
                  <a:schemeClr val="tx1"/>
                </a:solidFill>
              </a:rPr>
              <a:t>x,y+a,x+a,y</a:t>
            </a:r>
            <a:endParaRPr lang="ru-RU" altLang="ru-RU" sz="2400" dirty="0">
              <a:solidFill>
                <a:schemeClr val="tx1"/>
              </a:solidFill>
            </a:endParaRPr>
          </a:p>
          <a:p>
            <a:r>
              <a:rPr lang="ru-RU" altLang="ru-RU" sz="2400" dirty="0" err="1">
                <a:solidFill>
                  <a:schemeClr val="tx1"/>
                </a:solidFill>
              </a:rPr>
              <a:t>line</a:t>
            </a:r>
            <a:r>
              <a:rPr lang="ru-RU" altLang="ru-RU" sz="2400" dirty="0">
                <a:solidFill>
                  <a:schemeClr val="tx1"/>
                </a:solidFill>
              </a:rPr>
              <a:t> x+a,y,x+2*</a:t>
            </a:r>
            <a:r>
              <a:rPr lang="ru-RU" altLang="ru-RU" sz="2400" dirty="0" err="1">
                <a:solidFill>
                  <a:schemeClr val="tx1"/>
                </a:solidFill>
              </a:rPr>
              <a:t>a,y+a</a:t>
            </a:r>
            <a:endParaRPr lang="ru-RU" altLang="ru-RU" sz="2400" dirty="0">
              <a:solidFill>
                <a:schemeClr val="tx1"/>
              </a:solidFill>
            </a:endParaRPr>
          </a:p>
          <a:p>
            <a:r>
              <a:rPr lang="ru-RU" altLang="ru-RU" sz="2400" dirty="0" err="1">
                <a:solidFill>
                  <a:schemeClr val="tx1"/>
                </a:solidFill>
              </a:rPr>
              <a:t>line</a:t>
            </a:r>
            <a:r>
              <a:rPr lang="ru-RU" altLang="ru-RU" sz="2400" dirty="0">
                <a:solidFill>
                  <a:schemeClr val="tx1"/>
                </a:solidFill>
              </a:rPr>
              <a:t> x,y+a,x+a,y+2*a</a:t>
            </a:r>
          </a:p>
          <a:p>
            <a:r>
              <a:rPr lang="ru-RU" altLang="ru-RU" sz="2400" dirty="0" err="1">
                <a:solidFill>
                  <a:schemeClr val="tx1"/>
                </a:solidFill>
              </a:rPr>
              <a:t>line</a:t>
            </a:r>
            <a:r>
              <a:rPr lang="ru-RU" altLang="ru-RU" sz="2400" dirty="0">
                <a:solidFill>
                  <a:schemeClr val="tx1"/>
                </a:solidFill>
              </a:rPr>
              <a:t> x+a,y+2*a,x+2*</a:t>
            </a:r>
            <a:r>
              <a:rPr lang="ru-RU" altLang="ru-RU" sz="2400" dirty="0" err="1">
                <a:solidFill>
                  <a:schemeClr val="tx1"/>
                </a:solidFill>
              </a:rPr>
              <a:t>a,y+a</a:t>
            </a:r>
            <a:endParaRPr lang="ru-RU" altLang="ru-RU" sz="2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360363"/>
            <a:r>
              <a:rPr lang="ru-RU" altLang="ru-RU" b="0" dirty="0"/>
              <a:t>Написать программу построения фигуры, изображённой на рисунке, которая запрашивает с </a:t>
            </a:r>
            <a:r>
              <a:rPr lang="ru-RU" altLang="ru-RU" b="0" dirty="0" smtClean="0"/>
              <a:t>клавиатуры координаты левой верхней точки квадрата – </a:t>
            </a:r>
            <a:r>
              <a:rPr lang="ru-RU" altLang="ru-RU" dirty="0" smtClean="0"/>
              <a:t>х </a:t>
            </a:r>
            <a:r>
              <a:rPr lang="ru-RU" altLang="ru-RU" b="0" dirty="0" smtClean="0"/>
              <a:t>и </a:t>
            </a:r>
            <a:r>
              <a:rPr lang="ru-RU" altLang="ru-RU" dirty="0" smtClean="0"/>
              <a:t>у</a:t>
            </a:r>
            <a:r>
              <a:rPr lang="ru-RU" altLang="ru-RU" b="0" dirty="0" smtClean="0"/>
              <a:t>, а также длину </a:t>
            </a:r>
            <a:r>
              <a:rPr lang="ru-RU" altLang="ru-RU" dirty="0" smtClean="0"/>
              <a:t>А</a:t>
            </a:r>
            <a:r>
              <a:rPr lang="ru-RU" altLang="ru-RU" b="0" dirty="0" smtClean="0"/>
              <a:t> стороны малых квадратов.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799377" y="3429000"/>
            <a:ext cx="3212783" cy="28967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1341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Rectangle 1"/>
          <p:cNvSpPr>
            <a:spLocks noGrp="1" noChangeArrowheads="1"/>
          </p:cNvSpPr>
          <p:nvPr>
            <p:ph type="title"/>
          </p:nvPr>
        </p:nvSpPr>
        <p:spPr>
          <a:xfrm>
            <a:off x="395288" y="0"/>
            <a:ext cx="8229600" cy="777875"/>
          </a:xfrm>
          <a:ln/>
          <a:extLs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sz="3200"/>
              <a:t>Условный оператор</a:t>
            </a:r>
          </a:p>
        </p:txBody>
      </p:sp>
      <p:sp>
        <p:nvSpPr>
          <p:cNvPr id="3686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65997" y="4002771"/>
            <a:ext cx="8748712" cy="2796528"/>
          </a:xfrm>
          <a:ln/>
          <a:extLs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indent="-338138">
              <a:buClrTx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</a:tabLst>
            </a:pPr>
            <a:r>
              <a:rPr lang="ru-RU" altLang="ru-RU" dirty="0"/>
              <a:t>Условный оператор:</a:t>
            </a:r>
          </a:p>
          <a:p>
            <a:pPr indent="-338138">
              <a:buClrTx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</a:tabLst>
            </a:pPr>
            <a:r>
              <a:rPr lang="ru-RU" altLang="ru-RU" dirty="0"/>
              <a:t> </a:t>
            </a:r>
            <a:r>
              <a:rPr lang="en-US" altLang="ru-RU" dirty="0"/>
              <a:t>if</a:t>
            </a:r>
            <a:r>
              <a:rPr lang="ru-RU" altLang="ru-RU" dirty="0"/>
              <a:t> </a:t>
            </a:r>
            <a:r>
              <a:rPr lang="ru-RU" altLang="ru-RU" dirty="0">
                <a:solidFill>
                  <a:srgbClr val="3333CC"/>
                </a:solidFill>
              </a:rPr>
              <a:t>условие</a:t>
            </a:r>
            <a:r>
              <a:rPr lang="ru-RU" altLang="ru-RU" dirty="0"/>
              <a:t> </a:t>
            </a:r>
            <a:r>
              <a:rPr lang="en-US" altLang="ru-RU" dirty="0" smtClean="0"/>
              <a:t>then </a:t>
            </a:r>
            <a:r>
              <a:rPr lang="ru-RU" altLang="ru-RU" dirty="0" smtClean="0"/>
              <a:t> </a:t>
            </a:r>
            <a:endParaRPr lang="en-US" altLang="ru-RU" dirty="0" smtClean="0"/>
          </a:p>
          <a:p>
            <a:pPr indent="-338138">
              <a:buClrTx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</a:tabLst>
            </a:pPr>
            <a:r>
              <a:rPr lang="en-US" altLang="ru-RU" dirty="0">
                <a:solidFill>
                  <a:srgbClr val="3333CC"/>
                </a:solidFill>
              </a:rPr>
              <a:t> </a:t>
            </a:r>
            <a:r>
              <a:rPr lang="en-US" altLang="ru-RU" dirty="0" smtClean="0">
                <a:solidFill>
                  <a:srgbClr val="3333CC"/>
                </a:solidFill>
              </a:rPr>
              <a:t> </a:t>
            </a:r>
            <a:r>
              <a:rPr lang="ru-RU" altLang="ru-RU" dirty="0" smtClean="0">
                <a:solidFill>
                  <a:srgbClr val="3333CC"/>
                </a:solidFill>
              </a:rPr>
              <a:t>команды1</a:t>
            </a:r>
          </a:p>
          <a:p>
            <a:pPr indent="-338138">
              <a:buClrTx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</a:tabLst>
            </a:pPr>
            <a:r>
              <a:rPr lang="en-US" altLang="ru-RU" dirty="0" smtClean="0">
                <a:solidFill>
                  <a:schemeClr val="tx1"/>
                </a:solidFill>
              </a:rPr>
              <a:t>else</a:t>
            </a:r>
          </a:p>
          <a:p>
            <a:pPr indent="-338138">
              <a:buClrTx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</a:tabLst>
            </a:pPr>
            <a:r>
              <a:rPr lang="ru-RU" altLang="ru-RU" dirty="0" smtClean="0">
                <a:solidFill>
                  <a:srgbClr val="3333CC"/>
                </a:solidFill>
              </a:rPr>
              <a:t>команды</a:t>
            </a:r>
            <a:r>
              <a:rPr lang="en-US" altLang="ru-RU" dirty="0" smtClean="0">
                <a:solidFill>
                  <a:srgbClr val="3333CC"/>
                </a:solidFill>
              </a:rPr>
              <a:t>2</a:t>
            </a:r>
            <a:endParaRPr lang="ru-RU" altLang="ru-RU" dirty="0">
              <a:solidFill>
                <a:srgbClr val="3333CC"/>
              </a:solidFill>
            </a:endParaRPr>
          </a:p>
          <a:p>
            <a:pPr indent="-338138">
              <a:buClrTx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</a:tabLst>
            </a:pPr>
            <a:r>
              <a:rPr lang="en-US" altLang="ru-RU" dirty="0" smtClean="0">
                <a:solidFill>
                  <a:schemeClr val="tx1"/>
                </a:solidFill>
              </a:rPr>
              <a:t>end if</a:t>
            </a:r>
            <a:endParaRPr lang="ru-RU" altLang="ru-RU" dirty="0">
              <a:solidFill>
                <a:schemeClr val="tx1"/>
              </a:solidFill>
            </a:endParaRPr>
          </a:p>
        </p:txBody>
      </p:sp>
      <p:pic>
        <p:nvPicPr>
          <p:cNvPr id="36868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1125538"/>
            <a:ext cx="3552825" cy="227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6869" name="AutoShape 5"/>
          <p:cNvSpPr>
            <a:spLocks noChangeArrowheads="1"/>
          </p:cNvSpPr>
          <p:nvPr/>
        </p:nvSpPr>
        <p:spPr bwMode="auto">
          <a:xfrm>
            <a:off x="3851920" y="3175109"/>
            <a:ext cx="2447925" cy="1223963"/>
          </a:xfrm>
          <a:prstGeom prst="wedgeEllipseCallout">
            <a:avLst>
              <a:gd name="adj1" fmla="val -105132"/>
              <a:gd name="adj2" fmla="val -38733"/>
            </a:avLst>
          </a:prstGeom>
          <a:solidFill>
            <a:srgbClr val="00B8FF"/>
          </a:solidFill>
          <a:ln w="9360" cap="sq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algn="ctr">
              <a:buClrTx/>
              <a:buFontTx/>
              <a:buNone/>
            </a:pPr>
            <a:r>
              <a:rPr lang="ru-RU" altLang="ru-RU"/>
              <a:t>Полное ветвление</a:t>
            </a:r>
          </a:p>
        </p:txBody>
      </p:sp>
      <p:sp>
        <p:nvSpPr>
          <p:cNvPr id="36871" name="Rectangle 7"/>
          <p:cNvSpPr>
            <a:spLocks noChangeArrowheads="1"/>
          </p:cNvSpPr>
          <p:nvPr/>
        </p:nvSpPr>
        <p:spPr bwMode="auto">
          <a:xfrm>
            <a:off x="6435468" y="4591152"/>
            <a:ext cx="2592387" cy="2232025"/>
          </a:xfrm>
          <a:prstGeom prst="rect">
            <a:avLst/>
          </a:prstGeom>
          <a:solidFill>
            <a:srgbClr val="CCCCFF"/>
          </a:solidFill>
          <a:ln w="9360" cap="sq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>
              <a:buClrTx/>
              <a:buFontTx/>
              <a:buNone/>
            </a:pPr>
            <a:r>
              <a:rPr lang="ru-RU" altLang="ru-RU" b="1"/>
              <a:t>Условие:</a:t>
            </a:r>
          </a:p>
          <a:p>
            <a:pPr>
              <a:buClrTx/>
              <a:buFontTx/>
              <a:buNone/>
            </a:pPr>
            <a:r>
              <a:rPr lang="ru-RU" altLang="ru-RU"/>
              <a:t>Равно</a:t>
            </a:r>
            <a:r>
              <a:rPr lang="en-US" altLang="ru-RU"/>
              <a:t>		             </a:t>
            </a:r>
            <a:r>
              <a:rPr lang="ru-RU" altLang="ru-RU"/>
              <a:t> </a:t>
            </a:r>
            <a:r>
              <a:rPr lang="ru-RU" altLang="ru-RU" b="1"/>
              <a:t>=</a:t>
            </a:r>
          </a:p>
          <a:p>
            <a:pPr>
              <a:buClrTx/>
              <a:buFontTx/>
              <a:buNone/>
            </a:pPr>
            <a:r>
              <a:rPr lang="ru-RU" altLang="ru-RU"/>
              <a:t>Не равно </a:t>
            </a:r>
            <a:r>
              <a:rPr lang="en-US" altLang="ru-RU"/>
              <a:t>		      </a:t>
            </a:r>
            <a:r>
              <a:rPr lang="en-US" altLang="ru-RU" b="1"/>
              <a:t>&lt;&gt;</a:t>
            </a:r>
          </a:p>
          <a:p>
            <a:pPr>
              <a:buClrTx/>
              <a:buFontTx/>
              <a:buNone/>
            </a:pPr>
            <a:r>
              <a:rPr lang="ru-RU" altLang="ru-RU"/>
              <a:t>Больше </a:t>
            </a:r>
            <a:r>
              <a:rPr lang="en-US" altLang="ru-RU"/>
              <a:t>			</a:t>
            </a:r>
            <a:r>
              <a:rPr lang="en-US" altLang="ru-RU" b="1"/>
              <a:t>&gt;</a:t>
            </a:r>
          </a:p>
          <a:p>
            <a:pPr>
              <a:buClrTx/>
              <a:buFontTx/>
              <a:buNone/>
            </a:pPr>
            <a:r>
              <a:rPr lang="ru-RU" altLang="ru-RU"/>
              <a:t>Меньше </a:t>
            </a:r>
            <a:r>
              <a:rPr lang="en-US" altLang="ru-RU"/>
              <a:t>			</a:t>
            </a:r>
            <a:r>
              <a:rPr lang="en-US" altLang="ru-RU" b="1"/>
              <a:t>&lt;</a:t>
            </a:r>
          </a:p>
          <a:p>
            <a:pPr>
              <a:buClrTx/>
              <a:buFontTx/>
              <a:buNone/>
            </a:pPr>
            <a:r>
              <a:rPr lang="ru-RU" altLang="ru-RU"/>
              <a:t>Больше или равно </a:t>
            </a:r>
            <a:r>
              <a:rPr lang="en-US" altLang="ru-RU"/>
              <a:t>  </a:t>
            </a:r>
            <a:r>
              <a:rPr lang="en-US" altLang="ru-RU" b="1"/>
              <a:t>&gt;=</a:t>
            </a:r>
          </a:p>
          <a:p>
            <a:pPr>
              <a:buClrTx/>
              <a:buFontTx/>
              <a:buNone/>
            </a:pPr>
            <a:r>
              <a:rPr lang="ru-RU" altLang="ru-RU"/>
              <a:t>Меньше или равно</a:t>
            </a:r>
            <a:r>
              <a:rPr lang="en-US" altLang="ru-RU"/>
              <a:t> </a:t>
            </a:r>
            <a:r>
              <a:rPr lang="ru-RU" altLang="ru-RU"/>
              <a:t> </a:t>
            </a:r>
            <a:r>
              <a:rPr lang="en-US" altLang="ru-RU" b="1"/>
              <a:t>&lt;=</a:t>
            </a:r>
          </a:p>
        </p:txBody>
      </p:sp>
      <p:sp>
        <p:nvSpPr>
          <p:cNvPr id="36872" name="Line 8"/>
          <p:cNvSpPr>
            <a:spLocks noChangeShapeType="1"/>
          </p:cNvSpPr>
          <p:nvPr/>
        </p:nvSpPr>
        <p:spPr bwMode="auto">
          <a:xfrm>
            <a:off x="8624888" y="4552101"/>
            <a:ext cx="1588" cy="2232025"/>
          </a:xfrm>
          <a:prstGeom prst="line">
            <a:avLst/>
          </a:prstGeom>
          <a:noFill/>
          <a:ln w="9360" cap="sq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6873" name="Line 9"/>
          <p:cNvSpPr>
            <a:spLocks noChangeShapeType="1"/>
          </p:cNvSpPr>
          <p:nvPr/>
        </p:nvSpPr>
        <p:spPr bwMode="auto">
          <a:xfrm>
            <a:off x="6443663" y="4581525"/>
            <a:ext cx="2592387" cy="1588"/>
          </a:xfrm>
          <a:prstGeom prst="line">
            <a:avLst/>
          </a:prstGeom>
          <a:noFill/>
          <a:ln w="9360" cap="sq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" name="Прямоугольник 1"/>
          <p:cNvSpPr/>
          <p:nvPr/>
        </p:nvSpPr>
        <p:spPr bwMode="auto">
          <a:xfrm>
            <a:off x="3388557" y="4698824"/>
            <a:ext cx="2541475" cy="2096228"/>
          </a:xfrm>
          <a:prstGeom prst="rect">
            <a:avLst/>
          </a:prstGeom>
          <a:solidFill>
            <a:srgbClr val="F0EB1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indent="-338138">
              <a:buClrTx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</a:tabLst>
            </a:pPr>
            <a:r>
              <a:rPr lang="en-US" altLang="ru-RU" sz="2400" b="1" dirty="0" smtClean="0">
                <a:solidFill>
                  <a:schemeClr val="tx1"/>
                </a:solidFill>
              </a:rPr>
              <a:t>if </a:t>
            </a:r>
            <a:r>
              <a:rPr lang="en-US" altLang="ru-RU" sz="2400" b="1" dirty="0" smtClean="0">
                <a:solidFill>
                  <a:schemeClr val="accent2"/>
                </a:solidFill>
              </a:rPr>
              <a:t>x&gt;50 </a:t>
            </a:r>
            <a:r>
              <a:rPr lang="en-US" altLang="ru-RU" sz="2400" b="1" dirty="0">
                <a:solidFill>
                  <a:schemeClr val="tx1"/>
                </a:solidFill>
              </a:rPr>
              <a:t>then </a:t>
            </a:r>
            <a:endParaRPr lang="en-US" altLang="ru-RU" sz="2400" b="1" dirty="0" smtClean="0">
              <a:solidFill>
                <a:schemeClr val="tx1"/>
              </a:solidFill>
            </a:endParaRPr>
          </a:p>
          <a:p>
            <a:pPr indent="-338138">
              <a:buClrTx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</a:tabLst>
            </a:pPr>
            <a:r>
              <a:rPr lang="en-US" altLang="ru-RU" sz="2400" b="1" dirty="0" err="1" smtClean="0">
                <a:solidFill>
                  <a:schemeClr val="accent2"/>
                </a:solidFill>
              </a:rPr>
              <a:t>rect</a:t>
            </a:r>
            <a:r>
              <a:rPr lang="en-US" altLang="ru-RU" sz="2400" b="1" dirty="0" smtClean="0">
                <a:solidFill>
                  <a:schemeClr val="accent2"/>
                </a:solidFill>
              </a:rPr>
              <a:t> 0,0,x,x</a:t>
            </a:r>
          </a:p>
          <a:p>
            <a:pPr indent="-338138">
              <a:buClrTx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</a:tabLst>
            </a:pPr>
            <a:r>
              <a:rPr lang="en-US" altLang="ru-RU" sz="2400" b="1" dirty="0" smtClean="0">
                <a:solidFill>
                  <a:schemeClr val="tx1"/>
                </a:solidFill>
              </a:rPr>
              <a:t>else</a:t>
            </a:r>
          </a:p>
          <a:p>
            <a:pPr indent="-338138">
              <a:buClrTx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</a:tabLst>
            </a:pPr>
            <a:r>
              <a:rPr lang="en-US" altLang="ru-RU" sz="2400" b="1" dirty="0" smtClean="0">
                <a:solidFill>
                  <a:schemeClr val="accent2"/>
                </a:solidFill>
              </a:rPr>
              <a:t>circle 150,150,x</a:t>
            </a:r>
            <a:endParaRPr lang="en-US" altLang="ru-RU" sz="2400" b="1" dirty="0">
              <a:solidFill>
                <a:schemeClr val="accent2"/>
              </a:solidFill>
            </a:endParaRPr>
          </a:p>
          <a:p>
            <a:pPr indent="-338138">
              <a:buClrTx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</a:tabLst>
            </a:pPr>
            <a:r>
              <a:rPr lang="en-US" altLang="ru-RU" sz="2400" b="1" dirty="0">
                <a:solidFill>
                  <a:schemeClr val="tx1"/>
                </a:solidFill>
              </a:rPr>
              <a:t>e</a:t>
            </a:r>
            <a:r>
              <a:rPr lang="en-US" altLang="ru-RU" sz="2400" b="1" dirty="0" smtClean="0">
                <a:solidFill>
                  <a:schemeClr val="tx1"/>
                </a:solidFill>
              </a:rPr>
              <a:t>nd if</a:t>
            </a:r>
            <a:r>
              <a:rPr lang="ru-RU" altLang="ru-RU" sz="2400" b="1" dirty="0" smtClean="0">
                <a:solidFill>
                  <a:schemeClr val="tx1"/>
                </a:solidFill>
              </a:rPr>
              <a:t>       </a:t>
            </a:r>
            <a:r>
              <a:rPr lang="ru-RU" altLang="ru-RU" sz="2400" b="1" dirty="0">
                <a:solidFill>
                  <a:schemeClr val="tx1"/>
                </a:solidFill>
              </a:rPr>
              <a:t>	</a:t>
            </a:r>
          </a:p>
        </p:txBody>
      </p:sp>
      <p:sp>
        <p:nvSpPr>
          <p:cNvPr id="4" name="Прямоугольник 3"/>
          <p:cNvSpPr/>
          <p:nvPr/>
        </p:nvSpPr>
        <p:spPr bwMode="auto">
          <a:xfrm>
            <a:off x="179512" y="4465815"/>
            <a:ext cx="2880320" cy="2335976"/>
          </a:xfrm>
          <a:prstGeom prst="rect">
            <a:avLst/>
          </a:prstGeom>
          <a:noFill/>
          <a:ln w="2857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930032" y="1347693"/>
            <a:ext cx="2007583" cy="1832163"/>
          </a:xfrm>
          <a:prstGeom prst="rect">
            <a:avLst/>
          </a:prstGeom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 additive="repl">
                                        <p:cTn id="7" dur="500"/>
                                        <p:tgtEl>
                                          <p:spTgt spid="368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 additive="repl">
                                        <p:cTn id="10" dur="500"/>
                                        <p:tgtEl>
                                          <p:spTgt spid="3686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 additive="repl">
                                        <p:cTn id="13" dur="500"/>
                                        <p:tgtEl>
                                          <p:spTgt spid="3686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 additive="repl">
                                        <p:cTn id="16" dur="500"/>
                                        <p:tgtEl>
                                          <p:spTgt spid="3686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 additive="repl">
                                        <p:cTn id="19" dur="500"/>
                                        <p:tgtEl>
                                          <p:spTgt spid="3686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 additive="repl">
                                        <p:cTn id="22" dur="500"/>
                                        <p:tgtEl>
                                          <p:spTgt spid="3686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Неполное ветвление</a:t>
            </a:r>
            <a:endParaRPr lang="ru-RU" dirty="0"/>
          </a:p>
        </p:txBody>
      </p:sp>
      <p:sp>
        <p:nvSpPr>
          <p:cNvPr id="38913" name="Rectangle 1"/>
          <p:cNvSpPr>
            <a:spLocks noGrp="1" noChangeArrowheads="1"/>
          </p:cNvSpPr>
          <p:nvPr>
            <p:ph idx="1"/>
          </p:nvPr>
        </p:nvSpPr>
        <p:spPr>
          <a:xfrm>
            <a:off x="0" y="3464908"/>
            <a:ext cx="9036496" cy="2656492"/>
          </a:xfrm>
          <a:ln/>
          <a:extLs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</a:extLst>
        </p:spPr>
        <p:txBody>
          <a:bodyPr anchor="t"/>
          <a:lstStyle/>
          <a:p>
            <a:pPr indent="361950" algn="l">
              <a:spcBef>
                <a:spcPts val="800"/>
              </a:spcBef>
              <a:buClrTx/>
              <a:buFontTx/>
              <a:buNone/>
              <a:tabLst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sz="2400" b="1" dirty="0" smtClean="0"/>
              <a:t>В неполном ветвлении весь оператор записывается в одну строку.</a:t>
            </a:r>
          </a:p>
          <a:p>
            <a:pPr indent="361950" algn="l">
              <a:spcBef>
                <a:spcPts val="800"/>
              </a:spcBef>
              <a:buClrTx/>
              <a:buFontTx/>
              <a:buNone/>
              <a:tabLst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ru-RU" altLang="ru-RU" sz="2400" b="1" dirty="0" smtClean="0"/>
          </a:p>
          <a:p>
            <a:pPr indent="361950" algn="l">
              <a:spcBef>
                <a:spcPts val="800"/>
              </a:spcBef>
              <a:buClrTx/>
              <a:buFontTx/>
              <a:buNone/>
              <a:tabLst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ru-RU" altLang="ru-RU" sz="2400" b="1" dirty="0" smtClean="0"/>
          </a:p>
          <a:p>
            <a:pPr indent="361950" algn="l">
              <a:spcBef>
                <a:spcPts val="800"/>
              </a:spcBef>
              <a:buClrTx/>
              <a:buFontTx/>
              <a:buNone/>
              <a:tabLst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sz="2400" b="1" dirty="0" smtClean="0"/>
              <a:t>Если команд несколько</a:t>
            </a:r>
            <a:r>
              <a:rPr lang="ru-RU" altLang="ru-RU" sz="2400" b="1" dirty="0"/>
              <a:t>, то они </a:t>
            </a:r>
            <a:r>
              <a:rPr lang="ru-RU" altLang="ru-RU" sz="2400" b="1" dirty="0" smtClean="0"/>
              <a:t>разделяются </a:t>
            </a:r>
            <a:r>
              <a:rPr lang="ru-RU" altLang="ru-RU" sz="2400" b="1" i="1" dirty="0"/>
              <a:t>двоеточием</a:t>
            </a:r>
            <a:r>
              <a:rPr lang="ru-RU" altLang="ru-RU" sz="2400" b="1" dirty="0" smtClean="0"/>
              <a:t>.</a:t>
            </a:r>
            <a:endParaRPr lang="ru-RU" altLang="ru-RU" sz="2400" b="1" dirty="0"/>
          </a:p>
        </p:txBody>
      </p:sp>
      <p:sp>
        <p:nvSpPr>
          <p:cNvPr id="38916" name="Rectangle 4"/>
          <p:cNvSpPr>
            <a:spLocks noChangeArrowheads="1"/>
          </p:cNvSpPr>
          <p:nvPr/>
        </p:nvSpPr>
        <p:spPr bwMode="auto">
          <a:xfrm>
            <a:off x="2968978" y="6059475"/>
            <a:ext cx="4935053" cy="629664"/>
          </a:xfrm>
          <a:prstGeom prst="rect">
            <a:avLst/>
          </a:prstGeom>
          <a:solidFill>
            <a:srgbClr val="66FF33"/>
          </a:solidFill>
          <a:ln w="9360" cap="sq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ts val="800"/>
              </a:spcBef>
              <a:buClrTx/>
              <a:buFontTx/>
              <a:buNone/>
            </a:pPr>
            <a:endParaRPr lang="ru-RU" altLang="ru-RU" sz="2400" b="1" dirty="0"/>
          </a:p>
          <a:p>
            <a:pPr>
              <a:spcBef>
                <a:spcPts val="800"/>
              </a:spcBef>
              <a:buClrTx/>
              <a:buFontTx/>
              <a:buNone/>
            </a:pPr>
            <a:r>
              <a:rPr lang="en-US" altLang="ru-RU" sz="2400" b="1" dirty="0"/>
              <a:t>If x&lt;y then </a:t>
            </a:r>
            <a:r>
              <a:rPr lang="en-US" altLang="ru-RU" sz="2400" b="1" dirty="0" smtClean="0"/>
              <a:t>color red</a:t>
            </a:r>
            <a:r>
              <a:rPr lang="ru-RU" altLang="ru-RU" sz="2400" b="1" dirty="0" smtClean="0"/>
              <a:t>: </a:t>
            </a:r>
            <a:r>
              <a:rPr lang="en-US" altLang="ru-RU" sz="2400" b="1" dirty="0" err="1" smtClean="0"/>
              <a:t>rect</a:t>
            </a:r>
            <a:r>
              <a:rPr lang="en-US" altLang="ru-RU" sz="2400" b="1" dirty="0" smtClean="0"/>
              <a:t> 0,0,x,x</a:t>
            </a:r>
            <a:r>
              <a:rPr lang="ru-RU" altLang="ru-RU" sz="2400" b="1" dirty="0" smtClean="0"/>
              <a:t> </a:t>
            </a:r>
            <a:endParaRPr lang="ru-RU" altLang="ru-RU" sz="2400" b="1" dirty="0"/>
          </a:p>
          <a:p>
            <a:pPr>
              <a:buClrTx/>
              <a:buFontTx/>
              <a:buNone/>
            </a:pPr>
            <a:endParaRPr lang="en-US" altLang="ru-RU" sz="2400" b="1" dirty="0"/>
          </a:p>
        </p:txBody>
      </p:sp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29313" y="1217008"/>
            <a:ext cx="2752725" cy="2247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0" name="Rectangle 4"/>
          <p:cNvSpPr>
            <a:spLocks noChangeArrowheads="1"/>
          </p:cNvSpPr>
          <p:nvPr/>
        </p:nvSpPr>
        <p:spPr bwMode="auto">
          <a:xfrm>
            <a:off x="2915816" y="4356258"/>
            <a:ext cx="3566901" cy="629664"/>
          </a:xfrm>
          <a:prstGeom prst="rect">
            <a:avLst/>
          </a:prstGeom>
          <a:solidFill>
            <a:srgbClr val="66FF33"/>
          </a:solidFill>
          <a:ln w="9360" cap="sq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ts val="800"/>
              </a:spcBef>
              <a:buClrTx/>
              <a:buFontTx/>
              <a:buNone/>
            </a:pPr>
            <a:endParaRPr lang="ru-RU" altLang="ru-RU" sz="2400" b="1" dirty="0"/>
          </a:p>
          <a:p>
            <a:pPr>
              <a:spcBef>
                <a:spcPts val="800"/>
              </a:spcBef>
              <a:buClrTx/>
              <a:buFontTx/>
              <a:buNone/>
            </a:pPr>
            <a:r>
              <a:rPr lang="en-US" altLang="ru-RU" sz="2400" b="1" dirty="0"/>
              <a:t>If x&lt;y then </a:t>
            </a:r>
            <a:r>
              <a:rPr lang="en-US" altLang="ru-RU" sz="2400" b="1" dirty="0" err="1" smtClean="0"/>
              <a:t>rect</a:t>
            </a:r>
            <a:r>
              <a:rPr lang="en-US" altLang="ru-RU" sz="2400" b="1" dirty="0" smtClean="0"/>
              <a:t> 0,0,x,x</a:t>
            </a:r>
            <a:r>
              <a:rPr lang="ru-RU" altLang="ru-RU" sz="2400" b="1" dirty="0" smtClean="0"/>
              <a:t> </a:t>
            </a:r>
            <a:endParaRPr lang="ru-RU" altLang="ru-RU" sz="2400" b="1" dirty="0"/>
          </a:p>
          <a:p>
            <a:pPr>
              <a:buClrTx/>
              <a:buFontTx/>
              <a:buNone/>
            </a:pPr>
            <a:endParaRPr lang="en-US" altLang="ru-RU" sz="2400" b="1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899592" y="1667946"/>
            <a:ext cx="2069386" cy="1564658"/>
          </a:xfrm>
          <a:prstGeom prst="rect">
            <a:avLst/>
          </a:prstGeom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06437"/>
          </a:xfrm>
          <a:ln/>
          <a:extLs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sz="4000"/>
              <a:t>Задание</a:t>
            </a:r>
          </a:p>
        </p:txBody>
      </p:sp>
      <p:sp>
        <p:nvSpPr>
          <p:cNvPr id="3993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7200" y="1052513"/>
            <a:ext cx="8229600" cy="5073650"/>
          </a:xfrm>
          <a:ln/>
          <a:extLs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indent="-338138">
              <a:buClrTx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dirty="0"/>
              <a:t>Создайте программу, которая предлагает ввести одно из двух чисел – 1 или 2. Если введено 1, то программа рисует солнце. Если 2 – месяц.</a:t>
            </a:r>
          </a:p>
        </p:txBody>
      </p:sp>
      <p:pic>
        <p:nvPicPr>
          <p:cNvPr id="39939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4437063"/>
            <a:ext cx="1828800" cy="1876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9940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23282" y="2780928"/>
            <a:ext cx="3313843" cy="10560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9941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3800" y="4437063"/>
            <a:ext cx="1952625" cy="1876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9943" name="Rectangle 7"/>
          <p:cNvSpPr>
            <a:spLocks noChangeArrowheads="1"/>
          </p:cNvSpPr>
          <p:nvPr/>
        </p:nvSpPr>
        <p:spPr bwMode="auto">
          <a:xfrm>
            <a:off x="4355374" y="3477707"/>
            <a:ext cx="433252" cy="27918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90000" tIns="46800" rIns="90000" bIns="46800" anchor="ctr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ts val="750"/>
              </a:spcBef>
              <a:buClrTx/>
              <a:buFontTx/>
              <a:buNone/>
            </a:pPr>
            <a:endParaRPr lang="ru-RU" altLang="ru-RU" sz="1200" dirty="0"/>
          </a:p>
        </p:txBody>
      </p:sp>
      <p:sp>
        <p:nvSpPr>
          <p:cNvPr id="39942" name="Rectangle 6"/>
          <p:cNvSpPr>
            <a:spLocks noChangeArrowheads="1"/>
          </p:cNvSpPr>
          <p:nvPr/>
        </p:nvSpPr>
        <p:spPr bwMode="auto">
          <a:xfrm>
            <a:off x="6228184" y="3050735"/>
            <a:ext cx="289146" cy="27918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" name="Прямоугольник 1"/>
          <p:cNvSpPr/>
          <p:nvPr/>
        </p:nvSpPr>
        <p:spPr bwMode="auto">
          <a:xfrm>
            <a:off x="4187938" y="3390178"/>
            <a:ext cx="286918" cy="341245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2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 additive="repl">
                                        <p:cTn id="7" dur="500"/>
                                        <p:tgtEl>
                                          <p:spTgt spid="399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 additive="repl">
                                        <p:cTn id="15" dur="500"/>
                                        <p:tgtEl>
                                          <p:spTgt spid="399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 additive="repl">
                                        <p:cTn id="23" dur="500"/>
                                        <p:tgtEl>
                                          <p:spTgt spid="399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43" grpId="0" animBg="1"/>
      <p:bldP spid="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Text Box 1"/>
          <p:cNvSpPr txBox="1">
            <a:spLocks noChangeArrowheads="1"/>
          </p:cNvSpPr>
          <p:nvPr/>
        </p:nvSpPr>
        <p:spPr bwMode="auto">
          <a:xfrm>
            <a:off x="395288" y="0"/>
            <a:ext cx="8229600" cy="836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ctr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algn="ctr">
              <a:buClrTx/>
              <a:buFontTx/>
              <a:buNone/>
            </a:pPr>
            <a:r>
              <a:rPr lang="ru-RU" altLang="ru-RU" sz="4400"/>
              <a:t>Графические операторы</a:t>
            </a:r>
          </a:p>
        </p:txBody>
      </p:sp>
      <p:sp>
        <p:nvSpPr>
          <p:cNvPr id="5122" name="Text Box 2"/>
          <p:cNvSpPr txBox="1">
            <a:spLocks noChangeArrowheads="1"/>
          </p:cNvSpPr>
          <p:nvPr/>
        </p:nvSpPr>
        <p:spPr bwMode="auto">
          <a:xfrm>
            <a:off x="0" y="1557338"/>
            <a:ext cx="4967288" cy="42494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1828800" algn="l"/>
                <a:tab pos="2276475" algn="l"/>
                <a:tab pos="2725738" algn="l"/>
                <a:tab pos="3175000" algn="l"/>
                <a:tab pos="3624263" algn="l"/>
                <a:tab pos="4073525" algn="l"/>
                <a:tab pos="4522788" algn="l"/>
                <a:tab pos="4972050" algn="l"/>
                <a:tab pos="5421313" algn="l"/>
                <a:tab pos="5870575" algn="l"/>
                <a:tab pos="6319838" algn="l"/>
                <a:tab pos="6769100" algn="l"/>
                <a:tab pos="7218363" algn="l"/>
                <a:tab pos="7667625" algn="l"/>
                <a:tab pos="8116888" algn="l"/>
                <a:tab pos="8566150" algn="l"/>
                <a:tab pos="9015413" algn="l"/>
                <a:tab pos="9464675" algn="l"/>
                <a:tab pos="9913938" algn="l"/>
                <a:tab pos="10363200" algn="l"/>
                <a:tab pos="108124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>
              <a:tabLst>
                <a:tab pos="1828800" algn="l"/>
                <a:tab pos="2276475" algn="l"/>
                <a:tab pos="2725738" algn="l"/>
                <a:tab pos="3175000" algn="l"/>
                <a:tab pos="3624263" algn="l"/>
                <a:tab pos="4073525" algn="l"/>
                <a:tab pos="4522788" algn="l"/>
                <a:tab pos="4972050" algn="l"/>
                <a:tab pos="5421313" algn="l"/>
                <a:tab pos="5870575" algn="l"/>
                <a:tab pos="6319838" algn="l"/>
                <a:tab pos="6769100" algn="l"/>
                <a:tab pos="7218363" algn="l"/>
                <a:tab pos="7667625" algn="l"/>
                <a:tab pos="8116888" algn="l"/>
                <a:tab pos="8566150" algn="l"/>
                <a:tab pos="9015413" algn="l"/>
                <a:tab pos="9464675" algn="l"/>
                <a:tab pos="9913938" algn="l"/>
                <a:tab pos="10363200" algn="l"/>
                <a:tab pos="108124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>
              <a:tabLst>
                <a:tab pos="1828800" algn="l"/>
                <a:tab pos="2276475" algn="l"/>
                <a:tab pos="2725738" algn="l"/>
                <a:tab pos="3175000" algn="l"/>
                <a:tab pos="3624263" algn="l"/>
                <a:tab pos="4073525" algn="l"/>
                <a:tab pos="4522788" algn="l"/>
                <a:tab pos="4972050" algn="l"/>
                <a:tab pos="5421313" algn="l"/>
                <a:tab pos="5870575" algn="l"/>
                <a:tab pos="6319838" algn="l"/>
                <a:tab pos="6769100" algn="l"/>
                <a:tab pos="7218363" algn="l"/>
                <a:tab pos="7667625" algn="l"/>
                <a:tab pos="8116888" algn="l"/>
                <a:tab pos="8566150" algn="l"/>
                <a:tab pos="9015413" algn="l"/>
                <a:tab pos="9464675" algn="l"/>
                <a:tab pos="9913938" algn="l"/>
                <a:tab pos="10363200" algn="l"/>
                <a:tab pos="108124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>
              <a:tabLst>
                <a:tab pos="1828800" algn="l"/>
                <a:tab pos="2276475" algn="l"/>
                <a:tab pos="2725738" algn="l"/>
                <a:tab pos="3175000" algn="l"/>
                <a:tab pos="3624263" algn="l"/>
                <a:tab pos="4073525" algn="l"/>
                <a:tab pos="4522788" algn="l"/>
                <a:tab pos="4972050" algn="l"/>
                <a:tab pos="5421313" algn="l"/>
                <a:tab pos="5870575" algn="l"/>
                <a:tab pos="6319838" algn="l"/>
                <a:tab pos="6769100" algn="l"/>
                <a:tab pos="7218363" algn="l"/>
                <a:tab pos="7667625" algn="l"/>
                <a:tab pos="8116888" algn="l"/>
                <a:tab pos="8566150" algn="l"/>
                <a:tab pos="9015413" algn="l"/>
                <a:tab pos="9464675" algn="l"/>
                <a:tab pos="9913938" algn="l"/>
                <a:tab pos="10363200" algn="l"/>
                <a:tab pos="108124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 marL="1828800">
              <a:tabLst>
                <a:tab pos="1828800" algn="l"/>
                <a:tab pos="2276475" algn="l"/>
                <a:tab pos="2725738" algn="l"/>
                <a:tab pos="3175000" algn="l"/>
                <a:tab pos="3624263" algn="l"/>
                <a:tab pos="4073525" algn="l"/>
                <a:tab pos="4522788" algn="l"/>
                <a:tab pos="4972050" algn="l"/>
                <a:tab pos="5421313" algn="l"/>
                <a:tab pos="5870575" algn="l"/>
                <a:tab pos="6319838" algn="l"/>
                <a:tab pos="6769100" algn="l"/>
                <a:tab pos="7218363" algn="l"/>
                <a:tab pos="7667625" algn="l"/>
                <a:tab pos="8116888" algn="l"/>
                <a:tab pos="8566150" algn="l"/>
                <a:tab pos="9015413" algn="l"/>
                <a:tab pos="9464675" algn="l"/>
                <a:tab pos="9913938" algn="l"/>
                <a:tab pos="10363200" algn="l"/>
                <a:tab pos="108124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1828800" algn="l"/>
                <a:tab pos="2276475" algn="l"/>
                <a:tab pos="2725738" algn="l"/>
                <a:tab pos="3175000" algn="l"/>
                <a:tab pos="3624263" algn="l"/>
                <a:tab pos="4073525" algn="l"/>
                <a:tab pos="4522788" algn="l"/>
                <a:tab pos="4972050" algn="l"/>
                <a:tab pos="5421313" algn="l"/>
                <a:tab pos="5870575" algn="l"/>
                <a:tab pos="6319838" algn="l"/>
                <a:tab pos="6769100" algn="l"/>
                <a:tab pos="7218363" algn="l"/>
                <a:tab pos="7667625" algn="l"/>
                <a:tab pos="8116888" algn="l"/>
                <a:tab pos="8566150" algn="l"/>
                <a:tab pos="9015413" algn="l"/>
                <a:tab pos="9464675" algn="l"/>
                <a:tab pos="9913938" algn="l"/>
                <a:tab pos="10363200" algn="l"/>
                <a:tab pos="108124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1828800" algn="l"/>
                <a:tab pos="2276475" algn="l"/>
                <a:tab pos="2725738" algn="l"/>
                <a:tab pos="3175000" algn="l"/>
                <a:tab pos="3624263" algn="l"/>
                <a:tab pos="4073525" algn="l"/>
                <a:tab pos="4522788" algn="l"/>
                <a:tab pos="4972050" algn="l"/>
                <a:tab pos="5421313" algn="l"/>
                <a:tab pos="5870575" algn="l"/>
                <a:tab pos="6319838" algn="l"/>
                <a:tab pos="6769100" algn="l"/>
                <a:tab pos="7218363" algn="l"/>
                <a:tab pos="7667625" algn="l"/>
                <a:tab pos="8116888" algn="l"/>
                <a:tab pos="8566150" algn="l"/>
                <a:tab pos="9015413" algn="l"/>
                <a:tab pos="9464675" algn="l"/>
                <a:tab pos="9913938" algn="l"/>
                <a:tab pos="10363200" algn="l"/>
                <a:tab pos="108124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1828800" algn="l"/>
                <a:tab pos="2276475" algn="l"/>
                <a:tab pos="2725738" algn="l"/>
                <a:tab pos="3175000" algn="l"/>
                <a:tab pos="3624263" algn="l"/>
                <a:tab pos="4073525" algn="l"/>
                <a:tab pos="4522788" algn="l"/>
                <a:tab pos="4972050" algn="l"/>
                <a:tab pos="5421313" algn="l"/>
                <a:tab pos="5870575" algn="l"/>
                <a:tab pos="6319838" algn="l"/>
                <a:tab pos="6769100" algn="l"/>
                <a:tab pos="7218363" algn="l"/>
                <a:tab pos="7667625" algn="l"/>
                <a:tab pos="8116888" algn="l"/>
                <a:tab pos="8566150" algn="l"/>
                <a:tab pos="9015413" algn="l"/>
                <a:tab pos="9464675" algn="l"/>
                <a:tab pos="9913938" algn="l"/>
                <a:tab pos="10363200" algn="l"/>
                <a:tab pos="108124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1828800" algn="l"/>
                <a:tab pos="2276475" algn="l"/>
                <a:tab pos="2725738" algn="l"/>
                <a:tab pos="3175000" algn="l"/>
                <a:tab pos="3624263" algn="l"/>
                <a:tab pos="4073525" algn="l"/>
                <a:tab pos="4522788" algn="l"/>
                <a:tab pos="4972050" algn="l"/>
                <a:tab pos="5421313" algn="l"/>
                <a:tab pos="5870575" algn="l"/>
                <a:tab pos="6319838" algn="l"/>
                <a:tab pos="6769100" algn="l"/>
                <a:tab pos="7218363" algn="l"/>
                <a:tab pos="7667625" algn="l"/>
                <a:tab pos="8116888" algn="l"/>
                <a:tab pos="8566150" algn="l"/>
                <a:tab pos="9015413" algn="l"/>
                <a:tab pos="9464675" algn="l"/>
                <a:tab pos="9913938" algn="l"/>
                <a:tab pos="10363200" algn="l"/>
                <a:tab pos="108124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marL="1079500" lvl="4" indent="-904875">
              <a:buClrTx/>
              <a:buFontTx/>
              <a:buNone/>
            </a:pPr>
            <a:r>
              <a:rPr lang="en-US" altLang="ru-RU" sz="2800" dirty="0"/>
              <a:t>CLG – </a:t>
            </a:r>
            <a:r>
              <a:rPr lang="ru-RU" altLang="ru-RU" sz="2800" dirty="0"/>
              <a:t>очистка экрана</a:t>
            </a:r>
          </a:p>
          <a:p>
            <a:pPr marL="1079500" lvl="4" indent="-904875">
              <a:buClrTx/>
              <a:buFontTx/>
              <a:buNone/>
            </a:pPr>
            <a:endParaRPr lang="ru-RU" altLang="ru-RU" sz="2800" dirty="0"/>
          </a:p>
          <a:p>
            <a:pPr marL="1079500" lvl="4" indent="-904875">
              <a:buClrTx/>
              <a:buFontTx/>
              <a:buNone/>
            </a:pPr>
            <a:r>
              <a:rPr lang="en-US" altLang="ru-RU" sz="2800" dirty="0"/>
              <a:t>COLOR</a:t>
            </a:r>
            <a:r>
              <a:rPr lang="ru-RU" altLang="ru-RU" sz="2800" dirty="0"/>
              <a:t> – выбор цвета</a:t>
            </a:r>
            <a:r>
              <a:rPr lang="en-US" altLang="ru-RU" sz="2800" dirty="0"/>
              <a:t>. </a:t>
            </a:r>
            <a:r>
              <a:rPr lang="ru-RU" altLang="ru-RU" sz="2800" dirty="0"/>
              <a:t>Пример: </a:t>
            </a:r>
            <a:r>
              <a:rPr lang="ru-RU" altLang="ru-RU" sz="2800" b="1" dirty="0"/>
              <a:t>с</a:t>
            </a:r>
            <a:r>
              <a:rPr lang="en-US" altLang="ru-RU" sz="2800" b="1" dirty="0" err="1" smtClean="0"/>
              <a:t>olor</a:t>
            </a:r>
            <a:r>
              <a:rPr lang="en-US" altLang="ru-RU" sz="2800" b="1" dirty="0" smtClean="0"/>
              <a:t> </a:t>
            </a:r>
            <a:r>
              <a:rPr lang="en-US" altLang="ru-RU" sz="2800" b="1" dirty="0"/>
              <a:t>red</a:t>
            </a:r>
          </a:p>
          <a:p>
            <a:pPr marL="1079500" lvl="4" indent="-904875">
              <a:buClrTx/>
              <a:buFontTx/>
              <a:buNone/>
            </a:pPr>
            <a:endParaRPr lang="ru-RU" altLang="ru-RU" sz="2800" dirty="0"/>
          </a:p>
          <a:p>
            <a:pPr marL="1079500" lvl="4" indent="-904875">
              <a:buClrTx/>
              <a:buFontTx/>
              <a:buNone/>
            </a:pPr>
            <a:r>
              <a:rPr lang="en-US" altLang="ru-RU" sz="2800" b="1" dirty="0">
                <a:solidFill>
                  <a:schemeClr val="accent2"/>
                </a:solidFill>
              </a:rPr>
              <a:t>PLOT X,Y</a:t>
            </a:r>
            <a:r>
              <a:rPr lang="en-US" altLang="ru-RU" sz="2800" dirty="0"/>
              <a:t> –</a:t>
            </a:r>
            <a:r>
              <a:rPr lang="ru-RU" altLang="ru-RU" sz="2800" dirty="0"/>
              <a:t> печать точки с координатами </a:t>
            </a:r>
            <a:r>
              <a:rPr lang="en-US" altLang="ru-RU" sz="2800" dirty="0" smtClean="0"/>
              <a:t>X,Y</a:t>
            </a:r>
            <a:endParaRPr lang="ru-RU" altLang="ru-RU" sz="2800" dirty="0" smtClean="0"/>
          </a:p>
          <a:p>
            <a:pPr marL="1079500" lvl="4" indent="-904875">
              <a:buClrTx/>
              <a:buFontTx/>
              <a:buNone/>
            </a:pPr>
            <a:endParaRPr lang="en-US" altLang="ru-RU" sz="2800" dirty="0"/>
          </a:p>
          <a:p>
            <a:pPr marL="1079500" lvl="4" indent="-904875">
              <a:buClrTx/>
              <a:buFontTx/>
              <a:buNone/>
            </a:pPr>
            <a:r>
              <a:rPr lang="ru-RU" altLang="ru-RU" sz="2800" dirty="0"/>
              <a:t>Пример: </a:t>
            </a:r>
            <a:r>
              <a:rPr lang="en-US" altLang="ru-RU" sz="2800" dirty="0">
                <a:solidFill>
                  <a:srgbClr val="333399"/>
                </a:solidFill>
              </a:rPr>
              <a:t>plot 30, 40</a:t>
            </a:r>
          </a:p>
          <a:p>
            <a:pPr lvl="4" indent="0">
              <a:buClrTx/>
              <a:buFontTx/>
              <a:buNone/>
            </a:pPr>
            <a:endParaRPr lang="en-US" altLang="ru-RU" dirty="0">
              <a:solidFill>
                <a:srgbClr val="333399"/>
              </a:solidFill>
            </a:endParaRP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48225" y="1052513"/>
            <a:ext cx="3979863" cy="4248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 additive="repl">
                                        <p:cTn id="7" dur="500"/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 additive="repl">
                                        <p:cTn id="12" dur="500"/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 additive="repl">
                                        <p:cTn id="17" dur="500"/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 additive="repl">
                                        <p:cTn id="22" dur="500"/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 additive="repl">
                                        <p:cTn id="25" dur="5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77875"/>
          </a:xfrm>
          <a:ln/>
          <a:extLs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algn="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dirty="0"/>
              <a:t>Решение:</a:t>
            </a:r>
          </a:p>
        </p:txBody>
      </p:sp>
      <p:sp>
        <p:nvSpPr>
          <p:cNvPr id="41986" name="Rectangle 2"/>
          <p:cNvSpPr>
            <a:spLocks noChangeArrowheads="1"/>
          </p:cNvSpPr>
          <p:nvPr/>
        </p:nvSpPr>
        <p:spPr bwMode="auto">
          <a:xfrm>
            <a:off x="215516" y="332656"/>
            <a:ext cx="4968552" cy="6394723"/>
          </a:xfrm>
          <a:prstGeom prst="rect">
            <a:avLst/>
          </a:prstGeom>
          <a:solidFill>
            <a:srgbClr val="F0EB11"/>
          </a:solidFill>
          <a:ln w="9360" cap="sq">
            <a:solidFill>
              <a:srgbClr val="000000"/>
            </a:solidFill>
            <a:miter lim="800000"/>
            <a:headEnd/>
            <a:tailEnd/>
          </a:ln>
          <a:effectLst/>
          <a:extLst/>
        </p:spPr>
        <p:txBody>
          <a:bodyPr wrap="none" lIns="90000" tIns="46800" rIns="90000" bIns="46800" anchor="ctr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>
              <a:buClrTx/>
              <a:buFontTx/>
              <a:buNone/>
            </a:pPr>
            <a:r>
              <a:rPr lang="en-US" altLang="ru-RU" sz="2800" b="1" dirty="0" err="1"/>
              <a:t>clg</a:t>
            </a:r>
            <a:endParaRPr lang="en-US" altLang="ru-RU" sz="2800" b="1" dirty="0"/>
          </a:p>
          <a:p>
            <a:pPr>
              <a:buClrTx/>
              <a:buFontTx/>
              <a:buNone/>
            </a:pPr>
            <a:r>
              <a:rPr lang="ru-RU" altLang="ru-RU" sz="2800" b="1" dirty="0" err="1" smtClean="0"/>
              <a:t>input</a:t>
            </a:r>
            <a:r>
              <a:rPr lang="ru-RU" altLang="ru-RU" sz="2800" b="1" dirty="0" smtClean="0"/>
              <a:t> </a:t>
            </a:r>
            <a:r>
              <a:rPr lang="ru-RU" altLang="ru-RU" sz="2800" b="1" dirty="0"/>
              <a:t>"нажмите </a:t>
            </a:r>
            <a:r>
              <a:rPr lang="ru-RU" altLang="ru-RU" sz="2800" b="1" dirty="0" smtClean="0"/>
              <a:t>1 </a:t>
            </a:r>
            <a:r>
              <a:rPr lang="ru-RU" altLang="ru-RU" sz="2800" b="1" dirty="0"/>
              <a:t>или </a:t>
            </a:r>
            <a:r>
              <a:rPr lang="en-US" altLang="ru-RU" sz="2800" b="1" dirty="0" smtClean="0"/>
              <a:t>2</a:t>
            </a:r>
            <a:r>
              <a:rPr lang="ru-RU" altLang="ru-RU" sz="2800" b="1" dirty="0" smtClean="0"/>
              <a:t>: </a:t>
            </a:r>
            <a:r>
              <a:rPr lang="ru-RU" altLang="ru-RU" sz="2800" b="1" dirty="0"/>
              <a:t>", x</a:t>
            </a:r>
          </a:p>
          <a:p>
            <a:pPr>
              <a:buClrTx/>
              <a:buFontTx/>
              <a:buNone/>
            </a:pPr>
            <a:r>
              <a:rPr lang="ru-RU" altLang="ru-RU" sz="2800" b="1" dirty="0" err="1">
                <a:solidFill>
                  <a:schemeClr val="accent2">
                    <a:lumMod val="75000"/>
                  </a:schemeClr>
                </a:solidFill>
              </a:rPr>
              <a:t>if</a:t>
            </a:r>
            <a:r>
              <a:rPr lang="ru-RU" altLang="ru-RU" sz="2800" b="1" dirty="0"/>
              <a:t> x=1 </a:t>
            </a:r>
            <a:r>
              <a:rPr lang="ru-RU" altLang="ru-RU" sz="2800" b="1" dirty="0" err="1">
                <a:solidFill>
                  <a:schemeClr val="accent2">
                    <a:lumMod val="75000"/>
                  </a:schemeClr>
                </a:solidFill>
              </a:rPr>
              <a:t>then</a:t>
            </a:r>
            <a:r>
              <a:rPr lang="ru-RU" altLang="ru-RU" sz="2800" b="1" dirty="0"/>
              <a:t> </a:t>
            </a:r>
            <a:endParaRPr lang="en-US" altLang="ru-RU" sz="2800" b="1" dirty="0" smtClean="0"/>
          </a:p>
          <a:p>
            <a:pPr>
              <a:buClrTx/>
              <a:buFontTx/>
              <a:buNone/>
            </a:pPr>
            <a:r>
              <a:rPr lang="en-US" altLang="ru-RU" sz="2800" b="1" dirty="0" smtClean="0"/>
              <a:t>c</a:t>
            </a:r>
            <a:r>
              <a:rPr lang="ru-RU" altLang="ru-RU" sz="2800" b="1" dirty="0" err="1" smtClean="0"/>
              <a:t>olor</a:t>
            </a:r>
            <a:r>
              <a:rPr lang="en-US" altLang="ru-RU" sz="2800" b="1" dirty="0" smtClean="0"/>
              <a:t> cyan</a:t>
            </a:r>
          </a:p>
          <a:p>
            <a:pPr>
              <a:buClrTx/>
              <a:buFontTx/>
              <a:buNone/>
            </a:pPr>
            <a:r>
              <a:rPr lang="en-US" altLang="ru-RU" sz="2800" b="1" dirty="0" smtClean="0"/>
              <a:t>re</a:t>
            </a:r>
            <a:r>
              <a:rPr lang="ru-RU" altLang="ru-RU" sz="2800" b="1" dirty="0" smtClean="0"/>
              <a:t>c</a:t>
            </a:r>
            <a:r>
              <a:rPr lang="en-US" altLang="ru-RU" sz="2800" b="1" dirty="0" smtClean="0"/>
              <a:t>t</a:t>
            </a:r>
            <a:r>
              <a:rPr lang="ru-RU" altLang="ru-RU" sz="2800" b="1" dirty="0" smtClean="0"/>
              <a:t> </a:t>
            </a:r>
            <a:r>
              <a:rPr lang="en-US" altLang="ru-RU" sz="2800" b="1" dirty="0" smtClean="0"/>
              <a:t>0,0</a:t>
            </a:r>
            <a:r>
              <a:rPr lang="ru-RU" altLang="ru-RU" sz="2800" b="1" dirty="0" smtClean="0"/>
              <a:t>,</a:t>
            </a:r>
            <a:r>
              <a:rPr lang="en-US" altLang="ru-RU" sz="2800" b="1" dirty="0" smtClean="0"/>
              <a:t>30</a:t>
            </a:r>
            <a:r>
              <a:rPr lang="ru-RU" altLang="ru-RU" sz="2800" b="1" dirty="0" smtClean="0"/>
              <a:t>0,</a:t>
            </a:r>
            <a:r>
              <a:rPr lang="en-US" altLang="ru-RU" sz="2800" b="1" dirty="0" smtClean="0"/>
              <a:t>300 </a:t>
            </a:r>
          </a:p>
          <a:p>
            <a:pPr>
              <a:buClrTx/>
              <a:buFontTx/>
              <a:buNone/>
            </a:pPr>
            <a:r>
              <a:rPr lang="ru-RU" altLang="ru-RU" sz="2800" b="1" dirty="0" err="1" smtClean="0"/>
              <a:t>color</a:t>
            </a:r>
            <a:r>
              <a:rPr lang="en-US" altLang="ru-RU" sz="2800" b="1" dirty="0" smtClean="0"/>
              <a:t> yellow </a:t>
            </a:r>
          </a:p>
          <a:p>
            <a:pPr>
              <a:buClrTx/>
              <a:buFontTx/>
              <a:buNone/>
            </a:pPr>
            <a:r>
              <a:rPr lang="en-US" altLang="ru-RU" sz="2800" b="1" dirty="0" smtClean="0"/>
              <a:t>circle 150,150,50 </a:t>
            </a:r>
            <a:endParaRPr lang="ru-RU" altLang="ru-RU" sz="2800" b="1" dirty="0"/>
          </a:p>
          <a:p>
            <a:pPr>
              <a:buClrTx/>
              <a:buFontTx/>
              <a:buNone/>
            </a:pPr>
            <a:r>
              <a:rPr lang="en-US" altLang="ru-RU" sz="2800" b="1" dirty="0" smtClean="0">
                <a:solidFill>
                  <a:schemeClr val="accent2">
                    <a:lumMod val="75000"/>
                  </a:schemeClr>
                </a:solidFill>
              </a:rPr>
              <a:t>else</a:t>
            </a:r>
            <a:endParaRPr lang="ru-RU" altLang="ru-RU" sz="2800" b="1" dirty="0">
              <a:solidFill>
                <a:schemeClr val="accent2">
                  <a:lumMod val="75000"/>
                </a:schemeClr>
              </a:solidFill>
            </a:endParaRPr>
          </a:p>
          <a:p>
            <a:pPr>
              <a:buClrTx/>
              <a:buFontTx/>
              <a:buNone/>
            </a:pPr>
            <a:r>
              <a:rPr lang="ru-RU" altLang="ru-RU" sz="2800" b="1" dirty="0" err="1" smtClean="0"/>
              <a:t>color</a:t>
            </a:r>
            <a:r>
              <a:rPr lang="ru-RU" altLang="ru-RU" sz="2800" b="1" dirty="0" smtClean="0"/>
              <a:t> </a:t>
            </a:r>
            <a:r>
              <a:rPr lang="en-US" altLang="ru-RU" sz="2800" b="1" dirty="0" smtClean="0"/>
              <a:t>blue </a:t>
            </a:r>
          </a:p>
          <a:p>
            <a:pPr>
              <a:buClrTx/>
              <a:buFontTx/>
              <a:buNone/>
            </a:pPr>
            <a:r>
              <a:rPr lang="en-US" altLang="ru-RU" sz="2800" b="1" dirty="0" err="1" smtClean="0"/>
              <a:t>rect</a:t>
            </a:r>
            <a:r>
              <a:rPr lang="en-US" altLang="ru-RU" sz="2800" b="1" dirty="0" smtClean="0"/>
              <a:t> 0,0,300,300</a:t>
            </a:r>
          </a:p>
          <a:p>
            <a:pPr>
              <a:buClrTx/>
              <a:buFontTx/>
              <a:buNone/>
            </a:pPr>
            <a:r>
              <a:rPr lang="en-US" altLang="ru-RU" sz="2800" b="1" dirty="0" smtClean="0"/>
              <a:t>color </a:t>
            </a:r>
            <a:r>
              <a:rPr lang="ru-RU" altLang="ru-RU" sz="2800" b="1" dirty="0" err="1" smtClean="0"/>
              <a:t>yellow</a:t>
            </a:r>
            <a:r>
              <a:rPr lang="ru-RU" altLang="ru-RU" sz="2800" b="1" dirty="0" smtClean="0"/>
              <a:t> </a:t>
            </a:r>
            <a:endParaRPr lang="en-US" altLang="ru-RU" sz="2800" b="1" dirty="0" smtClean="0"/>
          </a:p>
          <a:p>
            <a:pPr>
              <a:buClrTx/>
              <a:buFontTx/>
              <a:buNone/>
            </a:pPr>
            <a:r>
              <a:rPr lang="ru-RU" altLang="ru-RU" sz="2800" b="1" dirty="0" err="1" smtClean="0"/>
              <a:t>circle</a:t>
            </a:r>
            <a:r>
              <a:rPr lang="ru-RU" altLang="ru-RU" sz="2800" b="1" dirty="0" smtClean="0"/>
              <a:t> </a:t>
            </a:r>
            <a:r>
              <a:rPr lang="ru-RU" altLang="ru-RU" sz="2800" b="1" dirty="0"/>
              <a:t>75,100,5</a:t>
            </a:r>
          </a:p>
          <a:p>
            <a:pPr>
              <a:buClrTx/>
            </a:pPr>
            <a:r>
              <a:rPr lang="ru-RU" altLang="ru-RU" sz="2800" b="1" dirty="0" err="1"/>
              <a:t>color</a:t>
            </a:r>
            <a:r>
              <a:rPr lang="ru-RU" altLang="ru-RU" sz="2800" b="1" dirty="0"/>
              <a:t> </a:t>
            </a:r>
            <a:r>
              <a:rPr lang="en-US" altLang="ru-RU" sz="2800" b="1" dirty="0"/>
              <a:t>blue </a:t>
            </a:r>
          </a:p>
          <a:p>
            <a:pPr>
              <a:buClrTx/>
            </a:pPr>
            <a:r>
              <a:rPr lang="ru-RU" altLang="ru-RU" sz="2800" b="1" dirty="0" err="1"/>
              <a:t>circle</a:t>
            </a:r>
            <a:r>
              <a:rPr lang="ru-RU" altLang="ru-RU" sz="2800" b="1" dirty="0"/>
              <a:t> </a:t>
            </a:r>
            <a:r>
              <a:rPr lang="ru-RU" altLang="ru-RU" sz="2800" b="1" dirty="0" smtClean="0"/>
              <a:t>7</a:t>
            </a:r>
            <a:r>
              <a:rPr lang="en-US" altLang="ru-RU" sz="2800" b="1" dirty="0" smtClean="0"/>
              <a:t>0</a:t>
            </a:r>
            <a:r>
              <a:rPr lang="ru-RU" altLang="ru-RU" sz="2800" b="1" dirty="0" smtClean="0"/>
              <a:t>,100,5</a:t>
            </a:r>
            <a:endParaRPr lang="en-US" altLang="ru-RU" sz="2800" b="1" dirty="0" smtClean="0"/>
          </a:p>
          <a:p>
            <a:pPr>
              <a:buClrTx/>
            </a:pPr>
            <a:r>
              <a:rPr lang="en-US" altLang="ru-RU" sz="2800" b="1" dirty="0" smtClean="0">
                <a:solidFill>
                  <a:schemeClr val="accent2">
                    <a:lumMod val="75000"/>
                  </a:schemeClr>
                </a:solidFill>
              </a:rPr>
              <a:t>end if</a:t>
            </a:r>
            <a:endParaRPr lang="ru-RU" altLang="ru-RU" sz="24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41987" name="AutoShape 3"/>
          <p:cNvSpPr>
            <a:spLocks noChangeArrowheads="1"/>
          </p:cNvSpPr>
          <p:nvPr/>
        </p:nvSpPr>
        <p:spPr bwMode="auto">
          <a:xfrm>
            <a:off x="5057008" y="1942100"/>
            <a:ext cx="3671887" cy="935037"/>
          </a:xfrm>
          <a:prstGeom prst="wedgeEllipseCallout">
            <a:avLst>
              <a:gd name="adj1" fmla="val -102500"/>
              <a:gd name="adj2" fmla="val -10758"/>
            </a:avLst>
          </a:prstGeom>
          <a:solidFill>
            <a:srgbClr val="BBE0E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ts val="1125"/>
              </a:spcBef>
              <a:buClrTx/>
              <a:buFontTx/>
              <a:buNone/>
            </a:pPr>
            <a:r>
              <a:rPr lang="ru-RU" altLang="ru-RU" dirty="0"/>
              <a:t>Рисование </a:t>
            </a:r>
            <a:r>
              <a:rPr lang="ru-RU" altLang="ru-RU" dirty="0" smtClean="0"/>
              <a:t>голубого неба</a:t>
            </a:r>
            <a:endParaRPr lang="ru-RU" altLang="ru-RU" dirty="0"/>
          </a:p>
        </p:txBody>
      </p:sp>
      <p:sp>
        <p:nvSpPr>
          <p:cNvPr id="41989" name="AutoShape 5"/>
          <p:cNvSpPr>
            <a:spLocks noChangeArrowheads="1"/>
          </p:cNvSpPr>
          <p:nvPr/>
        </p:nvSpPr>
        <p:spPr bwMode="auto">
          <a:xfrm>
            <a:off x="5724128" y="1035670"/>
            <a:ext cx="2808287" cy="790575"/>
          </a:xfrm>
          <a:prstGeom prst="wedgeEllipseCallout">
            <a:avLst>
              <a:gd name="adj1" fmla="val -79222"/>
              <a:gd name="adj2" fmla="val -24176"/>
            </a:avLst>
          </a:prstGeom>
          <a:solidFill>
            <a:srgbClr val="BBE0E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ts val="1125"/>
              </a:spcBef>
              <a:buClrTx/>
              <a:buFontTx/>
              <a:buNone/>
            </a:pPr>
            <a:r>
              <a:rPr lang="ru-RU" altLang="ru-RU"/>
              <a:t>Ввод значения переменной х </a:t>
            </a:r>
          </a:p>
        </p:txBody>
      </p:sp>
      <p:sp>
        <p:nvSpPr>
          <p:cNvPr id="41990" name="AutoShape 6"/>
          <p:cNvSpPr>
            <a:spLocks noChangeArrowheads="1"/>
          </p:cNvSpPr>
          <p:nvPr/>
        </p:nvSpPr>
        <p:spPr bwMode="auto">
          <a:xfrm>
            <a:off x="5189951" y="2935155"/>
            <a:ext cx="3198473" cy="792162"/>
          </a:xfrm>
          <a:prstGeom prst="wedgeEllipseCallout">
            <a:avLst>
              <a:gd name="adj1" fmla="val -112495"/>
              <a:gd name="adj2" fmla="val -20002"/>
            </a:avLst>
          </a:prstGeom>
          <a:solidFill>
            <a:srgbClr val="BBE0E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ts val="1125"/>
              </a:spcBef>
              <a:buClrTx/>
              <a:buFontTx/>
              <a:buNone/>
            </a:pPr>
            <a:r>
              <a:rPr lang="ru-RU" altLang="ru-RU" dirty="0"/>
              <a:t>Рисование </a:t>
            </a:r>
            <a:r>
              <a:rPr lang="ru-RU" altLang="ru-RU" dirty="0" smtClean="0"/>
              <a:t>жёлтого солнца</a:t>
            </a:r>
            <a:endParaRPr lang="ru-RU" altLang="ru-RU" dirty="0"/>
          </a:p>
        </p:txBody>
      </p:sp>
      <p:sp>
        <p:nvSpPr>
          <p:cNvPr id="41991" name="AutoShape 7"/>
          <p:cNvSpPr>
            <a:spLocks noChangeArrowheads="1"/>
          </p:cNvSpPr>
          <p:nvPr/>
        </p:nvSpPr>
        <p:spPr bwMode="auto">
          <a:xfrm>
            <a:off x="5209829" y="4146260"/>
            <a:ext cx="2890563" cy="720725"/>
          </a:xfrm>
          <a:prstGeom prst="wedgeEllipseCallout">
            <a:avLst>
              <a:gd name="adj1" fmla="val -122740"/>
              <a:gd name="adj2" fmla="val -9574"/>
            </a:avLst>
          </a:prstGeom>
          <a:solidFill>
            <a:srgbClr val="BBE0E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ts val="1125"/>
              </a:spcBef>
              <a:buClrTx/>
              <a:buFontTx/>
              <a:buNone/>
            </a:pPr>
            <a:r>
              <a:rPr lang="ru-RU" altLang="ru-RU" dirty="0" smtClean="0"/>
              <a:t>Рисование синего неба</a:t>
            </a:r>
            <a:endParaRPr lang="ru-RU" altLang="ru-RU" dirty="0"/>
          </a:p>
        </p:txBody>
      </p:sp>
      <p:sp>
        <p:nvSpPr>
          <p:cNvPr id="41992" name="AutoShape 8"/>
          <p:cNvSpPr>
            <a:spLocks noChangeArrowheads="1"/>
          </p:cNvSpPr>
          <p:nvPr/>
        </p:nvSpPr>
        <p:spPr bwMode="auto">
          <a:xfrm>
            <a:off x="5233245" y="4903340"/>
            <a:ext cx="2843212" cy="765175"/>
          </a:xfrm>
          <a:prstGeom prst="wedgeEllipseCallout">
            <a:avLst>
              <a:gd name="adj1" fmla="val -128079"/>
              <a:gd name="adj2" fmla="val -9472"/>
            </a:avLst>
          </a:prstGeom>
          <a:solidFill>
            <a:srgbClr val="BBE0E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ts val="1125"/>
              </a:spcBef>
              <a:buClrTx/>
              <a:buFontTx/>
              <a:buNone/>
            </a:pPr>
            <a:r>
              <a:rPr lang="ru-RU" altLang="ru-RU" dirty="0"/>
              <a:t>Рисование </a:t>
            </a:r>
            <a:r>
              <a:rPr lang="ru-RU" altLang="ru-RU" dirty="0" smtClean="0"/>
              <a:t>жёлтого </a:t>
            </a:r>
            <a:r>
              <a:rPr lang="ru-RU" altLang="ru-RU" dirty="0"/>
              <a:t>круга</a:t>
            </a:r>
          </a:p>
        </p:txBody>
      </p:sp>
      <p:sp>
        <p:nvSpPr>
          <p:cNvPr id="10" name="AutoShape 8"/>
          <p:cNvSpPr>
            <a:spLocks noChangeArrowheads="1"/>
          </p:cNvSpPr>
          <p:nvPr/>
        </p:nvSpPr>
        <p:spPr bwMode="auto">
          <a:xfrm>
            <a:off x="5367581" y="5735702"/>
            <a:ext cx="2843212" cy="765175"/>
          </a:xfrm>
          <a:prstGeom prst="wedgeEllipseCallout">
            <a:avLst>
              <a:gd name="adj1" fmla="val -128079"/>
              <a:gd name="adj2" fmla="val -9472"/>
            </a:avLst>
          </a:prstGeom>
          <a:solidFill>
            <a:srgbClr val="BBE0E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ts val="1125"/>
              </a:spcBef>
              <a:buClrTx/>
              <a:buFontTx/>
              <a:buNone/>
            </a:pPr>
            <a:r>
              <a:rPr lang="ru-RU" altLang="ru-RU" dirty="0"/>
              <a:t>Рисование </a:t>
            </a:r>
            <a:r>
              <a:rPr lang="ru-RU" altLang="ru-RU" dirty="0" smtClean="0"/>
              <a:t>синего </a:t>
            </a:r>
            <a:r>
              <a:rPr lang="ru-RU" altLang="ru-RU" dirty="0"/>
              <a:t>круга</a:t>
            </a:r>
          </a:p>
        </p:txBody>
      </p:sp>
    </p:spTree>
    <p:extLst>
      <p:ext uri="{BB962C8B-B14F-4D97-AF65-F5344CB8AC3E}">
        <p14:creationId xmlns:p14="http://schemas.microsoft.com/office/powerpoint/2010/main" val="280626477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 additive="repl">
                                        <p:cTn id="7" dur="500"/>
                                        <p:tgtEl>
                                          <p:spTgt spid="419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" presetClass="entr" presetSubtype="16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 additive="repl"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 additive="repl">
                                        <p:cTn id="11" dur="500"/>
                                        <p:tgtEl>
                                          <p:spTgt spid="419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withGroup">
                            <p:stCondLst>
                              <p:cond delay="1250"/>
                            </p:stCondLst>
                            <p:childTnLst>
                              <p:par>
                                <p:cTn id="13" presetID="4" presetClass="entr" presetSubtype="16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 additive="repl"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 additive="repl">
                                        <p:cTn id="15" dur="500"/>
                                        <p:tgtEl>
                                          <p:spTgt spid="419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withGroup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" presetClass="entr" presetSubtype="16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 additive="repl"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 additive="repl">
                                        <p:cTn id="19" dur="500"/>
                                        <p:tgtEl>
                                          <p:spTgt spid="419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withGroup">
                            <p:stCondLst>
                              <p:cond delay="2750"/>
                            </p:stCondLst>
                            <p:childTnLst>
                              <p:par>
                                <p:cTn id="21" presetID="4" presetClass="entr" presetSubtype="16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 additive="repl"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 additive="repl">
                                        <p:cTn id="23" dur="500"/>
                                        <p:tgtEl>
                                          <p:spTgt spid="419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500"/>
                            </p:stCondLst>
                            <p:childTnLst>
                              <p:par>
                                <p:cTn id="25" presetID="4" presetClass="entr" presetSubtype="16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 additive="repl"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 additive="repl"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77875"/>
          </a:xfrm>
          <a:ln/>
          <a:extLs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/>
              <a:t>Задание</a:t>
            </a:r>
          </a:p>
        </p:txBody>
      </p:sp>
      <p:sp>
        <p:nvSpPr>
          <p:cNvPr id="4096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6130925" cy="4525963"/>
          </a:xfrm>
          <a:ln/>
          <a:extLs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indent="-338138">
              <a:buClrTx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/>
              <a:t>Нарисуйте светофор.</a:t>
            </a:r>
          </a:p>
          <a:p>
            <a:pPr indent="-338138">
              <a:buClrTx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/>
              <a:t>Пусть программа запрашивает одно из чисел – 1, 2 или 3.</a:t>
            </a:r>
          </a:p>
          <a:p>
            <a:pPr indent="-338138">
              <a:buClrTx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/>
              <a:t>Если введено 1, то зажигается красный свет.</a:t>
            </a:r>
          </a:p>
          <a:p>
            <a:pPr indent="-338138">
              <a:buClrTx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/>
              <a:t>Если введено 2, то – жёлтый.</a:t>
            </a:r>
          </a:p>
          <a:p>
            <a:pPr indent="-338138">
              <a:buClrTx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/>
              <a:t>Если 3, то – зелёный.</a:t>
            </a:r>
          </a:p>
        </p:txBody>
      </p:sp>
      <p:pic>
        <p:nvPicPr>
          <p:cNvPr id="40963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0825" y="476250"/>
            <a:ext cx="1249363" cy="4149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40964" name="Oval 4"/>
          <p:cNvSpPr>
            <a:spLocks noChangeArrowheads="1"/>
          </p:cNvSpPr>
          <p:nvPr/>
        </p:nvSpPr>
        <p:spPr bwMode="auto">
          <a:xfrm>
            <a:off x="7141928" y="1160463"/>
            <a:ext cx="215900" cy="215900"/>
          </a:xfrm>
          <a:prstGeom prst="ellipse">
            <a:avLst/>
          </a:prstGeom>
          <a:solidFill>
            <a:srgbClr val="FC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0965" name="Oval 5"/>
          <p:cNvSpPr>
            <a:spLocks noChangeArrowheads="1"/>
          </p:cNvSpPr>
          <p:nvPr/>
        </p:nvSpPr>
        <p:spPr bwMode="auto">
          <a:xfrm>
            <a:off x="7164388" y="1484313"/>
            <a:ext cx="215900" cy="215900"/>
          </a:xfrm>
          <a:prstGeom prst="ellipse">
            <a:avLst/>
          </a:prstGeom>
          <a:solidFill>
            <a:srgbClr val="E8ED0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0966" name="Oval 6"/>
          <p:cNvSpPr>
            <a:spLocks noChangeArrowheads="1"/>
          </p:cNvSpPr>
          <p:nvPr/>
        </p:nvSpPr>
        <p:spPr bwMode="auto">
          <a:xfrm>
            <a:off x="7164388" y="1844675"/>
            <a:ext cx="215900" cy="215900"/>
          </a:xfrm>
          <a:prstGeom prst="ellipse">
            <a:avLst/>
          </a:prstGeom>
          <a:solidFill>
            <a:srgbClr val="15E72E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 additive="repl">
                                        <p:cTn id="7" dur="500"/>
                                        <p:tgtEl>
                                          <p:spTgt spid="4096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 additive="repl">
                                        <p:cTn id="12" dur="500"/>
                                        <p:tgtEl>
                                          <p:spTgt spid="4096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4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 additive="repl">
                                        <p:cTn id="16" dur="500"/>
                                        <p:tgtEl>
                                          <p:spTgt spid="409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 additive="repl">
                                        <p:cTn id="21" dur="500"/>
                                        <p:tgtEl>
                                          <p:spTgt spid="4096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3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 additive="repl">
                                        <p:cTn id="25" dur="500"/>
                                        <p:tgtEl>
                                          <p:spTgt spid="409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 additive="repl">
                                        <p:cTn id="30" dur="500"/>
                                        <p:tgtEl>
                                          <p:spTgt spid="4096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2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 additive="repl">
                                        <p:cTn id="34" dur="500"/>
                                        <p:tgtEl>
                                          <p:spTgt spid="409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77875"/>
          </a:xfrm>
          <a:ln/>
          <a:extLs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/>
              <a:t>Решение:</a:t>
            </a:r>
          </a:p>
        </p:txBody>
      </p:sp>
      <p:sp>
        <p:nvSpPr>
          <p:cNvPr id="41986" name="Rectangle 2"/>
          <p:cNvSpPr>
            <a:spLocks noChangeArrowheads="1"/>
          </p:cNvSpPr>
          <p:nvPr/>
        </p:nvSpPr>
        <p:spPr bwMode="auto">
          <a:xfrm>
            <a:off x="539750" y="1412875"/>
            <a:ext cx="5832475" cy="4968875"/>
          </a:xfrm>
          <a:prstGeom prst="rect">
            <a:avLst/>
          </a:prstGeom>
          <a:solidFill>
            <a:srgbClr val="F0EB11"/>
          </a:solidFill>
          <a:ln w="9360" cap="sq">
            <a:solidFill>
              <a:srgbClr val="000000"/>
            </a:solidFill>
            <a:miter lim="800000"/>
            <a:headEnd/>
            <a:tailEnd/>
          </a:ln>
          <a:effectLst/>
          <a:extLst/>
        </p:spPr>
        <p:txBody>
          <a:bodyPr wrap="none" lIns="90000" tIns="46800" rIns="90000" bIns="46800" anchor="ctr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>
              <a:buClrTx/>
              <a:buFontTx/>
              <a:buNone/>
            </a:pPr>
            <a:r>
              <a:rPr lang="en-US" altLang="ru-RU" sz="2400" b="1" dirty="0" err="1"/>
              <a:t>clg</a:t>
            </a:r>
            <a:endParaRPr lang="en-US" altLang="ru-RU" sz="2400" b="1" dirty="0"/>
          </a:p>
          <a:p>
            <a:pPr>
              <a:buClrTx/>
              <a:buFontTx/>
              <a:buNone/>
            </a:pPr>
            <a:r>
              <a:rPr lang="ru-RU" altLang="ru-RU" sz="2400" b="1" dirty="0" err="1"/>
              <a:t>rect</a:t>
            </a:r>
            <a:r>
              <a:rPr lang="ru-RU" altLang="ru-RU" sz="2400" b="1" dirty="0"/>
              <a:t> 50,50,50,120</a:t>
            </a:r>
          </a:p>
          <a:p>
            <a:pPr>
              <a:buClrTx/>
              <a:buFontTx/>
              <a:buNone/>
            </a:pPr>
            <a:r>
              <a:rPr lang="ru-RU" altLang="ru-RU" sz="2400" b="1" dirty="0" err="1"/>
              <a:t>rect</a:t>
            </a:r>
            <a:r>
              <a:rPr lang="ru-RU" altLang="ru-RU" sz="2400" b="1" dirty="0"/>
              <a:t> 70,170,5,100</a:t>
            </a:r>
          </a:p>
          <a:p>
            <a:pPr>
              <a:buClrTx/>
              <a:buFontTx/>
              <a:buNone/>
            </a:pPr>
            <a:r>
              <a:rPr lang="ru-RU" altLang="ru-RU" sz="2400" b="1" dirty="0" err="1"/>
              <a:t>color</a:t>
            </a:r>
            <a:r>
              <a:rPr lang="ru-RU" altLang="ru-RU" sz="2400" b="1" dirty="0"/>
              <a:t> </a:t>
            </a:r>
            <a:r>
              <a:rPr lang="ru-RU" altLang="ru-RU" sz="2400" b="1" dirty="0" err="1"/>
              <a:t>grey</a:t>
            </a:r>
            <a:endParaRPr lang="ru-RU" altLang="ru-RU" sz="2400" b="1" dirty="0"/>
          </a:p>
          <a:p>
            <a:pPr>
              <a:buClrTx/>
              <a:buFontTx/>
              <a:buNone/>
            </a:pPr>
            <a:r>
              <a:rPr lang="ru-RU" altLang="ru-RU" sz="2400" b="1" dirty="0" err="1"/>
              <a:t>circle</a:t>
            </a:r>
            <a:r>
              <a:rPr lang="ru-RU" altLang="ru-RU" sz="2400" b="1" dirty="0"/>
              <a:t> 75,80,5</a:t>
            </a:r>
          </a:p>
          <a:p>
            <a:pPr>
              <a:buClrTx/>
              <a:buFontTx/>
              <a:buNone/>
            </a:pPr>
            <a:r>
              <a:rPr lang="ru-RU" altLang="ru-RU" sz="2400" b="1" dirty="0" err="1"/>
              <a:t>circle</a:t>
            </a:r>
            <a:r>
              <a:rPr lang="ru-RU" altLang="ru-RU" sz="2400" b="1" dirty="0"/>
              <a:t> 75,100,5</a:t>
            </a:r>
          </a:p>
          <a:p>
            <a:pPr>
              <a:buClrTx/>
              <a:buFontTx/>
              <a:buNone/>
            </a:pPr>
            <a:r>
              <a:rPr lang="ru-RU" altLang="ru-RU" sz="2400" b="1" dirty="0" err="1"/>
              <a:t>circle</a:t>
            </a:r>
            <a:r>
              <a:rPr lang="ru-RU" altLang="ru-RU" sz="2400" b="1" dirty="0"/>
              <a:t> 75,120,5</a:t>
            </a:r>
          </a:p>
          <a:p>
            <a:pPr>
              <a:buClrTx/>
              <a:buFontTx/>
              <a:buNone/>
            </a:pPr>
            <a:r>
              <a:rPr lang="ru-RU" altLang="ru-RU" sz="2400" b="1" dirty="0" err="1"/>
              <a:t>input</a:t>
            </a:r>
            <a:r>
              <a:rPr lang="ru-RU" altLang="ru-RU" sz="2400" b="1" dirty="0"/>
              <a:t> "нажмите 1, 2 или 3: ", x</a:t>
            </a:r>
          </a:p>
          <a:p>
            <a:pPr>
              <a:buClrTx/>
              <a:buFontTx/>
              <a:buNone/>
            </a:pPr>
            <a:r>
              <a:rPr lang="ru-RU" altLang="ru-RU" sz="2400" b="1" dirty="0" err="1"/>
              <a:t>if</a:t>
            </a:r>
            <a:r>
              <a:rPr lang="ru-RU" altLang="ru-RU" sz="2400" b="1" dirty="0"/>
              <a:t> x=1 </a:t>
            </a:r>
            <a:r>
              <a:rPr lang="ru-RU" altLang="ru-RU" sz="2400" b="1" dirty="0" err="1"/>
              <a:t>then</a:t>
            </a:r>
            <a:r>
              <a:rPr lang="ru-RU" altLang="ru-RU" sz="2400" b="1" dirty="0"/>
              <a:t> </a:t>
            </a:r>
            <a:r>
              <a:rPr lang="ru-RU" altLang="ru-RU" sz="2400" b="1" dirty="0" err="1"/>
              <a:t>color</a:t>
            </a:r>
            <a:r>
              <a:rPr lang="ru-RU" altLang="ru-RU" sz="2400" b="1" dirty="0"/>
              <a:t> </a:t>
            </a:r>
            <a:r>
              <a:rPr lang="ru-RU" altLang="ru-RU" sz="2400" b="1" dirty="0" err="1"/>
              <a:t>red</a:t>
            </a:r>
            <a:r>
              <a:rPr lang="ru-RU" altLang="ru-RU" sz="2400" b="1" dirty="0"/>
              <a:t>: </a:t>
            </a:r>
            <a:r>
              <a:rPr lang="ru-RU" altLang="ru-RU" sz="2400" b="1" dirty="0" err="1"/>
              <a:t>circle</a:t>
            </a:r>
            <a:r>
              <a:rPr lang="ru-RU" altLang="ru-RU" sz="2400" b="1" dirty="0"/>
              <a:t> 75,80,5</a:t>
            </a:r>
          </a:p>
          <a:p>
            <a:pPr>
              <a:buClrTx/>
              <a:buFontTx/>
              <a:buNone/>
            </a:pPr>
            <a:endParaRPr lang="ru-RU" altLang="ru-RU" sz="2400" b="1" dirty="0"/>
          </a:p>
          <a:p>
            <a:pPr>
              <a:buClrTx/>
              <a:buFontTx/>
              <a:buNone/>
            </a:pPr>
            <a:r>
              <a:rPr lang="ru-RU" altLang="ru-RU" sz="2400" b="1" dirty="0" err="1"/>
              <a:t>if</a:t>
            </a:r>
            <a:r>
              <a:rPr lang="ru-RU" altLang="ru-RU" sz="2400" b="1" dirty="0"/>
              <a:t> x=2 </a:t>
            </a:r>
            <a:r>
              <a:rPr lang="ru-RU" altLang="ru-RU" sz="2400" b="1" dirty="0" err="1"/>
              <a:t>then</a:t>
            </a:r>
            <a:r>
              <a:rPr lang="ru-RU" altLang="ru-RU" sz="2400" b="1" dirty="0"/>
              <a:t> </a:t>
            </a:r>
            <a:r>
              <a:rPr lang="ru-RU" altLang="ru-RU" sz="2400" b="1" dirty="0" err="1"/>
              <a:t>color</a:t>
            </a:r>
            <a:r>
              <a:rPr lang="ru-RU" altLang="ru-RU" sz="2400" b="1" dirty="0"/>
              <a:t> </a:t>
            </a:r>
            <a:r>
              <a:rPr lang="ru-RU" altLang="ru-RU" sz="2400" b="1" dirty="0" err="1"/>
              <a:t>yellow</a:t>
            </a:r>
            <a:r>
              <a:rPr lang="ru-RU" altLang="ru-RU" sz="2400" b="1" dirty="0"/>
              <a:t>: </a:t>
            </a:r>
            <a:r>
              <a:rPr lang="ru-RU" altLang="ru-RU" sz="2400" b="1" dirty="0" err="1"/>
              <a:t>circle</a:t>
            </a:r>
            <a:r>
              <a:rPr lang="ru-RU" altLang="ru-RU" sz="2400" b="1" dirty="0"/>
              <a:t> 75,100,5</a:t>
            </a:r>
          </a:p>
          <a:p>
            <a:pPr>
              <a:buClrTx/>
              <a:buFontTx/>
              <a:buNone/>
            </a:pPr>
            <a:endParaRPr lang="ru-RU" altLang="ru-RU" sz="2400" b="1" dirty="0"/>
          </a:p>
          <a:p>
            <a:pPr>
              <a:buClrTx/>
              <a:buFontTx/>
              <a:buNone/>
            </a:pPr>
            <a:r>
              <a:rPr lang="ru-RU" altLang="ru-RU" sz="2400" b="1" dirty="0" err="1"/>
              <a:t>if</a:t>
            </a:r>
            <a:r>
              <a:rPr lang="ru-RU" altLang="ru-RU" sz="2400" b="1" dirty="0"/>
              <a:t> x=3 </a:t>
            </a:r>
            <a:r>
              <a:rPr lang="ru-RU" altLang="ru-RU" sz="2400" b="1" dirty="0" err="1"/>
              <a:t>then</a:t>
            </a:r>
            <a:r>
              <a:rPr lang="ru-RU" altLang="ru-RU" sz="2400" b="1" dirty="0"/>
              <a:t> </a:t>
            </a:r>
            <a:r>
              <a:rPr lang="ru-RU" altLang="ru-RU" sz="2400" b="1" dirty="0" err="1"/>
              <a:t>color</a:t>
            </a:r>
            <a:r>
              <a:rPr lang="ru-RU" altLang="ru-RU" sz="2400" b="1" dirty="0"/>
              <a:t> </a:t>
            </a:r>
            <a:r>
              <a:rPr lang="ru-RU" altLang="ru-RU" sz="2400" b="1" dirty="0" err="1"/>
              <a:t>green</a:t>
            </a:r>
            <a:r>
              <a:rPr lang="ru-RU" altLang="ru-RU" sz="2400" b="1" dirty="0"/>
              <a:t>: </a:t>
            </a:r>
            <a:r>
              <a:rPr lang="ru-RU" altLang="ru-RU" sz="2400" b="1" dirty="0" err="1"/>
              <a:t>circle</a:t>
            </a:r>
            <a:r>
              <a:rPr lang="ru-RU" altLang="ru-RU" sz="2400" b="1" dirty="0"/>
              <a:t> 75,120,5</a:t>
            </a:r>
          </a:p>
          <a:p>
            <a:pPr>
              <a:buClrTx/>
              <a:buFontTx/>
              <a:buNone/>
            </a:pPr>
            <a:endParaRPr lang="ru-RU" altLang="ru-RU" sz="2400" b="1" dirty="0"/>
          </a:p>
        </p:txBody>
      </p:sp>
      <p:sp>
        <p:nvSpPr>
          <p:cNvPr id="41987" name="AutoShape 3"/>
          <p:cNvSpPr>
            <a:spLocks noChangeArrowheads="1"/>
          </p:cNvSpPr>
          <p:nvPr/>
        </p:nvSpPr>
        <p:spPr bwMode="auto">
          <a:xfrm>
            <a:off x="4716463" y="1557338"/>
            <a:ext cx="3671887" cy="935037"/>
          </a:xfrm>
          <a:prstGeom prst="wedgeEllipseCallout">
            <a:avLst>
              <a:gd name="adj1" fmla="val -93838"/>
              <a:gd name="adj2" fmla="val 935"/>
            </a:avLst>
          </a:prstGeom>
          <a:solidFill>
            <a:srgbClr val="BBE0E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ts val="1125"/>
              </a:spcBef>
              <a:buClrTx/>
              <a:buFontTx/>
              <a:buNone/>
            </a:pPr>
            <a:r>
              <a:rPr lang="ru-RU" altLang="ru-RU"/>
              <a:t>Рисование светофора чёрным цветом</a:t>
            </a:r>
          </a:p>
        </p:txBody>
      </p:sp>
      <p:sp>
        <p:nvSpPr>
          <p:cNvPr id="41988" name="AutoShape 4"/>
          <p:cNvSpPr>
            <a:spLocks noChangeArrowheads="1"/>
          </p:cNvSpPr>
          <p:nvPr/>
        </p:nvSpPr>
        <p:spPr bwMode="auto">
          <a:xfrm>
            <a:off x="4643438" y="2781300"/>
            <a:ext cx="4032250" cy="792163"/>
          </a:xfrm>
          <a:prstGeom prst="wedgeEllipseCallout">
            <a:avLst>
              <a:gd name="adj1" fmla="val -94134"/>
              <a:gd name="adj2" fmla="val 30560"/>
            </a:avLst>
          </a:prstGeom>
          <a:solidFill>
            <a:srgbClr val="BBE0E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ts val="1125"/>
              </a:spcBef>
              <a:buClrTx/>
              <a:buFontTx/>
              <a:buNone/>
            </a:pPr>
            <a:r>
              <a:rPr lang="ru-RU" altLang="ru-RU" dirty="0"/>
              <a:t>Рисование серых </a:t>
            </a:r>
            <a:r>
              <a:rPr lang="ru-RU" altLang="ru-RU" dirty="0" smtClean="0"/>
              <a:t> </a:t>
            </a:r>
            <a:r>
              <a:rPr lang="ru-RU" altLang="ru-RU" dirty="0"/>
              <a:t>окошек светофора</a:t>
            </a:r>
          </a:p>
        </p:txBody>
      </p:sp>
      <p:sp>
        <p:nvSpPr>
          <p:cNvPr id="41989" name="AutoShape 5"/>
          <p:cNvSpPr>
            <a:spLocks noChangeArrowheads="1"/>
          </p:cNvSpPr>
          <p:nvPr/>
        </p:nvSpPr>
        <p:spPr bwMode="auto">
          <a:xfrm>
            <a:off x="6335713" y="3644900"/>
            <a:ext cx="2808287" cy="790575"/>
          </a:xfrm>
          <a:prstGeom prst="wedgeEllipseCallout">
            <a:avLst>
              <a:gd name="adj1" fmla="val -90194"/>
              <a:gd name="adj2" fmla="val 21083"/>
            </a:avLst>
          </a:prstGeom>
          <a:solidFill>
            <a:srgbClr val="BBE0E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ts val="1125"/>
              </a:spcBef>
              <a:buClrTx/>
              <a:buFontTx/>
              <a:buNone/>
            </a:pPr>
            <a:r>
              <a:rPr lang="ru-RU" altLang="ru-RU"/>
              <a:t>Ввод значения переменной х </a:t>
            </a:r>
          </a:p>
        </p:txBody>
      </p:sp>
      <p:sp>
        <p:nvSpPr>
          <p:cNvPr id="41990" name="AutoShape 6"/>
          <p:cNvSpPr>
            <a:spLocks noChangeArrowheads="1"/>
          </p:cNvSpPr>
          <p:nvPr/>
        </p:nvSpPr>
        <p:spPr bwMode="auto">
          <a:xfrm>
            <a:off x="6588125" y="4437063"/>
            <a:ext cx="2555875" cy="792162"/>
          </a:xfrm>
          <a:prstGeom prst="wedgeEllipseCallout">
            <a:avLst>
              <a:gd name="adj1" fmla="val -85771"/>
              <a:gd name="adj2" fmla="val -35058"/>
            </a:avLst>
          </a:prstGeom>
          <a:solidFill>
            <a:srgbClr val="BBE0E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ts val="1125"/>
              </a:spcBef>
              <a:buClrTx/>
              <a:buFontTx/>
              <a:buNone/>
            </a:pPr>
            <a:r>
              <a:rPr lang="ru-RU" altLang="ru-RU"/>
              <a:t>Рисование красного круга</a:t>
            </a:r>
          </a:p>
        </p:txBody>
      </p:sp>
      <p:sp>
        <p:nvSpPr>
          <p:cNvPr id="41991" name="AutoShape 7"/>
          <p:cNvSpPr>
            <a:spLocks noChangeArrowheads="1"/>
          </p:cNvSpPr>
          <p:nvPr/>
        </p:nvSpPr>
        <p:spPr bwMode="auto">
          <a:xfrm>
            <a:off x="6642099" y="5112854"/>
            <a:ext cx="2447925" cy="720725"/>
          </a:xfrm>
          <a:prstGeom prst="wedgeEllipseCallout">
            <a:avLst>
              <a:gd name="adj1" fmla="val -66213"/>
              <a:gd name="adj2" fmla="val -19602"/>
            </a:avLst>
          </a:prstGeom>
          <a:solidFill>
            <a:srgbClr val="BBE0E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ts val="1125"/>
              </a:spcBef>
              <a:buClrTx/>
              <a:buFontTx/>
              <a:buNone/>
            </a:pPr>
            <a:r>
              <a:rPr lang="ru-RU" altLang="ru-RU"/>
              <a:t>Рисование жёлтого круга</a:t>
            </a:r>
          </a:p>
        </p:txBody>
      </p:sp>
      <p:sp>
        <p:nvSpPr>
          <p:cNvPr id="41992" name="AutoShape 8"/>
          <p:cNvSpPr>
            <a:spLocks noChangeArrowheads="1"/>
          </p:cNvSpPr>
          <p:nvPr/>
        </p:nvSpPr>
        <p:spPr bwMode="auto">
          <a:xfrm>
            <a:off x="6318250" y="5761038"/>
            <a:ext cx="2843212" cy="765175"/>
          </a:xfrm>
          <a:prstGeom prst="wedgeEllipseCallout">
            <a:avLst>
              <a:gd name="adj1" fmla="val -59213"/>
              <a:gd name="adj2" fmla="val -21162"/>
            </a:avLst>
          </a:prstGeom>
          <a:solidFill>
            <a:srgbClr val="BBE0E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ts val="1125"/>
              </a:spcBef>
              <a:buClrTx/>
              <a:buFontTx/>
              <a:buNone/>
            </a:pPr>
            <a:r>
              <a:rPr lang="ru-RU" altLang="ru-RU"/>
              <a:t>Рисование зелёного круга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 additive="repl">
                                        <p:cTn id="7" dur="500"/>
                                        <p:tgtEl>
                                          <p:spTgt spid="419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 additive="repl"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 additive="repl">
                                        <p:cTn id="10" dur="500"/>
                                        <p:tgtEl>
                                          <p:spTgt spid="419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750"/>
                            </p:stCondLst>
                            <p:childTnLst>
                              <p:par>
                                <p:cTn id="12" presetID="4" presetClass="entr" presetSubtype="16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 additive="repl"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 additive="repl">
                                        <p:cTn id="14" dur="500"/>
                                        <p:tgtEl>
                                          <p:spTgt spid="419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withGroup">
                            <p:stCondLst>
                              <p:cond delay="1500"/>
                            </p:stCondLst>
                            <p:childTnLst>
                              <p:par>
                                <p:cTn id="16" presetID="4" presetClass="entr" presetSubtype="16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 additive="repl"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 additive="repl">
                                        <p:cTn id="18" dur="500"/>
                                        <p:tgtEl>
                                          <p:spTgt spid="419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withGroup">
                            <p:stCondLst>
                              <p:cond delay="2250"/>
                            </p:stCondLst>
                            <p:childTnLst>
                              <p:par>
                                <p:cTn id="20" presetID="4" presetClass="entr" presetSubtype="16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 additive="repl"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 additive="repl">
                                        <p:cTn id="22" dur="500"/>
                                        <p:tgtEl>
                                          <p:spTgt spid="419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withGroup">
                            <p:stCondLst>
                              <p:cond delay="3000"/>
                            </p:stCondLst>
                            <p:childTnLst>
                              <p:par>
                                <p:cTn id="24" presetID="4" presetClass="entr" presetSubtype="16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 additive="repl"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 additive="repl">
                                        <p:cTn id="26" dur="500"/>
                                        <p:tgtEl>
                                          <p:spTgt spid="419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/>
              <a:t>Задание</a:t>
            </a:r>
          </a:p>
        </p:txBody>
      </p:sp>
      <p:sp>
        <p:nvSpPr>
          <p:cNvPr id="1146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4838" cy="1036638"/>
          </a:xfrm>
        </p:spPr>
        <p:txBody>
          <a:bodyPr/>
          <a:lstStyle/>
          <a:p>
            <a:pPr marL="0" indent="0"/>
            <a:r>
              <a:rPr lang="ru-RU" altLang="ru-RU" b="0"/>
              <a:t>Составить программу, моделирующую бросание монетки: орёл или решка?</a:t>
            </a:r>
          </a:p>
        </p:txBody>
      </p:sp>
      <p:sp>
        <p:nvSpPr>
          <p:cNvPr id="114692" name="Rectangle 4"/>
          <p:cNvSpPr>
            <a:spLocks noChangeArrowheads="1"/>
          </p:cNvSpPr>
          <p:nvPr/>
        </p:nvSpPr>
        <p:spPr bwMode="auto">
          <a:xfrm>
            <a:off x="1403350" y="2852738"/>
            <a:ext cx="4392613" cy="1368425"/>
          </a:xfrm>
          <a:prstGeom prst="rect">
            <a:avLst/>
          </a:prstGeom>
          <a:solidFill>
            <a:srgbClr val="00B8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ru-RU" altLang="ru-RU" sz="2400">
                <a:solidFill>
                  <a:schemeClr val="tx1"/>
                </a:solidFill>
              </a:rPr>
              <a:t>n = rand</a:t>
            </a:r>
            <a:br>
              <a:rPr lang="ru-RU" altLang="ru-RU" sz="2400">
                <a:solidFill>
                  <a:schemeClr val="tx1"/>
                </a:solidFill>
              </a:rPr>
            </a:br>
            <a:r>
              <a:rPr lang="ru-RU" altLang="ru-RU" sz="2400">
                <a:solidFill>
                  <a:schemeClr val="tx1"/>
                </a:solidFill>
              </a:rPr>
              <a:t>if n &lt; 0.5 then print «Орёл»</a:t>
            </a:r>
            <a:br>
              <a:rPr lang="ru-RU" altLang="ru-RU" sz="2400">
                <a:solidFill>
                  <a:schemeClr val="tx1"/>
                </a:solidFill>
              </a:rPr>
            </a:br>
            <a:r>
              <a:rPr lang="ru-RU" altLang="ru-RU" sz="2400">
                <a:solidFill>
                  <a:schemeClr val="tx1"/>
                </a:solidFill>
              </a:rPr>
              <a:t>if n &gt;= 0.5 then print «Решка» </a:t>
            </a:r>
          </a:p>
        </p:txBody>
      </p:sp>
      <p:sp>
        <p:nvSpPr>
          <p:cNvPr id="114693" name="Text Box 5"/>
          <p:cNvSpPr txBox="1">
            <a:spLocks noChangeArrowheads="1"/>
          </p:cNvSpPr>
          <p:nvPr/>
        </p:nvSpPr>
        <p:spPr bwMode="auto">
          <a:xfrm>
            <a:off x="323850" y="4941888"/>
            <a:ext cx="85693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2400">
                <a:solidFill>
                  <a:schemeClr val="tx1"/>
                </a:solidFill>
              </a:rPr>
              <a:t>Составить программу бросания кубика.</a:t>
            </a:r>
          </a:p>
        </p:txBody>
      </p:sp>
      <p:pic>
        <p:nvPicPr>
          <p:cNvPr id="114695" name="Picture 7" descr="&amp;Tcy;&amp;ocy;&amp;vcy;&amp;acy;&amp;rcy;&amp;ycy; &amp;dcy;&amp;lcy;&amp;yacy; &amp;pcy;&amp;rcy;&amp;acy;&amp;zcy;&amp;dcy;&amp;ncy;&amp;icy;&amp;kcy;&amp;acy;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25" y="4652963"/>
            <a:ext cx="2463800" cy="2041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4697" name="Picture 9" descr="Corn Hole Toss Flyer &quot; Bunpow.com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59563" y="2349500"/>
            <a:ext cx="2012950" cy="2016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4698" name="Rectangle 10"/>
          <p:cNvSpPr>
            <a:spLocks noChangeArrowheads="1"/>
          </p:cNvSpPr>
          <p:nvPr/>
        </p:nvSpPr>
        <p:spPr bwMode="auto">
          <a:xfrm>
            <a:off x="1476375" y="5734050"/>
            <a:ext cx="2374900" cy="935038"/>
          </a:xfrm>
          <a:prstGeom prst="rect">
            <a:avLst/>
          </a:prstGeom>
          <a:solidFill>
            <a:srgbClr val="00B8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ru-RU" sz="2400">
              <a:solidFill>
                <a:schemeClr val="tx1"/>
              </a:solidFill>
            </a:endParaRPr>
          </a:p>
          <a:p>
            <a:r>
              <a:rPr lang="ru-RU" altLang="ru-RU" sz="2400">
                <a:solidFill>
                  <a:schemeClr val="tx1"/>
                </a:solidFill>
              </a:rPr>
              <a:t>n = rand * 6 +1</a:t>
            </a:r>
            <a:br>
              <a:rPr lang="ru-RU" altLang="ru-RU" sz="2400">
                <a:solidFill>
                  <a:schemeClr val="tx1"/>
                </a:solidFill>
              </a:rPr>
            </a:br>
            <a:r>
              <a:rPr lang="ru-RU" altLang="ru-RU" sz="2400">
                <a:solidFill>
                  <a:schemeClr val="tx1"/>
                </a:solidFill>
              </a:rPr>
              <a:t>print </a:t>
            </a:r>
            <a:r>
              <a:rPr lang="en-US" altLang="ru-RU" sz="2400">
                <a:solidFill>
                  <a:schemeClr val="tx1"/>
                </a:solidFill>
              </a:rPr>
              <a:t>n</a:t>
            </a:r>
            <a:r>
              <a:rPr lang="ru-RU" altLang="ru-RU" sz="2400">
                <a:solidFill>
                  <a:schemeClr val="tx1"/>
                </a:solidFill>
              </a:rPr>
              <a:t/>
            </a:r>
            <a:br>
              <a:rPr lang="ru-RU" altLang="ru-RU" sz="2400">
                <a:solidFill>
                  <a:schemeClr val="tx1"/>
                </a:solidFill>
              </a:rPr>
            </a:br>
            <a:endParaRPr lang="ru-RU" altLang="ru-RU" sz="2400">
              <a:solidFill>
                <a:schemeClr val="tx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4692" grpId="0" animBg="1"/>
      <p:bldP spid="114693" grpId="0"/>
      <p:bldP spid="114698" grpId="0" animBg="1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06437"/>
          </a:xfrm>
          <a:ln/>
          <a:extLs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sz="4000"/>
              <a:t>Организация повторений</a:t>
            </a:r>
          </a:p>
        </p:txBody>
      </p:sp>
      <p:sp>
        <p:nvSpPr>
          <p:cNvPr id="4710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411413" y="1600200"/>
            <a:ext cx="6275387" cy="4525963"/>
          </a:xfrm>
          <a:ln/>
          <a:extLs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indent="-338138">
              <a:buClrTx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/>
              <a:t>На дворе стоит забор, </a:t>
            </a:r>
          </a:p>
          <a:p>
            <a:pPr indent="-338138">
              <a:buClrTx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/>
              <a:t>А на нём мочало. </a:t>
            </a:r>
          </a:p>
          <a:p>
            <a:pPr indent="-338138">
              <a:buClrTx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/>
              <a:t>Эта песня хороша – </a:t>
            </a:r>
          </a:p>
          <a:p>
            <a:pPr indent="-338138">
              <a:buClrTx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/>
              <a:t>Начинай сначала! </a:t>
            </a:r>
          </a:p>
        </p:txBody>
      </p:sp>
      <p:sp>
        <p:nvSpPr>
          <p:cNvPr id="47107" name="AutoShape 3"/>
          <p:cNvSpPr>
            <a:spLocks noChangeArrowheads="1"/>
          </p:cNvSpPr>
          <p:nvPr/>
        </p:nvSpPr>
        <p:spPr bwMode="auto">
          <a:xfrm rot="10800000">
            <a:off x="1620838" y="1485900"/>
            <a:ext cx="792162" cy="2016125"/>
          </a:xfrm>
          <a:prstGeom prst="curvedLeftArrow">
            <a:avLst>
              <a:gd name="adj1" fmla="val 50902"/>
              <a:gd name="adj2" fmla="val 101804"/>
              <a:gd name="adj3" fmla="val 33333"/>
            </a:avLst>
          </a:prstGeom>
          <a:solidFill>
            <a:srgbClr val="BBE0E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7108" name="Text Box 4"/>
          <p:cNvSpPr txBox="1">
            <a:spLocks noChangeArrowheads="1"/>
          </p:cNvSpPr>
          <p:nvPr/>
        </p:nvSpPr>
        <p:spPr bwMode="auto">
          <a:xfrm>
            <a:off x="250825" y="4868863"/>
            <a:ext cx="8424863" cy="15718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ts val="1125"/>
              </a:spcBef>
              <a:buClrTx/>
              <a:buFontTx/>
              <a:buNone/>
            </a:pPr>
            <a:r>
              <a:rPr lang="ru-RU" altLang="ru-RU" sz="3200" dirty="0"/>
              <a:t>В Бейсик-256 тоже есть </a:t>
            </a:r>
            <a:r>
              <a:rPr lang="ru-RU" altLang="ru-RU" sz="3200" dirty="0" smtClean="0"/>
              <a:t>команда, позволяющая вернуться к предыдущим командам.</a:t>
            </a:r>
            <a:r>
              <a:rPr lang="ru-RU" altLang="ru-RU" dirty="0" smtClean="0"/>
              <a:t> </a:t>
            </a:r>
            <a:endParaRPr lang="ru-RU" altLang="ru-RU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444208" y="1758099"/>
            <a:ext cx="2384195" cy="1471725"/>
          </a:xfrm>
          <a:prstGeom prst="rect">
            <a:avLst/>
          </a:prstGeom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 additive="repl">
                                        <p:cTn id="7" dur="500"/>
                                        <p:tgtEl>
                                          <p:spTgt spid="471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 additive="repl">
                                        <p:cTn id="11" dur="2000"/>
                                        <p:tgtEl>
                                          <p:spTgt spid="4710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 additive="repl">
                                        <p:cTn id="15" dur="2000"/>
                                        <p:tgtEl>
                                          <p:spTgt spid="4710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 additive="repl">
                                        <p:cTn id="19" dur="2000"/>
                                        <p:tgtEl>
                                          <p:spTgt spid="4710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65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 additive="repl">
                                        <p:cTn id="23" dur="2000"/>
                                        <p:tgtEl>
                                          <p:spTgt spid="47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8500"/>
                            </p:stCondLst>
                            <p:childTnLst>
                              <p:par>
                                <p:cTn id="2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 additive="repl">
                                        <p:cTn id="27" dur="500"/>
                                        <p:tgtEl>
                                          <p:spTgt spid="471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9000"/>
                            </p:stCondLst>
                            <p:childTnLst>
                              <p:par>
                                <p:cTn id="2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 additive="repl">
                                        <p:cTn id="31" dur="500"/>
                                        <p:tgtEl>
                                          <p:spTgt spid="4710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9500"/>
                            </p:stCondLst>
                            <p:childTnLst>
                              <p:par>
                                <p:cTn id="3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 additive="repl">
                                        <p:cTn id="35" dur="500"/>
                                        <p:tgtEl>
                                          <p:spTgt spid="4710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10000"/>
                            </p:stCondLst>
                            <p:childTnLst>
                              <p:par>
                                <p:cTn id="3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 additive="repl">
                                        <p:cTn id="39" dur="500"/>
                                        <p:tgtEl>
                                          <p:spTgt spid="4710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10500"/>
                            </p:stCondLst>
                            <p:childTnLst>
                              <p:par>
                                <p:cTn id="4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 additive="repl">
                                        <p:cTn id="43" dur="500"/>
                                        <p:tgtEl>
                                          <p:spTgt spid="47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 additive="repl">
                                        <p:cTn id="51" dur="2000"/>
                                        <p:tgtEl>
                                          <p:spTgt spid="47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Rectangle 1"/>
          <p:cNvSpPr>
            <a:spLocks noGrp="1" noChangeArrowheads="1"/>
          </p:cNvSpPr>
          <p:nvPr>
            <p:ph type="title"/>
          </p:nvPr>
        </p:nvSpPr>
        <p:spPr>
          <a:xfrm>
            <a:off x="468313" y="188913"/>
            <a:ext cx="8229600" cy="850900"/>
          </a:xfrm>
          <a:ln/>
          <a:extLs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sz="4000"/>
              <a:t>Оператор безусловного перехода</a:t>
            </a:r>
          </a:p>
        </p:txBody>
      </p:sp>
      <p:sp>
        <p:nvSpPr>
          <p:cNvPr id="4813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56149" y="1216719"/>
            <a:ext cx="8785225" cy="5000625"/>
          </a:xfrm>
          <a:ln/>
          <a:extLs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indent="-338138" algn="ctr">
              <a:buClrTx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US" altLang="ru-RU" sz="2800" dirty="0" err="1"/>
              <a:t>goto</a:t>
            </a:r>
            <a:r>
              <a:rPr lang="en-US" altLang="ru-RU" sz="2800" dirty="0"/>
              <a:t> </a:t>
            </a:r>
            <a:r>
              <a:rPr lang="ru-RU" altLang="ru-RU" sz="2800" b="0" dirty="0"/>
              <a:t>имя метки</a:t>
            </a:r>
          </a:p>
          <a:p>
            <a:pPr indent="-338138">
              <a:buClrTx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dirty="0"/>
              <a:t>Например, </a:t>
            </a:r>
          </a:p>
          <a:p>
            <a:pPr indent="1812925">
              <a:buClrTx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sz="2800" dirty="0"/>
              <a:t>команда1</a:t>
            </a:r>
            <a:endParaRPr lang="en-US" altLang="ru-RU" sz="2800" dirty="0"/>
          </a:p>
          <a:p>
            <a:pPr indent="1812925">
              <a:buClrTx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US" altLang="ru-RU" sz="2800" dirty="0" smtClean="0">
                <a:solidFill>
                  <a:srgbClr val="FF0000"/>
                </a:solidFill>
              </a:rPr>
              <a:t>a</a:t>
            </a:r>
            <a:r>
              <a:rPr lang="en-US" altLang="ru-RU" sz="2800" dirty="0">
                <a:solidFill>
                  <a:srgbClr val="FF0000"/>
                </a:solidFill>
              </a:rPr>
              <a:t>:</a:t>
            </a:r>
            <a:r>
              <a:rPr lang="en-US" altLang="ru-RU" sz="2800" dirty="0"/>
              <a:t> </a:t>
            </a:r>
            <a:r>
              <a:rPr lang="ru-RU" altLang="ru-RU" sz="2800" dirty="0" smtClean="0"/>
              <a:t>команда2</a:t>
            </a:r>
            <a:endParaRPr lang="en-US" altLang="ru-RU" sz="2800" dirty="0" smtClean="0"/>
          </a:p>
          <a:p>
            <a:pPr indent="1812925">
              <a:buClrTx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sz="2800" dirty="0" smtClean="0"/>
              <a:t>команда3</a:t>
            </a:r>
            <a:endParaRPr lang="en-US" altLang="ru-RU" sz="2800" dirty="0"/>
          </a:p>
          <a:p>
            <a:pPr indent="1812925">
              <a:buClrTx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sz="2800" dirty="0" smtClean="0"/>
              <a:t>команда4</a:t>
            </a:r>
            <a:endParaRPr lang="en-US" altLang="ru-RU" sz="2800" dirty="0"/>
          </a:p>
          <a:p>
            <a:pPr indent="1812925">
              <a:buClrTx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US" altLang="ru-RU" sz="2800" dirty="0" err="1" smtClean="0">
                <a:solidFill>
                  <a:srgbClr val="FF0000"/>
                </a:solidFill>
              </a:rPr>
              <a:t>goto</a:t>
            </a:r>
            <a:r>
              <a:rPr lang="en-US" altLang="ru-RU" sz="2800" dirty="0" smtClean="0">
                <a:solidFill>
                  <a:srgbClr val="FF0000"/>
                </a:solidFill>
              </a:rPr>
              <a:t> </a:t>
            </a:r>
            <a:r>
              <a:rPr lang="en-US" altLang="ru-RU" sz="2800" dirty="0">
                <a:solidFill>
                  <a:srgbClr val="FF0000"/>
                </a:solidFill>
              </a:rPr>
              <a:t>a</a:t>
            </a:r>
          </a:p>
          <a:p>
            <a:pPr indent="-338138">
              <a:buClrTx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US" altLang="ru-RU" dirty="0"/>
              <a:t>			   	</a:t>
            </a:r>
          </a:p>
        </p:txBody>
      </p:sp>
      <p:sp>
        <p:nvSpPr>
          <p:cNvPr id="48131" name="AutoShape 3"/>
          <p:cNvSpPr>
            <a:spLocks noChangeArrowheads="1"/>
          </p:cNvSpPr>
          <p:nvPr/>
        </p:nvSpPr>
        <p:spPr bwMode="auto">
          <a:xfrm>
            <a:off x="164911" y="3717032"/>
            <a:ext cx="2017712" cy="504825"/>
          </a:xfrm>
          <a:prstGeom prst="wedgeEllipseCallout">
            <a:avLst>
              <a:gd name="adj1" fmla="val 61042"/>
              <a:gd name="adj2" fmla="val -146959"/>
            </a:avLst>
          </a:prstGeom>
          <a:solidFill>
            <a:srgbClr val="BBE0E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ts val="1125"/>
              </a:spcBef>
              <a:buClrTx/>
              <a:buFontTx/>
              <a:buNone/>
            </a:pPr>
            <a:r>
              <a:rPr lang="ru-RU" altLang="ru-RU"/>
              <a:t>метка</a:t>
            </a:r>
          </a:p>
        </p:txBody>
      </p:sp>
      <p:sp>
        <p:nvSpPr>
          <p:cNvPr id="3" name="Прямоугольник 2"/>
          <p:cNvSpPr/>
          <p:nvPr/>
        </p:nvSpPr>
        <p:spPr bwMode="auto">
          <a:xfrm>
            <a:off x="2267744" y="2132856"/>
            <a:ext cx="2520280" cy="3168352"/>
          </a:xfrm>
          <a:prstGeom prst="rect">
            <a:avLst/>
          </a:prstGeom>
          <a:noFill/>
          <a:ln w="381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 additive="repl">
                                        <p:cTn id="7" dur="500"/>
                                        <p:tgtEl>
                                          <p:spTgt spid="481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 additive="repl">
                                        <p:cTn id="12" dur="500"/>
                                        <p:tgtEl>
                                          <p:spTgt spid="481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4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 additive="repl">
                                        <p:cTn id="16" dur="500"/>
                                        <p:tgtEl>
                                          <p:spTgt spid="481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 additive="repl">
                                        <p:cTn id="20" dur="500"/>
                                        <p:tgtEl>
                                          <p:spTgt spid="4813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 additive="repl">
                                        <p:cTn id="24" dur="500"/>
                                        <p:tgtEl>
                                          <p:spTgt spid="4813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6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 additive="repl">
                                        <p:cTn id="28" dur="500"/>
                                        <p:tgtEl>
                                          <p:spTgt spid="4813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 additive="repl">
                                        <p:cTn id="32" dur="500"/>
                                        <p:tgtEl>
                                          <p:spTgt spid="4813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 additive="repl">
                                        <p:cTn id="37" dur="500"/>
                                        <p:tgtEl>
                                          <p:spTgt spid="48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06437"/>
          </a:xfrm>
          <a:ln/>
          <a:extLs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sz="4000" dirty="0" smtClean="0"/>
              <a:t>Вспомним задание:</a:t>
            </a:r>
            <a:endParaRPr lang="ru-RU" altLang="ru-RU" sz="4000" dirty="0"/>
          </a:p>
        </p:txBody>
      </p:sp>
      <p:sp>
        <p:nvSpPr>
          <p:cNvPr id="3993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7200" y="1052513"/>
            <a:ext cx="8229600" cy="5073650"/>
          </a:xfrm>
          <a:ln/>
          <a:extLs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indent="-338138">
              <a:buClrTx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dirty="0"/>
              <a:t>Создайте программу, которая предлагает ввести одно из двух чисел – 1 или 2. Если введено 1, то программа рисует солнце. Если 2 – месяц.</a:t>
            </a:r>
          </a:p>
        </p:txBody>
      </p:sp>
      <p:pic>
        <p:nvPicPr>
          <p:cNvPr id="39939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4437063"/>
            <a:ext cx="1828800" cy="1876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9940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23282" y="2780928"/>
            <a:ext cx="3313843" cy="10560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9941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3800" y="4437063"/>
            <a:ext cx="1952625" cy="1876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9943" name="Rectangle 7"/>
          <p:cNvSpPr>
            <a:spLocks noChangeArrowheads="1"/>
          </p:cNvSpPr>
          <p:nvPr/>
        </p:nvSpPr>
        <p:spPr bwMode="auto">
          <a:xfrm>
            <a:off x="4355374" y="3477707"/>
            <a:ext cx="433252" cy="27918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90000" tIns="46800" rIns="90000" bIns="46800" anchor="ctr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ts val="750"/>
              </a:spcBef>
              <a:buClrTx/>
              <a:buFontTx/>
              <a:buNone/>
            </a:pPr>
            <a:endParaRPr lang="ru-RU" altLang="ru-RU" sz="1200" dirty="0"/>
          </a:p>
        </p:txBody>
      </p:sp>
      <p:sp>
        <p:nvSpPr>
          <p:cNvPr id="39942" name="Rectangle 6"/>
          <p:cNvSpPr>
            <a:spLocks noChangeArrowheads="1"/>
          </p:cNvSpPr>
          <p:nvPr/>
        </p:nvSpPr>
        <p:spPr bwMode="auto">
          <a:xfrm>
            <a:off x="6228184" y="3050735"/>
            <a:ext cx="289146" cy="27918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" name="Прямоугольник 1"/>
          <p:cNvSpPr/>
          <p:nvPr/>
        </p:nvSpPr>
        <p:spPr bwMode="auto">
          <a:xfrm>
            <a:off x="4187938" y="3390178"/>
            <a:ext cx="286918" cy="341245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2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4175423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 additive="repl">
                                        <p:cTn id="7" dur="500"/>
                                        <p:tgtEl>
                                          <p:spTgt spid="399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 additive="repl">
                                        <p:cTn id="15" dur="500"/>
                                        <p:tgtEl>
                                          <p:spTgt spid="399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 additive="repl">
                                        <p:cTn id="23" dur="500"/>
                                        <p:tgtEl>
                                          <p:spTgt spid="399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43" grpId="0" animBg="1"/>
      <p:bldP spid="2" grpId="0" animBg="1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>
            <a:spLocks noGrp="1" noChangeArrowheads="1"/>
          </p:cNvSpPr>
          <p:nvPr>
            <p:ph type="title"/>
          </p:nvPr>
        </p:nvSpPr>
        <p:spPr>
          <a:xfrm>
            <a:off x="5292080" y="274638"/>
            <a:ext cx="3394720" cy="2938338"/>
          </a:xfrm>
          <a:ln/>
          <a:extLs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algn="l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sz="2800" dirty="0" smtClean="0">
                <a:solidFill>
                  <a:srgbClr val="FF0000"/>
                </a:solidFill>
              </a:rPr>
              <a:t>Как обеспечить смену дня и ночи без перезапуска программы?</a:t>
            </a:r>
            <a:endParaRPr lang="ru-RU" altLang="ru-RU" sz="2800" dirty="0">
              <a:solidFill>
                <a:srgbClr val="FF0000"/>
              </a:solidFill>
            </a:endParaRPr>
          </a:p>
        </p:txBody>
      </p:sp>
      <p:sp>
        <p:nvSpPr>
          <p:cNvPr id="41986" name="Rectangle 2"/>
          <p:cNvSpPr>
            <a:spLocks noChangeArrowheads="1"/>
          </p:cNvSpPr>
          <p:nvPr/>
        </p:nvSpPr>
        <p:spPr bwMode="auto">
          <a:xfrm>
            <a:off x="215516" y="332656"/>
            <a:ext cx="4968552" cy="6394723"/>
          </a:xfrm>
          <a:prstGeom prst="rect">
            <a:avLst/>
          </a:prstGeom>
          <a:solidFill>
            <a:schemeClr val="bg1">
              <a:lumMod val="95000"/>
            </a:schemeClr>
          </a:solidFill>
          <a:ln w="9360" cap="sq">
            <a:solidFill>
              <a:srgbClr val="000000"/>
            </a:solidFill>
            <a:miter lim="800000"/>
            <a:headEnd/>
            <a:tailEnd/>
          </a:ln>
          <a:effectLst/>
          <a:extLst/>
        </p:spPr>
        <p:txBody>
          <a:bodyPr wrap="none" lIns="90000" tIns="46800" rIns="90000" bIns="46800" anchor="ctr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>
              <a:buClrTx/>
              <a:buFontTx/>
              <a:buNone/>
            </a:pPr>
            <a:r>
              <a:rPr lang="en-US" altLang="ru-RU" sz="2800" b="1" dirty="0" err="1" smtClean="0"/>
              <a:t>clg</a:t>
            </a:r>
            <a:endParaRPr lang="en-US" altLang="ru-RU" sz="2800" b="1" dirty="0" smtClean="0"/>
          </a:p>
          <a:p>
            <a:pPr>
              <a:buClrTx/>
              <a:buFontTx/>
              <a:buNone/>
            </a:pPr>
            <a:r>
              <a:rPr lang="ru-RU" altLang="ru-RU" sz="2800" b="1" dirty="0" err="1" smtClean="0"/>
              <a:t>input</a:t>
            </a:r>
            <a:r>
              <a:rPr lang="ru-RU" altLang="ru-RU" sz="2800" b="1" dirty="0" smtClean="0"/>
              <a:t> </a:t>
            </a:r>
            <a:r>
              <a:rPr lang="ru-RU" altLang="ru-RU" sz="2800" b="1" dirty="0"/>
              <a:t>"нажмите </a:t>
            </a:r>
            <a:r>
              <a:rPr lang="ru-RU" altLang="ru-RU" sz="2800" b="1" dirty="0" smtClean="0"/>
              <a:t>1 </a:t>
            </a:r>
            <a:r>
              <a:rPr lang="ru-RU" altLang="ru-RU" sz="2800" b="1" dirty="0"/>
              <a:t>или </a:t>
            </a:r>
            <a:r>
              <a:rPr lang="en-US" altLang="ru-RU" sz="2800" b="1" dirty="0" smtClean="0"/>
              <a:t>2</a:t>
            </a:r>
            <a:r>
              <a:rPr lang="ru-RU" altLang="ru-RU" sz="2800" b="1" dirty="0" smtClean="0"/>
              <a:t>: </a:t>
            </a:r>
            <a:r>
              <a:rPr lang="ru-RU" altLang="ru-RU" sz="2800" b="1" dirty="0"/>
              <a:t>", x</a:t>
            </a:r>
          </a:p>
          <a:p>
            <a:pPr>
              <a:buClrTx/>
              <a:buFontTx/>
              <a:buNone/>
            </a:pPr>
            <a:r>
              <a:rPr lang="ru-RU" altLang="ru-RU" sz="2800" b="1" dirty="0" err="1" smtClean="0">
                <a:solidFill>
                  <a:schemeClr val="accent2">
                    <a:lumMod val="75000"/>
                  </a:schemeClr>
                </a:solidFill>
              </a:rPr>
              <a:t>if</a:t>
            </a:r>
            <a:r>
              <a:rPr lang="ru-RU" altLang="ru-RU" sz="2800" b="1" dirty="0" smtClean="0"/>
              <a:t> x=1 </a:t>
            </a:r>
            <a:r>
              <a:rPr lang="ru-RU" altLang="ru-RU" sz="2800" b="1" dirty="0" err="1" smtClean="0">
                <a:solidFill>
                  <a:schemeClr val="accent2">
                    <a:lumMod val="75000"/>
                  </a:schemeClr>
                </a:solidFill>
              </a:rPr>
              <a:t>then</a:t>
            </a:r>
            <a:r>
              <a:rPr lang="ru-RU" altLang="ru-RU" sz="2800" b="1" dirty="0" smtClean="0"/>
              <a:t> </a:t>
            </a:r>
            <a:endParaRPr lang="en-US" altLang="ru-RU" sz="2800" b="1" dirty="0" smtClean="0"/>
          </a:p>
          <a:p>
            <a:pPr>
              <a:buClrTx/>
              <a:buFontTx/>
              <a:buNone/>
            </a:pPr>
            <a:r>
              <a:rPr lang="en-US" altLang="ru-RU" sz="2800" b="1" dirty="0" smtClean="0"/>
              <a:t>c</a:t>
            </a:r>
            <a:r>
              <a:rPr lang="ru-RU" altLang="ru-RU" sz="2800" b="1" dirty="0" err="1" smtClean="0"/>
              <a:t>olor</a:t>
            </a:r>
            <a:r>
              <a:rPr lang="en-US" altLang="ru-RU" sz="2800" b="1" dirty="0" smtClean="0"/>
              <a:t> cyan</a:t>
            </a:r>
          </a:p>
          <a:p>
            <a:pPr>
              <a:buClrTx/>
              <a:buFontTx/>
              <a:buNone/>
            </a:pPr>
            <a:r>
              <a:rPr lang="en-US" altLang="ru-RU" sz="2800" b="1" dirty="0" smtClean="0"/>
              <a:t>re</a:t>
            </a:r>
            <a:r>
              <a:rPr lang="ru-RU" altLang="ru-RU" sz="2800" b="1" dirty="0" smtClean="0"/>
              <a:t>c</a:t>
            </a:r>
            <a:r>
              <a:rPr lang="en-US" altLang="ru-RU" sz="2800" b="1" dirty="0" smtClean="0"/>
              <a:t>t</a:t>
            </a:r>
            <a:r>
              <a:rPr lang="ru-RU" altLang="ru-RU" sz="2800" b="1" dirty="0" smtClean="0"/>
              <a:t> </a:t>
            </a:r>
            <a:r>
              <a:rPr lang="en-US" altLang="ru-RU" sz="2800" b="1" dirty="0" smtClean="0"/>
              <a:t>0,0</a:t>
            </a:r>
            <a:r>
              <a:rPr lang="ru-RU" altLang="ru-RU" sz="2800" b="1" dirty="0" smtClean="0"/>
              <a:t>,</a:t>
            </a:r>
            <a:r>
              <a:rPr lang="en-US" altLang="ru-RU" sz="2800" b="1" dirty="0" smtClean="0"/>
              <a:t>30</a:t>
            </a:r>
            <a:r>
              <a:rPr lang="ru-RU" altLang="ru-RU" sz="2800" b="1" dirty="0" smtClean="0"/>
              <a:t>0,</a:t>
            </a:r>
            <a:r>
              <a:rPr lang="en-US" altLang="ru-RU" sz="2800" b="1" dirty="0" smtClean="0"/>
              <a:t>300 </a:t>
            </a:r>
          </a:p>
          <a:p>
            <a:pPr>
              <a:buClrTx/>
              <a:buFontTx/>
              <a:buNone/>
            </a:pPr>
            <a:r>
              <a:rPr lang="ru-RU" altLang="ru-RU" sz="2800" b="1" dirty="0" err="1" smtClean="0"/>
              <a:t>color</a:t>
            </a:r>
            <a:r>
              <a:rPr lang="en-US" altLang="ru-RU" sz="2800" b="1" dirty="0" smtClean="0"/>
              <a:t> yellow </a:t>
            </a:r>
          </a:p>
          <a:p>
            <a:pPr>
              <a:buClrTx/>
              <a:buFontTx/>
              <a:buNone/>
            </a:pPr>
            <a:r>
              <a:rPr lang="en-US" altLang="ru-RU" sz="2800" b="1" dirty="0" smtClean="0"/>
              <a:t>circle 150,150,50 </a:t>
            </a:r>
            <a:endParaRPr lang="ru-RU" altLang="ru-RU" sz="2800" b="1" dirty="0"/>
          </a:p>
          <a:p>
            <a:pPr>
              <a:buClrTx/>
              <a:buFontTx/>
              <a:buNone/>
            </a:pPr>
            <a:r>
              <a:rPr lang="en-US" altLang="ru-RU" sz="2800" b="1" dirty="0" smtClean="0">
                <a:solidFill>
                  <a:schemeClr val="accent2">
                    <a:lumMod val="75000"/>
                  </a:schemeClr>
                </a:solidFill>
              </a:rPr>
              <a:t>else</a:t>
            </a:r>
            <a:endParaRPr lang="ru-RU" altLang="ru-RU" sz="2800" b="1" dirty="0">
              <a:solidFill>
                <a:schemeClr val="accent2">
                  <a:lumMod val="75000"/>
                </a:schemeClr>
              </a:solidFill>
            </a:endParaRPr>
          </a:p>
          <a:p>
            <a:pPr>
              <a:buClrTx/>
              <a:buFontTx/>
              <a:buNone/>
            </a:pPr>
            <a:r>
              <a:rPr lang="ru-RU" altLang="ru-RU" sz="2800" b="1" dirty="0" err="1" smtClean="0"/>
              <a:t>color</a:t>
            </a:r>
            <a:r>
              <a:rPr lang="ru-RU" altLang="ru-RU" sz="2800" b="1" dirty="0" smtClean="0"/>
              <a:t> </a:t>
            </a:r>
            <a:r>
              <a:rPr lang="en-US" altLang="ru-RU" sz="2800" b="1" dirty="0" smtClean="0"/>
              <a:t>blue </a:t>
            </a:r>
          </a:p>
          <a:p>
            <a:pPr>
              <a:buClrTx/>
              <a:buFontTx/>
              <a:buNone/>
            </a:pPr>
            <a:r>
              <a:rPr lang="en-US" altLang="ru-RU" sz="2800" b="1" dirty="0" err="1" smtClean="0"/>
              <a:t>rect</a:t>
            </a:r>
            <a:r>
              <a:rPr lang="en-US" altLang="ru-RU" sz="2800" b="1" dirty="0" smtClean="0"/>
              <a:t> 0,0,300,300</a:t>
            </a:r>
          </a:p>
          <a:p>
            <a:pPr>
              <a:buClrTx/>
              <a:buFontTx/>
              <a:buNone/>
            </a:pPr>
            <a:r>
              <a:rPr lang="en-US" altLang="ru-RU" sz="2800" b="1" dirty="0" smtClean="0"/>
              <a:t>color </a:t>
            </a:r>
            <a:r>
              <a:rPr lang="ru-RU" altLang="ru-RU" sz="2800" b="1" dirty="0" err="1" smtClean="0"/>
              <a:t>yellow</a:t>
            </a:r>
            <a:r>
              <a:rPr lang="ru-RU" altLang="ru-RU" sz="2800" b="1" dirty="0" smtClean="0"/>
              <a:t> </a:t>
            </a:r>
            <a:endParaRPr lang="en-US" altLang="ru-RU" sz="2800" b="1" dirty="0" smtClean="0"/>
          </a:p>
          <a:p>
            <a:pPr>
              <a:buClrTx/>
              <a:buFontTx/>
              <a:buNone/>
            </a:pPr>
            <a:r>
              <a:rPr lang="ru-RU" altLang="ru-RU" sz="2800" b="1" dirty="0" err="1" smtClean="0"/>
              <a:t>circle</a:t>
            </a:r>
            <a:r>
              <a:rPr lang="ru-RU" altLang="ru-RU" sz="2800" b="1" dirty="0" smtClean="0"/>
              <a:t> </a:t>
            </a:r>
            <a:r>
              <a:rPr lang="ru-RU" altLang="ru-RU" sz="2800" b="1" dirty="0"/>
              <a:t>75,100,5</a:t>
            </a:r>
          </a:p>
          <a:p>
            <a:pPr>
              <a:buClrTx/>
            </a:pPr>
            <a:r>
              <a:rPr lang="ru-RU" altLang="ru-RU" sz="2800" b="1" dirty="0" err="1"/>
              <a:t>color</a:t>
            </a:r>
            <a:r>
              <a:rPr lang="ru-RU" altLang="ru-RU" sz="2800" b="1" dirty="0"/>
              <a:t> </a:t>
            </a:r>
            <a:r>
              <a:rPr lang="en-US" altLang="ru-RU" sz="2800" b="1" dirty="0"/>
              <a:t>blue </a:t>
            </a:r>
          </a:p>
          <a:p>
            <a:pPr>
              <a:buClrTx/>
            </a:pPr>
            <a:r>
              <a:rPr lang="ru-RU" altLang="ru-RU" sz="2800" b="1" dirty="0" err="1"/>
              <a:t>circle</a:t>
            </a:r>
            <a:r>
              <a:rPr lang="ru-RU" altLang="ru-RU" sz="2800" b="1" dirty="0"/>
              <a:t> </a:t>
            </a:r>
            <a:r>
              <a:rPr lang="ru-RU" altLang="ru-RU" sz="2800" b="1" dirty="0" smtClean="0"/>
              <a:t>7</a:t>
            </a:r>
            <a:r>
              <a:rPr lang="en-US" altLang="ru-RU" sz="2800" b="1" dirty="0" smtClean="0"/>
              <a:t>0</a:t>
            </a:r>
            <a:r>
              <a:rPr lang="ru-RU" altLang="ru-RU" sz="2800" b="1" dirty="0" smtClean="0"/>
              <a:t>,100,5</a:t>
            </a:r>
            <a:endParaRPr lang="en-US" altLang="ru-RU" sz="2800" b="1" dirty="0" smtClean="0"/>
          </a:p>
          <a:p>
            <a:pPr>
              <a:buClrTx/>
            </a:pPr>
            <a:r>
              <a:rPr lang="en-US" altLang="ru-RU" sz="2800" b="1" dirty="0" smtClean="0">
                <a:solidFill>
                  <a:schemeClr val="accent2">
                    <a:lumMod val="75000"/>
                  </a:schemeClr>
                </a:solidFill>
              </a:rPr>
              <a:t>end if</a:t>
            </a:r>
            <a:endParaRPr lang="ru-RU" altLang="ru-RU" sz="2400" b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215737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985" grpId="0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ChangeArrowheads="1"/>
          </p:cNvSpPr>
          <p:nvPr/>
        </p:nvSpPr>
        <p:spPr bwMode="auto">
          <a:xfrm>
            <a:off x="215516" y="0"/>
            <a:ext cx="5724636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 w="9360" cap="sq">
            <a:solidFill>
              <a:srgbClr val="000000"/>
            </a:solidFill>
            <a:miter lim="800000"/>
            <a:headEnd/>
            <a:tailEnd/>
          </a:ln>
          <a:effectLst/>
          <a:extLst/>
        </p:spPr>
        <p:txBody>
          <a:bodyPr wrap="none" lIns="90000" tIns="46800" rIns="90000" bIns="46800" anchor="ctr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>
              <a:buClrTx/>
              <a:buFontTx/>
              <a:buNone/>
            </a:pPr>
            <a:r>
              <a:rPr lang="ru-RU" altLang="ru-RU" sz="2800" b="1" dirty="0" smtClean="0">
                <a:solidFill>
                  <a:schemeClr val="accent2"/>
                </a:solidFill>
              </a:rPr>
              <a:t>А:</a:t>
            </a:r>
            <a:r>
              <a:rPr lang="ru-RU" altLang="ru-RU" sz="2800" b="1" dirty="0" smtClean="0"/>
              <a:t> </a:t>
            </a:r>
            <a:r>
              <a:rPr lang="ru-RU" altLang="ru-RU" sz="2800" b="1" dirty="0" err="1" smtClean="0"/>
              <a:t>input</a:t>
            </a:r>
            <a:r>
              <a:rPr lang="ru-RU" altLang="ru-RU" sz="2800" b="1" dirty="0" smtClean="0"/>
              <a:t> </a:t>
            </a:r>
            <a:r>
              <a:rPr lang="ru-RU" altLang="ru-RU" sz="2800" b="1" dirty="0"/>
              <a:t>"нажмите </a:t>
            </a:r>
            <a:r>
              <a:rPr lang="ru-RU" altLang="ru-RU" sz="2800" b="1" dirty="0" smtClean="0"/>
              <a:t>1 </a:t>
            </a:r>
            <a:r>
              <a:rPr lang="ru-RU" altLang="ru-RU" sz="2800" b="1" dirty="0"/>
              <a:t>или </a:t>
            </a:r>
            <a:r>
              <a:rPr lang="en-US" altLang="ru-RU" sz="2800" b="1" dirty="0" smtClean="0"/>
              <a:t>2</a:t>
            </a:r>
            <a:r>
              <a:rPr lang="ru-RU" altLang="ru-RU" sz="2800" b="1" dirty="0" smtClean="0"/>
              <a:t>: </a:t>
            </a:r>
            <a:r>
              <a:rPr lang="ru-RU" altLang="ru-RU" sz="2800" b="1" dirty="0"/>
              <a:t>", x</a:t>
            </a:r>
          </a:p>
          <a:p>
            <a:pPr>
              <a:buClrTx/>
            </a:pPr>
            <a:r>
              <a:rPr lang="en-US" altLang="ru-RU" sz="2800" b="1" dirty="0" err="1"/>
              <a:t>clg</a:t>
            </a:r>
            <a:endParaRPr lang="en-US" altLang="ru-RU" sz="2800" b="1" dirty="0"/>
          </a:p>
          <a:p>
            <a:pPr>
              <a:buClrTx/>
              <a:buFontTx/>
              <a:buNone/>
            </a:pPr>
            <a:r>
              <a:rPr lang="ru-RU" altLang="ru-RU" sz="2800" b="1" dirty="0" err="1" smtClean="0">
                <a:solidFill>
                  <a:schemeClr val="tx1"/>
                </a:solidFill>
              </a:rPr>
              <a:t>if</a:t>
            </a:r>
            <a:r>
              <a:rPr lang="ru-RU" altLang="ru-RU" sz="2800" b="1" dirty="0" smtClean="0"/>
              <a:t> x=1 </a:t>
            </a:r>
            <a:r>
              <a:rPr lang="ru-RU" altLang="ru-RU" sz="2800" b="1" dirty="0" err="1" smtClean="0">
                <a:solidFill>
                  <a:schemeClr val="tx1"/>
                </a:solidFill>
              </a:rPr>
              <a:t>then</a:t>
            </a:r>
            <a:r>
              <a:rPr lang="ru-RU" altLang="ru-RU" sz="2800" b="1" dirty="0" smtClean="0"/>
              <a:t> </a:t>
            </a:r>
            <a:endParaRPr lang="en-US" altLang="ru-RU" sz="2800" b="1" dirty="0" smtClean="0"/>
          </a:p>
          <a:p>
            <a:pPr>
              <a:buClrTx/>
              <a:buFontTx/>
              <a:buNone/>
            </a:pPr>
            <a:r>
              <a:rPr lang="en-US" altLang="ru-RU" sz="2800" b="1" dirty="0" smtClean="0"/>
              <a:t>c</a:t>
            </a:r>
            <a:r>
              <a:rPr lang="ru-RU" altLang="ru-RU" sz="2800" b="1" dirty="0" err="1" smtClean="0"/>
              <a:t>olor</a:t>
            </a:r>
            <a:r>
              <a:rPr lang="en-US" altLang="ru-RU" sz="2800" b="1" dirty="0" smtClean="0"/>
              <a:t> cyan</a:t>
            </a:r>
          </a:p>
          <a:p>
            <a:pPr>
              <a:buClrTx/>
              <a:buFontTx/>
              <a:buNone/>
            </a:pPr>
            <a:r>
              <a:rPr lang="en-US" altLang="ru-RU" sz="2800" b="1" dirty="0" smtClean="0"/>
              <a:t>re</a:t>
            </a:r>
            <a:r>
              <a:rPr lang="ru-RU" altLang="ru-RU" sz="2800" b="1" dirty="0" smtClean="0"/>
              <a:t>c</a:t>
            </a:r>
            <a:r>
              <a:rPr lang="en-US" altLang="ru-RU" sz="2800" b="1" dirty="0" smtClean="0"/>
              <a:t>t</a:t>
            </a:r>
            <a:r>
              <a:rPr lang="ru-RU" altLang="ru-RU" sz="2800" b="1" dirty="0" smtClean="0"/>
              <a:t> </a:t>
            </a:r>
            <a:r>
              <a:rPr lang="en-US" altLang="ru-RU" sz="2800" b="1" dirty="0" smtClean="0"/>
              <a:t>0,0</a:t>
            </a:r>
            <a:r>
              <a:rPr lang="ru-RU" altLang="ru-RU" sz="2800" b="1" dirty="0" smtClean="0"/>
              <a:t>,</a:t>
            </a:r>
            <a:r>
              <a:rPr lang="en-US" altLang="ru-RU" sz="2800" b="1" dirty="0" smtClean="0"/>
              <a:t>30</a:t>
            </a:r>
            <a:r>
              <a:rPr lang="ru-RU" altLang="ru-RU" sz="2800" b="1" dirty="0" smtClean="0"/>
              <a:t>0,</a:t>
            </a:r>
            <a:r>
              <a:rPr lang="en-US" altLang="ru-RU" sz="2800" b="1" dirty="0" smtClean="0"/>
              <a:t>300 </a:t>
            </a:r>
          </a:p>
          <a:p>
            <a:pPr>
              <a:buClrTx/>
              <a:buFontTx/>
              <a:buNone/>
            </a:pPr>
            <a:r>
              <a:rPr lang="ru-RU" altLang="ru-RU" sz="2800" b="1" dirty="0" err="1" smtClean="0"/>
              <a:t>color</a:t>
            </a:r>
            <a:r>
              <a:rPr lang="en-US" altLang="ru-RU" sz="2800" b="1" dirty="0" smtClean="0"/>
              <a:t> yellow </a:t>
            </a:r>
          </a:p>
          <a:p>
            <a:pPr>
              <a:buClrTx/>
              <a:buFontTx/>
              <a:buNone/>
            </a:pPr>
            <a:r>
              <a:rPr lang="en-US" altLang="ru-RU" sz="2800" b="1" dirty="0" smtClean="0"/>
              <a:t>circle 150,150,50 </a:t>
            </a:r>
            <a:endParaRPr lang="ru-RU" altLang="ru-RU" sz="2800" b="1" dirty="0"/>
          </a:p>
          <a:p>
            <a:pPr>
              <a:buClrTx/>
              <a:buFontTx/>
              <a:buNone/>
            </a:pPr>
            <a:r>
              <a:rPr lang="en-US" altLang="ru-RU" sz="2800" b="1" dirty="0" smtClean="0">
                <a:solidFill>
                  <a:schemeClr val="tx1"/>
                </a:solidFill>
              </a:rPr>
              <a:t>else</a:t>
            </a:r>
            <a:endParaRPr lang="ru-RU" altLang="ru-RU" sz="2800" b="1" dirty="0">
              <a:solidFill>
                <a:schemeClr val="tx1"/>
              </a:solidFill>
            </a:endParaRPr>
          </a:p>
          <a:p>
            <a:pPr>
              <a:buClrTx/>
              <a:buFontTx/>
              <a:buNone/>
            </a:pPr>
            <a:r>
              <a:rPr lang="ru-RU" altLang="ru-RU" sz="2800" b="1" dirty="0" err="1" smtClean="0"/>
              <a:t>color</a:t>
            </a:r>
            <a:r>
              <a:rPr lang="ru-RU" altLang="ru-RU" sz="2800" b="1" dirty="0" smtClean="0"/>
              <a:t> </a:t>
            </a:r>
            <a:r>
              <a:rPr lang="en-US" altLang="ru-RU" sz="2800" b="1" dirty="0" smtClean="0"/>
              <a:t>blue </a:t>
            </a:r>
          </a:p>
          <a:p>
            <a:pPr>
              <a:buClrTx/>
              <a:buFontTx/>
              <a:buNone/>
            </a:pPr>
            <a:r>
              <a:rPr lang="en-US" altLang="ru-RU" sz="2800" b="1" dirty="0" err="1" smtClean="0"/>
              <a:t>rect</a:t>
            </a:r>
            <a:r>
              <a:rPr lang="en-US" altLang="ru-RU" sz="2800" b="1" dirty="0" smtClean="0"/>
              <a:t> 0,0,300,300</a:t>
            </a:r>
          </a:p>
          <a:p>
            <a:pPr>
              <a:buClrTx/>
              <a:buFontTx/>
              <a:buNone/>
            </a:pPr>
            <a:r>
              <a:rPr lang="en-US" altLang="ru-RU" sz="2800" b="1" dirty="0" smtClean="0"/>
              <a:t>color </a:t>
            </a:r>
            <a:r>
              <a:rPr lang="ru-RU" altLang="ru-RU" sz="2800" b="1" dirty="0" err="1" smtClean="0"/>
              <a:t>yellow</a:t>
            </a:r>
            <a:r>
              <a:rPr lang="ru-RU" altLang="ru-RU" sz="2800" b="1" dirty="0" smtClean="0"/>
              <a:t> </a:t>
            </a:r>
            <a:endParaRPr lang="en-US" altLang="ru-RU" sz="2800" b="1" dirty="0" smtClean="0"/>
          </a:p>
          <a:p>
            <a:pPr>
              <a:buClrTx/>
              <a:buFontTx/>
              <a:buNone/>
            </a:pPr>
            <a:r>
              <a:rPr lang="ru-RU" altLang="ru-RU" sz="2800" b="1" dirty="0" err="1" smtClean="0"/>
              <a:t>circle</a:t>
            </a:r>
            <a:r>
              <a:rPr lang="ru-RU" altLang="ru-RU" sz="2800" b="1" dirty="0" smtClean="0"/>
              <a:t> </a:t>
            </a:r>
            <a:r>
              <a:rPr lang="ru-RU" altLang="ru-RU" sz="2800" b="1" dirty="0"/>
              <a:t>75,100,5</a:t>
            </a:r>
          </a:p>
          <a:p>
            <a:pPr>
              <a:buClrTx/>
            </a:pPr>
            <a:r>
              <a:rPr lang="ru-RU" altLang="ru-RU" sz="2800" b="1" dirty="0" err="1"/>
              <a:t>color</a:t>
            </a:r>
            <a:r>
              <a:rPr lang="ru-RU" altLang="ru-RU" sz="2800" b="1" dirty="0"/>
              <a:t> </a:t>
            </a:r>
            <a:r>
              <a:rPr lang="en-US" altLang="ru-RU" sz="2800" b="1" dirty="0"/>
              <a:t>blue </a:t>
            </a:r>
          </a:p>
          <a:p>
            <a:pPr>
              <a:buClrTx/>
            </a:pPr>
            <a:r>
              <a:rPr lang="ru-RU" altLang="ru-RU" sz="2800" b="1" dirty="0" err="1"/>
              <a:t>circle</a:t>
            </a:r>
            <a:r>
              <a:rPr lang="ru-RU" altLang="ru-RU" sz="2800" b="1" dirty="0"/>
              <a:t> </a:t>
            </a:r>
            <a:r>
              <a:rPr lang="ru-RU" altLang="ru-RU" sz="2800" b="1" dirty="0" smtClean="0"/>
              <a:t>7</a:t>
            </a:r>
            <a:r>
              <a:rPr lang="en-US" altLang="ru-RU" sz="2800" b="1" dirty="0" smtClean="0"/>
              <a:t>0</a:t>
            </a:r>
            <a:r>
              <a:rPr lang="ru-RU" altLang="ru-RU" sz="2800" b="1" dirty="0" smtClean="0"/>
              <a:t>,100,5</a:t>
            </a:r>
            <a:endParaRPr lang="en-US" altLang="ru-RU" sz="2800" b="1" dirty="0" smtClean="0"/>
          </a:p>
          <a:p>
            <a:pPr>
              <a:buClrTx/>
            </a:pPr>
            <a:r>
              <a:rPr lang="en-US" altLang="ru-RU" sz="2800" b="1" dirty="0" smtClean="0">
                <a:solidFill>
                  <a:schemeClr val="tx1"/>
                </a:solidFill>
              </a:rPr>
              <a:t>end if</a:t>
            </a:r>
            <a:endParaRPr lang="ru-RU" altLang="ru-RU" sz="2800" b="1" dirty="0" smtClean="0">
              <a:solidFill>
                <a:schemeClr val="tx1"/>
              </a:solidFill>
            </a:endParaRPr>
          </a:p>
          <a:p>
            <a:pPr>
              <a:buClrTx/>
            </a:pPr>
            <a:r>
              <a:rPr lang="en-US" altLang="ru-RU" sz="2800" b="1" dirty="0" err="1" smtClean="0">
                <a:solidFill>
                  <a:schemeClr val="accent2"/>
                </a:solidFill>
              </a:rPr>
              <a:t>goto</a:t>
            </a:r>
            <a:r>
              <a:rPr lang="en-US" altLang="ru-RU" sz="2800" b="1" dirty="0" smtClean="0">
                <a:solidFill>
                  <a:schemeClr val="accent2"/>
                </a:solidFill>
              </a:rPr>
              <a:t> A</a:t>
            </a:r>
            <a:endParaRPr lang="ru-RU" altLang="ru-RU" sz="2400" b="1" dirty="0">
              <a:solidFill>
                <a:schemeClr val="accent2"/>
              </a:solidFill>
            </a:endParaRPr>
          </a:p>
        </p:txBody>
      </p:sp>
      <p:sp>
        <p:nvSpPr>
          <p:cNvPr id="3" name="Овальная выноска 2"/>
          <p:cNvSpPr/>
          <p:nvPr/>
        </p:nvSpPr>
        <p:spPr bwMode="auto">
          <a:xfrm>
            <a:off x="6343388" y="1412776"/>
            <a:ext cx="2376264" cy="1080120"/>
          </a:xfrm>
          <a:prstGeom prst="wedgeEllipseCallout">
            <a:avLst>
              <a:gd name="adj1" fmla="val -270622"/>
              <a:gd name="adj2" fmla="val -113806"/>
            </a:avLst>
          </a:prstGeom>
          <a:solidFill>
            <a:schemeClr val="accent1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Очистка экрана</a:t>
            </a:r>
          </a:p>
        </p:txBody>
      </p:sp>
      <p:sp>
        <p:nvSpPr>
          <p:cNvPr id="6" name="Овальная выноска 5"/>
          <p:cNvSpPr/>
          <p:nvPr/>
        </p:nvSpPr>
        <p:spPr bwMode="auto">
          <a:xfrm>
            <a:off x="6300192" y="404664"/>
            <a:ext cx="1800200" cy="720080"/>
          </a:xfrm>
          <a:prstGeom prst="wedgeEllipseCallout">
            <a:avLst>
              <a:gd name="adj1" fmla="val -363422"/>
              <a:gd name="adj2" fmla="val -41165"/>
            </a:avLst>
          </a:prstGeom>
          <a:solidFill>
            <a:schemeClr val="accent1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rPr>
              <a:t>метка</a:t>
            </a:r>
          </a:p>
        </p:txBody>
      </p:sp>
      <p:sp>
        <p:nvSpPr>
          <p:cNvPr id="7" name="Овальная выноска 6"/>
          <p:cNvSpPr/>
          <p:nvPr/>
        </p:nvSpPr>
        <p:spPr bwMode="auto">
          <a:xfrm>
            <a:off x="6560007" y="5489848"/>
            <a:ext cx="2520280" cy="1368152"/>
          </a:xfrm>
          <a:prstGeom prst="wedgeEllipseCallout">
            <a:avLst>
              <a:gd name="adj1" fmla="val -250331"/>
              <a:gd name="adj2" fmla="val 39037"/>
            </a:avLst>
          </a:prstGeom>
          <a:solidFill>
            <a:schemeClr val="accent1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ссылка на метку</a:t>
            </a:r>
          </a:p>
        </p:txBody>
      </p:sp>
    </p:spTree>
    <p:extLst>
      <p:ext uri="{BB962C8B-B14F-4D97-AF65-F5344CB8AC3E}">
        <p14:creationId xmlns:p14="http://schemas.microsoft.com/office/powerpoint/2010/main" val="348119325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  <p:bldP spid="7" grpId="0" animBg="1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203200"/>
            <a:ext cx="8229600" cy="703263"/>
          </a:xfrm>
          <a:ln/>
          <a:extLs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sz="4000" dirty="0" smtClean="0"/>
              <a:t>Вспомним задачу </a:t>
            </a:r>
            <a:r>
              <a:rPr lang="ru-RU" altLang="ru-RU" sz="4000" dirty="0"/>
              <a:t>о светофоре:</a:t>
            </a:r>
          </a:p>
        </p:txBody>
      </p:sp>
      <p:sp>
        <p:nvSpPr>
          <p:cNvPr id="4915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68313" y="981075"/>
            <a:ext cx="8229600" cy="5327650"/>
          </a:xfrm>
          <a:ln/>
          <a:extLs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indent="-338138">
              <a:lnSpc>
                <a:spcPct val="90000"/>
              </a:lnSpc>
              <a:spcBef>
                <a:spcPts val="600"/>
              </a:spcBef>
              <a:buClrTx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US" altLang="ru-RU" dirty="0" err="1"/>
              <a:t>clg</a:t>
            </a:r>
            <a:endParaRPr lang="en-US" altLang="ru-RU" dirty="0"/>
          </a:p>
          <a:p>
            <a:pPr indent="-338138">
              <a:lnSpc>
                <a:spcPct val="90000"/>
              </a:lnSpc>
              <a:spcBef>
                <a:spcPts val="600"/>
              </a:spcBef>
              <a:buClrTx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dirty="0" err="1"/>
              <a:t>rect</a:t>
            </a:r>
            <a:r>
              <a:rPr lang="ru-RU" altLang="ru-RU" dirty="0"/>
              <a:t> 50,50,50,120</a:t>
            </a:r>
          </a:p>
          <a:p>
            <a:pPr indent="-338138">
              <a:lnSpc>
                <a:spcPct val="90000"/>
              </a:lnSpc>
              <a:spcBef>
                <a:spcPts val="600"/>
              </a:spcBef>
              <a:buClrTx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dirty="0" err="1"/>
              <a:t>rect</a:t>
            </a:r>
            <a:r>
              <a:rPr lang="ru-RU" altLang="ru-RU" dirty="0"/>
              <a:t> 70,170,5,100</a:t>
            </a:r>
          </a:p>
          <a:p>
            <a:pPr indent="-338138">
              <a:lnSpc>
                <a:spcPct val="90000"/>
              </a:lnSpc>
              <a:spcBef>
                <a:spcPts val="600"/>
              </a:spcBef>
              <a:buClrTx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dirty="0" err="1"/>
              <a:t>color</a:t>
            </a:r>
            <a:r>
              <a:rPr lang="ru-RU" altLang="ru-RU" dirty="0"/>
              <a:t> </a:t>
            </a:r>
            <a:r>
              <a:rPr lang="ru-RU" altLang="ru-RU" dirty="0" err="1"/>
              <a:t>grey</a:t>
            </a:r>
            <a:endParaRPr lang="ru-RU" altLang="ru-RU" dirty="0"/>
          </a:p>
          <a:p>
            <a:pPr indent="-338138">
              <a:lnSpc>
                <a:spcPct val="90000"/>
              </a:lnSpc>
              <a:spcBef>
                <a:spcPts val="600"/>
              </a:spcBef>
              <a:buClrTx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dirty="0" err="1"/>
              <a:t>circle</a:t>
            </a:r>
            <a:r>
              <a:rPr lang="ru-RU" altLang="ru-RU" dirty="0"/>
              <a:t> 75,80,5</a:t>
            </a:r>
          </a:p>
          <a:p>
            <a:pPr indent="-338138">
              <a:lnSpc>
                <a:spcPct val="90000"/>
              </a:lnSpc>
              <a:spcBef>
                <a:spcPts val="600"/>
              </a:spcBef>
              <a:buClrTx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dirty="0" err="1"/>
              <a:t>circle</a:t>
            </a:r>
            <a:r>
              <a:rPr lang="ru-RU" altLang="ru-RU" dirty="0"/>
              <a:t> 75,100,5</a:t>
            </a:r>
          </a:p>
          <a:p>
            <a:pPr indent="-338138">
              <a:lnSpc>
                <a:spcPct val="90000"/>
              </a:lnSpc>
              <a:spcBef>
                <a:spcPts val="600"/>
              </a:spcBef>
              <a:buClrTx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dirty="0" err="1"/>
              <a:t>circle</a:t>
            </a:r>
            <a:r>
              <a:rPr lang="ru-RU" altLang="ru-RU" dirty="0"/>
              <a:t> 75,120,5</a:t>
            </a:r>
          </a:p>
          <a:p>
            <a:pPr indent="-338138">
              <a:lnSpc>
                <a:spcPct val="90000"/>
              </a:lnSpc>
              <a:spcBef>
                <a:spcPts val="600"/>
              </a:spcBef>
              <a:buClrTx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dirty="0" err="1"/>
              <a:t>input</a:t>
            </a:r>
            <a:r>
              <a:rPr lang="ru-RU" altLang="ru-RU" dirty="0"/>
              <a:t> "нажмите 1, 2 или 3: ", x</a:t>
            </a:r>
          </a:p>
          <a:p>
            <a:pPr indent="-338138">
              <a:lnSpc>
                <a:spcPct val="90000"/>
              </a:lnSpc>
              <a:spcBef>
                <a:spcPts val="600"/>
              </a:spcBef>
              <a:buClrTx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dirty="0" err="1"/>
              <a:t>if</a:t>
            </a:r>
            <a:r>
              <a:rPr lang="ru-RU" altLang="ru-RU" dirty="0"/>
              <a:t> x=1 </a:t>
            </a:r>
            <a:r>
              <a:rPr lang="ru-RU" altLang="ru-RU" dirty="0" err="1"/>
              <a:t>then</a:t>
            </a:r>
            <a:r>
              <a:rPr lang="ru-RU" altLang="ru-RU" dirty="0"/>
              <a:t> </a:t>
            </a:r>
            <a:r>
              <a:rPr lang="ru-RU" altLang="ru-RU" dirty="0" err="1"/>
              <a:t>color</a:t>
            </a:r>
            <a:r>
              <a:rPr lang="ru-RU" altLang="ru-RU" dirty="0"/>
              <a:t> </a:t>
            </a:r>
            <a:r>
              <a:rPr lang="ru-RU" altLang="ru-RU" dirty="0" err="1"/>
              <a:t>red</a:t>
            </a:r>
            <a:r>
              <a:rPr lang="ru-RU" altLang="ru-RU" dirty="0"/>
              <a:t>: </a:t>
            </a:r>
            <a:r>
              <a:rPr lang="ru-RU" altLang="ru-RU" dirty="0" err="1"/>
              <a:t>circle</a:t>
            </a:r>
            <a:r>
              <a:rPr lang="ru-RU" altLang="ru-RU" dirty="0"/>
              <a:t> 75,80,5</a:t>
            </a:r>
          </a:p>
          <a:p>
            <a:pPr indent="-338138">
              <a:lnSpc>
                <a:spcPct val="90000"/>
              </a:lnSpc>
              <a:spcBef>
                <a:spcPts val="600"/>
              </a:spcBef>
              <a:buClrTx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ru-RU" altLang="ru-RU" dirty="0"/>
          </a:p>
          <a:p>
            <a:pPr indent="-338138">
              <a:lnSpc>
                <a:spcPct val="90000"/>
              </a:lnSpc>
              <a:spcBef>
                <a:spcPts val="600"/>
              </a:spcBef>
              <a:buClrTx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dirty="0" err="1"/>
              <a:t>if</a:t>
            </a:r>
            <a:r>
              <a:rPr lang="ru-RU" altLang="ru-RU" dirty="0"/>
              <a:t> x=2 </a:t>
            </a:r>
            <a:r>
              <a:rPr lang="ru-RU" altLang="ru-RU" dirty="0" err="1"/>
              <a:t>then</a:t>
            </a:r>
            <a:r>
              <a:rPr lang="ru-RU" altLang="ru-RU" dirty="0"/>
              <a:t> </a:t>
            </a:r>
            <a:r>
              <a:rPr lang="ru-RU" altLang="ru-RU" dirty="0" err="1"/>
              <a:t>color</a:t>
            </a:r>
            <a:r>
              <a:rPr lang="ru-RU" altLang="ru-RU" dirty="0"/>
              <a:t> </a:t>
            </a:r>
            <a:r>
              <a:rPr lang="ru-RU" altLang="ru-RU" dirty="0" err="1"/>
              <a:t>yellow</a:t>
            </a:r>
            <a:r>
              <a:rPr lang="ru-RU" altLang="ru-RU" dirty="0"/>
              <a:t>: </a:t>
            </a:r>
            <a:r>
              <a:rPr lang="ru-RU" altLang="ru-RU" dirty="0" err="1"/>
              <a:t>circle</a:t>
            </a:r>
            <a:r>
              <a:rPr lang="ru-RU" altLang="ru-RU" dirty="0"/>
              <a:t> 75,100,5</a:t>
            </a:r>
          </a:p>
          <a:p>
            <a:pPr indent="-338138">
              <a:lnSpc>
                <a:spcPct val="90000"/>
              </a:lnSpc>
              <a:spcBef>
                <a:spcPts val="600"/>
              </a:spcBef>
              <a:buClrTx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ru-RU" altLang="ru-RU" dirty="0"/>
          </a:p>
          <a:p>
            <a:pPr indent="-338138">
              <a:lnSpc>
                <a:spcPct val="90000"/>
              </a:lnSpc>
              <a:spcBef>
                <a:spcPts val="600"/>
              </a:spcBef>
              <a:buClrTx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dirty="0" err="1"/>
              <a:t>if</a:t>
            </a:r>
            <a:r>
              <a:rPr lang="ru-RU" altLang="ru-RU" dirty="0"/>
              <a:t> x=3 </a:t>
            </a:r>
            <a:r>
              <a:rPr lang="ru-RU" altLang="ru-RU" dirty="0" err="1"/>
              <a:t>then</a:t>
            </a:r>
            <a:r>
              <a:rPr lang="ru-RU" altLang="ru-RU" dirty="0"/>
              <a:t> </a:t>
            </a:r>
            <a:r>
              <a:rPr lang="ru-RU" altLang="ru-RU" dirty="0" err="1"/>
              <a:t>color</a:t>
            </a:r>
            <a:r>
              <a:rPr lang="ru-RU" altLang="ru-RU" dirty="0"/>
              <a:t> </a:t>
            </a:r>
            <a:r>
              <a:rPr lang="ru-RU" altLang="ru-RU" dirty="0" err="1"/>
              <a:t>green</a:t>
            </a:r>
            <a:r>
              <a:rPr lang="ru-RU" altLang="ru-RU" dirty="0"/>
              <a:t>: </a:t>
            </a:r>
            <a:r>
              <a:rPr lang="ru-RU" altLang="ru-RU" dirty="0" err="1"/>
              <a:t>circle</a:t>
            </a:r>
            <a:r>
              <a:rPr lang="ru-RU" altLang="ru-RU" dirty="0"/>
              <a:t> 75,120,5</a:t>
            </a:r>
          </a:p>
        </p:txBody>
      </p:sp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6296" y="993816"/>
            <a:ext cx="1249363" cy="4149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ln/>
          <a:extLs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/>
              <a:t>Задание</a:t>
            </a:r>
          </a:p>
        </p:txBody>
      </p:sp>
      <p:sp>
        <p:nvSpPr>
          <p:cNvPr id="614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ln/>
          <a:extLs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indent="-338138">
              <a:lnSpc>
                <a:spcPct val="80000"/>
              </a:lnSpc>
              <a:spcBef>
                <a:spcPts val="700"/>
              </a:spcBef>
              <a:buClrTx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sz="2800"/>
              <a:t> Напишите программу, выводящую разными цветами на экран точки созвездия Большая Медведица. Их координаты:</a:t>
            </a:r>
          </a:p>
          <a:p>
            <a:pPr indent="-338138">
              <a:lnSpc>
                <a:spcPct val="80000"/>
              </a:lnSpc>
              <a:spcBef>
                <a:spcPts val="700"/>
              </a:spcBef>
              <a:buClrTx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ru-RU" altLang="ru-RU" sz="2800"/>
          </a:p>
          <a:p>
            <a:pPr indent="-338138">
              <a:lnSpc>
                <a:spcPct val="80000"/>
              </a:lnSpc>
              <a:spcBef>
                <a:spcPts val="700"/>
              </a:spcBef>
              <a:buClrTx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sz="2800"/>
              <a:t>1) 40, 90</a:t>
            </a:r>
          </a:p>
          <a:p>
            <a:pPr indent="-338138">
              <a:lnSpc>
                <a:spcPct val="80000"/>
              </a:lnSpc>
              <a:spcBef>
                <a:spcPts val="700"/>
              </a:spcBef>
              <a:buClrTx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sz="2800"/>
              <a:t>2) 70, 70</a:t>
            </a:r>
          </a:p>
          <a:p>
            <a:pPr indent="-338138">
              <a:lnSpc>
                <a:spcPct val="80000"/>
              </a:lnSpc>
              <a:spcBef>
                <a:spcPts val="700"/>
              </a:spcBef>
              <a:buClrTx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sz="2800"/>
              <a:t>3) 100, 70</a:t>
            </a:r>
          </a:p>
          <a:p>
            <a:pPr indent="-338138">
              <a:lnSpc>
                <a:spcPct val="80000"/>
              </a:lnSpc>
              <a:spcBef>
                <a:spcPts val="700"/>
              </a:spcBef>
              <a:buClrTx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sz="2800"/>
              <a:t>4) 130, 70</a:t>
            </a:r>
          </a:p>
          <a:p>
            <a:pPr indent="-338138">
              <a:lnSpc>
                <a:spcPct val="80000"/>
              </a:lnSpc>
              <a:spcBef>
                <a:spcPts val="700"/>
              </a:spcBef>
              <a:buClrTx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sz="2800"/>
              <a:t>5) 160, 80</a:t>
            </a:r>
          </a:p>
          <a:p>
            <a:pPr indent="-338138">
              <a:lnSpc>
                <a:spcPct val="80000"/>
              </a:lnSpc>
              <a:spcBef>
                <a:spcPts val="700"/>
              </a:spcBef>
              <a:buClrTx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sz="2800"/>
              <a:t>6) 230,70</a:t>
            </a:r>
          </a:p>
          <a:p>
            <a:pPr indent="-338138">
              <a:lnSpc>
                <a:spcPct val="80000"/>
              </a:lnSpc>
              <a:spcBef>
                <a:spcPts val="700"/>
              </a:spcBef>
              <a:buClrTx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sz="2800"/>
              <a:t>7) 220, 30</a:t>
            </a:r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2781300"/>
            <a:ext cx="4162425" cy="3800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Rectangle 1"/>
          <p:cNvSpPr>
            <a:spLocks noGrp="1" noChangeArrowheads="1"/>
          </p:cNvSpPr>
          <p:nvPr>
            <p:ph type="body"/>
          </p:nvPr>
        </p:nvSpPr>
        <p:spPr>
          <a:xfrm>
            <a:off x="468313" y="404664"/>
            <a:ext cx="8229600" cy="6192837"/>
          </a:xfrm>
          <a:ln/>
          <a:extLs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</a:extLst>
        </p:spPr>
        <p:txBody>
          <a:bodyPr anchor="t"/>
          <a:lstStyle/>
          <a:p>
            <a:pPr marL="342900" indent="-338138" algn="l">
              <a:lnSpc>
                <a:spcPct val="80000"/>
              </a:lnSpc>
              <a:spcBef>
                <a:spcPts val="600"/>
              </a:spcBef>
              <a:buClrTx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sz="2400" b="1" dirty="0" err="1"/>
              <a:t>clg</a:t>
            </a:r>
            <a:endParaRPr lang="ru-RU" altLang="ru-RU" sz="2400" b="1" dirty="0"/>
          </a:p>
          <a:p>
            <a:pPr marL="342900" indent="-338138" algn="l">
              <a:lnSpc>
                <a:spcPct val="80000"/>
              </a:lnSpc>
              <a:spcBef>
                <a:spcPts val="600"/>
              </a:spcBef>
              <a:buClrTx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sz="2400" b="1" dirty="0" err="1" smtClean="0"/>
              <a:t>rect</a:t>
            </a:r>
            <a:r>
              <a:rPr lang="ru-RU" altLang="ru-RU" sz="2400" b="1" dirty="0" smtClean="0"/>
              <a:t> </a:t>
            </a:r>
            <a:r>
              <a:rPr lang="ru-RU" altLang="ru-RU" sz="2400" b="1" dirty="0"/>
              <a:t>50,50,50,120</a:t>
            </a:r>
          </a:p>
          <a:p>
            <a:pPr marL="342900" indent="-338138" algn="l">
              <a:lnSpc>
                <a:spcPct val="80000"/>
              </a:lnSpc>
              <a:spcBef>
                <a:spcPts val="600"/>
              </a:spcBef>
              <a:buClrTx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sz="2400" b="1" dirty="0" err="1"/>
              <a:t>rect</a:t>
            </a:r>
            <a:r>
              <a:rPr lang="ru-RU" altLang="ru-RU" sz="2400" b="1" dirty="0"/>
              <a:t> 70,170,5,100</a:t>
            </a:r>
          </a:p>
          <a:p>
            <a:pPr marL="342900" indent="-338138" algn="l">
              <a:lnSpc>
                <a:spcPct val="80000"/>
              </a:lnSpc>
              <a:spcBef>
                <a:spcPts val="600"/>
              </a:spcBef>
              <a:buClrTx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sz="2400" b="1" dirty="0" err="1"/>
              <a:t>color</a:t>
            </a:r>
            <a:r>
              <a:rPr lang="ru-RU" altLang="ru-RU" sz="2400" b="1" dirty="0"/>
              <a:t> </a:t>
            </a:r>
            <a:r>
              <a:rPr lang="ru-RU" altLang="ru-RU" sz="2400" b="1" dirty="0" err="1"/>
              <a:t>grey</a:t>
            </a:r>
            <a:endParaRPr lang="ru-RU" altLang="ru-RU" sz="2400" b="1" dirty="0"/>
          </a:p>
          <a:p>
            <a:pPr marL="342900" indent="-338138" algn="l">
              <a:lnSpc>
                <a:spcPct val="80000"/>
              </a:lnSpc>
              <a:spcBef>
                <a:spcPts val="600"/>
              </a:spcBef>
              <a:buClrTx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sz="2400" b="1" dirty="0" err="1"/>
              <a:t>circle</a:t>
            </a:r>
            <a:r>
              <a:rPr lang="ru-RU" altLang="ru-RU" sz="2400" b="1" dirty="0"/>
              <a:t> 75,80,5</a:t>
            </a:r>
          </a:p>
          <a:p>
            <a:pPr marL="342900" indent="-338138" algn="l">
              <a:lnSpc>
                <a:spcPct val="80000"/>
              </a:lnSpc>
              <a:spcBef>
                <a:spcPts val="600"/>
              </a:spcBef>
              <a:buClrTx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sz="2400" b="1" dirty="0" err="1"/>
              <a:t>circle</a:t>
            </a:r>
            <a:r>
              <a:rPr lang="ru-RU" altLang="ru-RU" sz="2400" b="1" dirty="0"/>
              <a:t> 75,100,5</a:t>
            </a:r>
          </a:p>
          <a:p>
            <a:pPr marL="342900" indent="-338138" algn="l">
              <a:lnSpc>
                <a:spcPct val="80000"/>
              </a:lnSpc>
              <a:spcBef>
                <a:spcPts val="600"/>
              </a:spcBef>
              <a:buClrTx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sz="2400" b="1" dirty="0" err="1"/>
              <a:t>circle</a:t>
            </a:r>
            <a:r>
              <a:rPr lang="ru-RU" altLang="ru-RU" sz="2400" b="1" dirty="0"/>
              <a:t> 75,120,5</a:t>
            </a:r>
          </a:p>
          <a:p>
            <a:pPr marL="342900" indent="-338138" algn="l">
              <a:lnSpc>
                <a:spcPct val="80000"/>
              </a:lnSpc>
              <a:spcBef>
                <a:spcPts val="600"/>
              </a:spcBef>
              <a:buClrTx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en-US" altLang="ru-RU" sz="2400" b="1" dirty="0" smtClean="0"/>
          </a:p>
          <a:p>
            <a:pPr marL="342900" indent="-338138" algn="l">
              <a:lnSpc>
                <a:spcPct val="80000"/>
              </a:lnSpc>
              <a:spcBef>
                <a:spcPts val="600"/>
              </a:spcBef>
              <a:buClrTx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sz="2400" b="1" dirty="0" err="1" smtClean="0"/>
              <a:t>input</a:t>
            </a:r>
            <a:r>
              <a:rPr lang="ru-RU" altLang="ru-RU" sz="2400" b="1" dirty="0" smtClean="0"/>
              <a:t> </a:t>
            </a:r>
            <a:r>
              <a:rPr lang="ru-RU" altLang="ru-RU" sz="2400" b="1" dirty="0"/>
              <a:t>"нажмите 1, 2 или 3: ", x</a:t>
            </a:r>
          </a:p>
          <a:p>
            <a:pPr marL="342900" indent="-338138" algn="l">
              <a:lnSpc>
                <a:spcPct val="80000"/>
              </a:lnSpc>
              <a:spcBef>
                <a:spcPts val="600"/>
              </a:spcBef>
              <a:buClrTx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en-US" altLang="ru-RU" sz="2400" b="1" dirty="0"/>
          </a:p>
          <a:p>
            <a:pPr marL="342900" indent="-338138" algn="l">
              <a:lnSpc>
                <a:spcPct val="80000"/>
              </a:lnSpc>
              <a:spcBef>
                <a:spcPts val="600"/>
              </a:spcBef>
              <a:buClrTx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en-US" altLang="ru-RU" sz="2400" b="1" dirty="0"/>
          </a:p>
          <a:p>
            <a:pPr marL="342900" indent="-338138" algn="l">
              <a:lnSpc>
                <a:spcPct val="80000"/>
              </a:lnSpc>
              <a:spcBef>
                <a:spcPts val="600"/>
              </a:spcBef>
              <a:buClrTx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en-US" altLang="ru-RU" sz="2400" b="1" dirty="0"/>
          </a:p>
          <a:p>
            <a:pPr marL="342900" indent="-338138" algn="l">
              <a:lnSpc>
                <a:spcPct val="80000"/>
              </a:lnSpc>
              <a:spcBef>
                <a:spcPts val="600"/>
              </a:spcBef>
              <a:buClrTx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en-US" altLang="ru-RU" sz="2400" b="1" dirty="0"/>
          </a:p>
        </p:txBody>
      </p:sp>
      <p:sp>
        <p:nvSpPr>
          <p:cNvPr id="50178" name="Text Box 2"/>
          <p:cNvSpPr txBox="1">
            <a:spLocks noChangeArrowheads="1"/>
          </p:cNvSpPr>
          <p:nvPr/>
        </p:nvSpPr>
        <p:spPr bwMode="auto">
          <a:xfrm>
            <a:off x="61913" y="1484784"/>
            <a:ext cx="539750" cy="460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ts val="1500"/>
              </a:spcBef>
              <a:buClrTx/>
              <a:buFontTx/>
              <a:buNone/>
            </a:pPr>
            <a:r>
              <a:rPr lang="en-US" altLang="ru-RU" sz="2400" b="1" dirty="0">
                <a:solidFill>
                  <a:schemeClr val="accent2"/>
                </a:solidFill>
              </a:rPr>
              <a:t>a:</a:t>
            </a:r>
          </a:p>
        </p:txBody>
      </p:sp>
      <p:sp>
        <p:nvSpPr>
          <p:cNvPr id="50179" name="Text Box 3"/>
          <p:cNvSpPr txBox="1">
            <a:spLocks noChangeArrowheads="1"/>
          </p:cNvSpPr>
          <p:nvPr/>
        </p:nvSpPr>
        <p:spPr bwMode="auto">
          <a:xfrm>
            <a:off x="468313" y="3789363"/>
            <a:ext cx="6119812" cy="21643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>
              <a:lnSpc>
                <a:spcPct val="50000"/>
              </a:lnSpc>
              <a:spcBef>
                <a:spcPts val="1500"/>
              </a:spcBef>
              <a:buClrTx/>
              <a:buFontTx/>
              <a:buNone/>
            </a:pPr>
            <a:r>
              <a:rPr lang="ru-RU" altLang="ru-RU" sz="2400" b="1" dirty="0" err="1"/>
              <a:t>if</a:t>
            </a:r>
            <a:r>
              <a:rPr lang="ru-RU" altLang="ru-RU" sz="2400" b="1" dirty="0"/>
              <a:t> x=1 </a:t>
            </a:r>
            <a:r>
              <a:rPr lang="ru-RU" altLang="ru-RU" sz="2400" b="1" dirty="0" err="1"/>
              <a:t>then</a:t>
            </a:r>
            <a:r>
              <a:rPr lang="ru-RU" altLang="ru-RU" sz="2400" b="1" dirty="0"/>
              <a:t> </a:t>
            </a:r>
            <a:r>
              <a:rPr lang="ru-RU" altLang="ru-RU" sz="2400" b="1" dirty="0" err="1"/>
              <a:t>color</a:t>
            </a:r>
            <a:r>
              <a:rPr lang="ru-RU" altLang="ru-RU" sz="2400" b="1" dirty="0"/>
              <a:t> </a:t>
            </a:r>
            <a:r>
              <a:rPr lang="ru-RU" altLang="ru-RU" sz="2400" b="1" dirty="0" err="1"/>
              <a:t>red</a:t>
            </a:r>
            <a:r>
              <a:rPr lang="ru-RU" altLang="ru-RU" sz="2400" b="1" dirty="0"/>
              <a:t>: </a:t>
            </a:r>
            <a:r>
              <a:rPr lang="ru-RU" altLang="ru-RU" sz="2400" b="1" dirty="0" err="1"/>
              <a:t>circle</a:t>
            </a:r>
            <a:r>
              <a:rPr lang="ru-RU" altLang="ru-RU" sz="2400" b="1" dirty="0"/>
              <a:t> 75,80,5</a:t>
            </a:r>
          </a:p>
          <a:p>
            <a:pPr>
              <a:lnSpc>
                <a:spcPct val="50000"/>
              </a:lnSpc>
              <a:spcBef>
                <a:spcPts val="1500"/>
              </a:spcBef>
              <a:buClrTx/>
              <a:buFontTx/>
              <a:buNone/>
            </a:pPr>
            <a:r>
              <a:rPr lang="ru-RU" altLang="ru-RU" sz="2400" b="1" dirty="0" err="1"/>
              <a:t>if</a:t>
            </a:r>
            <a:r>
              <a:rPr lang="ru-RU" altLang="ru-RU" sz="2400" b="1" dirty="0"/>
              <a:t> x=2 </a:t>
            </a:r>
            <a:r>
              <a:rPr lang="ru-RU" altLang="ru-RU" sz="2400" b="1" dirty="0" err="1"/>
              <a:t>then</a:t>
            </a:r>
            <a:r>
              <a:rPr lang="ru-RU" altLang="ru-RU" sz="2400" b="1" dirty="0"/>
              <a:t> </a:t>
            </a:r>
            <a:r>
              <a:rPr lang="ru-RU" altLang="ru-RU" sz="2400" b="1" dirty="0" err="1"/>
              <a:t>color</a:t>
            </a:r>
            <a:r>
              <a:rPr lang="ru-RU" altLang="ru-RU" sz="2400" b="1" dirty="0"/>
              <a:t> </a:t>
            </a:r>
            <a:r>
              <a:rPr lang="ru-RU" altLang="ru-RU" sz="2400" b="1" dirty="0" err="1"/>
              <a:t>yellow</a:t>
            </a:r>
            <a:r>
              <a:rPr lang="ru-RU" altLang="ru-RU" sz="2400" b="1" dirty="0"/>
              <a:t>: </a:t>
            </a:r>
            <a:r>
              <a:rPr lang="ru-RU" altLang="ru-RU" sz="2400" b="1" dirty="0" err="1"/>
              <a:t>circle</a:t>
            </a:r>
            <a:r>
              <a:rPr lang="ru-RU" altLang="ru-RU" sz="2400" b="1" dirty="0"/>
              <a:t> 75,100,5</a:t>
            </a:r>
          </a:p>
          <a:p>
            <a:pPr>
              <a:lnSpc>
                <a:spcPct val="50000"/>
              </a:lnSpc>
              <a:spcBef>
                <a:spcPts val="1500"/>
              </a:spcBef>
              <a:buClrTx/>
              <a:buFontTx/>
              <a:buNone/>
            </a:pPr>
            <a:r>
              <a:rPr lang="ru-RU" altLang="ru-RU" sz="2400" b="1" dirty="0" err="1"/>
              <a:t>if</a:t>
            </a:r>
            <a:r>
              <a:rPr lang="ru-RU" altLang="ru-RU" sz="2400" b="1" dirty="0"/>
              <a:t> x=3 </a:t>
            </a:r>
            <a:r>
              <a:rPr lang="ru-RU" altLang="ru-RU" sz="2400" b="1" dirty="0" err="1"/>
              <a:t>then</a:t>
            </a:r>
            <a:r>
              <a:rPr lang="ru-RU" altLang="ru-RU" sz="2400" b="1" dirty="0"/>
              <a:t> </a:t>
            </a:r>
            <a:r>
              <a:rPr lang="ru-RU" altLang="ru-RU" sz="2400" b="1" dirty="0" err="1"/>
              <a:t>color</a:t>
            </a:r>
            <a:r>
              <a:rPr lang="ru-RU" altLang="ru-RU" sz="2400" b="1" dirty="0"/>
              <a:t> </a:t>
            </a:r>
            <a:r>
              <a:rPr lang="ru-RU" altLang="ru-RU" sz="2400" b="1" dirty="0" err="1"/>
              <a:t>green</a:t>
            </a:r>
            <a:r>
              <a:rPr lang="ru-RU" altLang="ru-RU" sz="2400" b="1" dirty="0"/>
              <a:t>: </a:t>
            </a:r>
            <a:r>
              <a:rPr lang="ru-RU" altLang="ru-RU" sz="2400" b="1" dirty="0" err="1"/>
              <a:t>circle</a:t>
            </a:r>
            <a:r>
              <a:rPr lang="ru-RU" altLang="ru-RU" sz="2400" b="1" dirty="0"/>
              <a:t> 75,120,5</a:t>
            </a:r>
          </a:p>
          <a:p>
            <a:pPr>
              <a:lnSpc>
                <a:spcPct val="50000"/>
              </a:lnSpc>
              <a:spcBef>
                <a:spcPts val="1500"/>
              </a:spcBef>
              <a:buClrTx/>
              <a:buFontTx/>
              <a:buNone/>
            </a:pPr>
            <a:r>
              <a:rPr lang="en-US" altLang="ru-RU" sz="2400" b="1" dirty="0" smtClean="0">
                <a:solidFill>
                  <a:schemeClr val="accent2"/>
                </a:solidFill>
              </a:rPr>
              <a:t>pause 1</a:t>
            </a:r>
            <a:endParaRPr lang="ru-RU" altLang="ru-RU" sz="2400" b="1" dirty="0" smtClean="0">
              <a:solidFill>
                <a:schemeClr val="accent2"/>
              </a:solidFill>
            </a:endParaRPr>
          </a:p>
          <a:p>
            <a:pPr>
              <a:lnSpc>
                <a:spcPct val="50000"/>
              </a:lnSpc>
              <a:spcBef>
                <a:spcPts val="1500"/>
              </a:spcBef>
              <a:buClrTx/>
              <a:buFontTx/>
              <a:buNone/>
            </a:pPr>
            <a:r>
              <a:rPr lang="ru-RU" altLang="ru-RU" sz="2400" b="1" dirty="0" err="1" smtClean="0">
                <a:solidFill>
                  <a:schemeClr val="accent2"/>
                </a:solidFill>
              </a:rPr>
              <a:t>goto</a:t>
            </a:r>
            <a:r>
              <a:rPr lang="ru-RU" altLang="ru-RU" sz="2400" b="1" dirty="0" smtClean="0">
                <a:solidFill>
                  <a:schemeClr val="accent2"/>
                </a:solidFill>
              </a:rPr>
              <a:t> </a:t>
            </a:r>
            <a:r>
              <a:rPr lang="ru-RU" altLang="ru-RU" sz="2400" b="1" dirty="0">
                <a:solidFill>
                  <a:schemeClr val="accent2"/>
                </a:solidFill>
              </a:rPr>
              <a:t>a</a:t>
            </a:r>
          </a:p>
          <a:p>
            <a:pPr>
              <a:lnSpc>
                <a:spcPct val="50000"/>
              </a:lnSpc>
              <a:spcBef>
                <a:spcPts val="1500"/>
              </a:spcBef>
              <a:buClrTx/>
              <a:buFontTx/>
              <a:buNone/>
            </a:pPr>
            <a:endParaRPr lang="ru-RU" altLang="ru-RU" sz="2400" b="1" dirty="0"/>
          </a:p>
        </p:txBody>
      </p:sp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6296" y="993816"/>
            <a:ext cx="1249363" cy="4149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 bwMode="auto">
          <a:xfrm>
            <a:off x="0" y="166961"/>
            <a:ext cx="6624736" cy="54006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Задание</a:t>
            </a:r>
          </a:p>
          <a:p>
            <a:pPr marL="0" marR="0" indent="0" algn="just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ru-RU" sz="3200" dirty="0" smtClean="0">
                <a:solidFill>
                  <a:schemeClr val="tx1"/>
                </a:solidFill>
              </a:rPr>
              <a:t>Изменить программу для светофора так, чтобы свет в нём переключался без перезапуска программы.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dirty="0" smtClean="0"/>
              <a:t>Генератор случайных чисел</a:t>
            </a:r>
            <a:endParaRPr lang="ru-RU" altLang="ru-RU" dirty="0"/>
          </a:p>
        </p:txBody>
      </p:sp>
      <p:sp>
        <p:nvSpPr>
          <p:cNvPr id="1136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1600200"/>
            <a:ext cx="8642350" cy="5141913"/>
          </a:xfrm>
        </p:spPr>
        <p:txBody>
          <a:bodyPr/>
          <a:lstStyle/>
          <a:p>
            <a:pPr marL="0" indent="0"/>
            <a:endParaRPr lang="ru-RU" altLang="ru-RU" b="0" dirty="0"/>
          </a:p>
          <a:p>
            <a:pPr marL="0" indent="361950"/>
            <a:r>
              <a:rPr lang="ru-RU" altLang="ru-RU" b="0" dirty="0"/>
              <a:t>Чтобы получить случайное </a:t>
            </a:r>
            <a:r>
              <a:rPr lang="ru-RU" altLang="ru-RU" b="0" dirty="0" smtClean="0"/>
              <a:t>число </a:t>
            </a:r>
            <a:r>
              <a:rPr lang="ru-RU" altLang="ru-RU" b="0" dirty="0"/>
              <a:t>из диапазона </a:t>
            </a:r>
            <a:r>
              <a:rPr lang="en-US" altLang="ru-RU" dirty="0"/>
              <a:t>[0;b)</a:t>
            </a:r>
            <a:r>
              <a:rPr lang="en-US" altLang="ru-RU" b="0" dirty="0"/>
              <a:t>,</a:t>
            </a:r>
            <a:r>
              <a:rPr lang="ru-RU" altLang="ru-RU" b="0" dirty="0"/>
              <a:t> нужно использовать формулу:</a:t>
            </a:r>
            <a:r>
              <a:rPr lang="en-US" altLang="ru-RU" b="0" dirty="0"/>
              <a:t>  </a:t>
            </a:r>
            <a:r>
              <a:rPr lang="en-US" altLang="ru-RU" dirty="0"/>
              <a:t>n = </a:t>
            </a:r>
            <a:r>
              <a:rPr lang="ru-RU" altLang="ru-RU" dirty="0" err="1" smtClean="0"/>
              <a:t>rand</a:t>
            </a:r>
            <a:r>
              <a:rPr lang="ru-RU" altLang="ru-RU" dirty="0" smtClean="0"/>
              <a:t> </a:t>
            </a:r>
            <a:r>
              <a:rPr lang="ru-RU" altLang="ru-RU" dirty="0"/>
              <a:t>* </a:t>
            </a:r>
            <a:r>
              <a:rPr lang="en-US" altLang="ru-RU" dirty="0" smtClean="0"/>
              <a:t>b</a:t>
            </a:r>
            <a:endParaRPr lang="ru-RU" altLang="ru-RU" dirty="0" smtClean="0"/>
          </a:p>
          <a:p>
            <a:pPr marL="0" indent="361950"/>
            <a:r>
              <a:rPr lang="ru-RU" altLang="ru-RU" b="0" dirty="0" smtClean="0"/>
              <a:t>Например, </a:t>
            </a:r>
          </a:p>
          <a:p>
            <a:r>
              <a:rPr lang="en-US" dirty="0">
                <a:solidFill>
                  <a:schemeClr val="tx1"/>
                </a:solidFill>
              </a:rPr>
              <a:t>r</a:t>
            </a:r>
            <a:r>
              <a:rPr lang="en-US" dirty="0" smtClean="0">
                <a:solidFill>
                  <a:schemeClr val="tx1"/>
                </a:solidFill>
              </a:rPr>
              <a:t>=rand*300</a:t>
            </a:r>
            <a:endParaRPr lang="ru-RU" dirty="0">
              <a:solidFill>
                <a:schemeClr val="tx1"/>
              </a:solidFill>
            </a:endParaRPr>
          </a:p>
          <a:p>
            <a:pPr marL="0" indent="0"/>
            <a:r>
              <a:rPr lang="en-US" altLang="ru-RU" dirty="0" smtClean="0"/>
              <a:t>circle (150,150,r)</a:t>
            </a:r>
            <a:endParaRPr lang="ru-RU" altLang="ru-RU" dirty="0" smtClean="0"/>
          </a:p>
          <a:p>
            <a:pPr marL="0" indent="0"/>
            <a:endParaRPr lang="en-US" altLang="ru-RU" b="0" dirty="0"/>
          </a:p>
          <a:p>
            <a:pPr marL="0" indent="0"/>
            <a:endParaRPr lang="en-US" altLang="ru-RU" b="0" dirty="0"/>
          </a:p>
        </p:txBody>
      </p:sp>
      <p:pic>
        <p:nvPicPr>
          <p:cNvPr id="113669" name="Picture 5" descr="&amp;Dcy;&amp;iecy;&amp;tcy;&amp;scy;&amp;kcy;&amp;acy;&amp;yacy; &amp;icy;&amp;gcy;&amp;rcy;&amp;acy; &quot;&amp;Icy;&amp;gcy;&amp;rcy;&amp;acy;&amp;lcy;&amp;softcy;&amp;ncy;&amp;ycy;&amp;jcy; &amp;kcy;&amp;ucy;&amp;bcy;&amp;icy;&amp;kcy;&quot;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3175" y="4437112"/>
            <a:ext cx="3810000" cy="1419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361950"/>
            <a:r>
              <a:rPr lang="ru-RU" b="0" dirty="0" smtClean="0"/>
              <a:t>Используя функцию получения случайных чисел, составить программу бесконечного заполнения экрана точками.</a:t>
            </a:r>
            <a:endParaRPr lang="ru-RU" b="0" dirty="0"/>
          </a:p>
        </p:txBody>
      </p:sp>
      <p:sp>
        <p:nvSpPr>
          <p:cNvPr id="4" name="Прямоугольник 3">
            <a:hlinkClick r:id="rId2" action="ppaction://hlinkfile"/>
          </p:cNvPr>
          <p:cNvSpPr/>
          <p:nvPr/>
        </p:nvSpPr>
        <p:spPr bwMode="auto">
          <a:xfrm>
            <a:off x="2339752" y="3284984"/>
            <a:ext cx="2664296" cy="936104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ru-RU" sz="2800" dirty="0" smtClean="0">
                <a:solidFill>
                  <a:schemeClr val="tx1"/>
                </a:solidFill>
              </a:rPr>
              <a:t>Заполнение экрана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156176" y="3860800"/>
            <a:ext cx="2828925" cy="2895600"/>
          </a:xfrm>
          <a:prstGeom prst="rect">
            <a:avLst/>
          </a:prstGeom>
        </p:spPr>
      </p:pic>
      <p:sp>
        <p:nvSpPr>
          <p:cNvPr id="7" name="Прямоугольник 6">
            <a:hlinkClick r:id="rId4" action="ppaction://hlinkfile"/>
          </p:cNvPr>
          <p:cNvSpPr/>
          <p:nvPr/>
        </p:nvSpPr>
        <p:spPr bwMode="auto">
          <a:xfrm>
            <a:off x="2339752" y="4437112"/>
            <a:ext cx="2664296" cy="936104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ru-RU" sz="2800" dirty="0" smtClean="0">
                <a:solidFill>
                  <a:schemeClr val="tx1"/>
                </a:solidFill>
              </a:rPr>
              <a:t>«Броуновское движение»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" name="Прямоугольник 8">
            <a:hlinkClick r:id="rId5" action="ppaction://hlinkfile"/>
          </p:cNvPr>
          <p:cNvSpPr/>
          <p:nvPr/>
        </p:nvSpPr>
        <p:spPr bwMode="auto">
          <a:xfrm>
            <a:off x="2339752" y="5589240"/>
            <a:ext cx="2664296" cy="936104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ru-RU" sz="2800" dirty="0" smtClean="0">
                <a:solidFill>
                  <a:schemeClr val="tx1"/>
                </a:solidFill>
              </a:rPr>
              <a:t>Паутина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091904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Решение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361950"/>
            <a:r>
              <a:rPr lang="ru-RU" b="0" dirty="0" smtClean="0"/>
              <a:t>Используя функцию получения случайных чисел, составить программу </a:t>
            </a:r>
            <a:r>
              <a:rPr lang="ru-RU" b="0" dirty="0"/>
              <a:t>заполнения экрана </a:t>
            </a:r>
            <a:r>
              <a:rPr lang="ru-RU" b="0" dirty="0" smtClean="0"/>
              <a:t>точками.</a:t>
            </a:r>
          </a:p>
          <a:p>
            <a:pPr marL="0" indent="361950"/>
            <a:endParaRPr lang="ru-RU" b="0" dirty="0"/>
          </a:p>
          <a:p>
            <a:pPr marL="0" indent="361950"/>
            <a:endParaRPr lang="ru-RU" b="0" dirty="0" smtClean="0"/>
          </a:p>
          <a:p>
            <a:pPr marL="0" indent="361950"/>
            <a:endParaRPr lang="ru-RU" b="0" dirty="0"/>
          </a:p>
          <a:p>
            <a:pPr marL="0" indent="361950"/>
            <a:endParaRPr lang="en-US" b="0" dirty="0" smtClean="0"/>
          </a:p>
          <a:p>
            <a:pPr marL="0" indent="361950"/>
            <a:r>
              <a:rPr lang="ru-RU" b="0" dirty="0" smtClean="0"/>
              <a:t>Или:</a:t>
            </a:r>
            <a:endParaRPr lang="ru-RU" b="0" dirty="0"/>
          </a:p>
        </p:txBody>
      </p:sp>
      <p:sp>
        <p:nvSpPr>
          <p:cNvPr id="7" name="Прямоугольник 6"/>
          <p:cNvSpPr/>
          <p:nvPr/>
        </p:nvSpPr>
        <p:spPr bwMode="auto">
          <a:xfrm>
            <a:off x="1691680" y="4365104"/>
            <a:ext cx="2702681" cy="2235996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en-US" sz="2800" b="1" dirty="0" err="1">
                <a:solidFill>
                  <a:schemeClr val="tx1"/>
                </a:solidFill>
              </a:rPr>
              <a:t>clg</a:t>
            </a:r>
            <a:endParaRPr lang="en-US" sz="2800" b="1" dirty="0">
              <a:solidFill>
                <a:schemeClr val="tx1"/>
              </a:solidFill>
            </a:endParaRPr>
          </a:p>
          <a:p>
            <a:r>
              <a:rPr lang="en-US" sz="2800" b="1" dirty="0">
                <a:solidFill>
                  <a:schemeClr val="accent2"/>
                </a:solidFill>
              </a:rPr>
              <a:t>a</a:t>
            </a:r>
            <a:r>
              <a:rPr lang="en-US" sz="2800" b="1" dirty="0" smtClean="0">
                <a:solidFill>
                  <a:schemeClr val="accent2"/>
                </a:solidFill>
              </a:rPr>
              <a:t>:</a:t>
            </a:r>
            <a:r>
              <a:rPr lang="ru-RU" sz="2800" b="1" dirty="0" smtClean="0">
                <a:solidFill>
                  <a:schemeClr val="accent2"/>
                </a:solidFill>
              </a:rPr>
              <a:t> </a:t>
            </a:r>
            <a:r>
              <a:rPr lang="en-US" sz="2800" b="1" dirty="0" smtClean="0">
                <a:solidFill>
                  <a:schemeClr val="tx1"/>
                </a:solidFill>
              </a:rPr>
              <a:t>x=rand*300</a:t>
            </a:r>
            <a:endParaRPr lang="ru-RU" sz="2800" b="1" dirty="0" smtClean="0">
              <a:solidFill>
                <a:schemeClr val="tx1"/>
              </a:solidFill>
            </a:endParaRPr>
          </a:p>
          <a:p>
            <a:r>
              <a:rPr lang="en-US" sz="2800" b="1" dirty="0" smtClean="0">
                <a:solidFill>
                  <a:schemeClr val="tx1"/>
                </a:solidFill>
              </a:rPr>
              <a:t>    y=rand*300    plot </a:t>
            </a:r>
            <a:r>
              <a:rPr lang="en-US" sz="2800" b="1" dirty="0" err="1" smtClean="0">
                <a:solidFill>
                  <a:schemeClr val="tx1"/>
                </a:solidFill>
              </a:rPr>
              <a:t>x,y</a:t>
            </a:r>
            <a:endParaRPr lang="en-US" sz="2800" b="1" dirty="0">
              <a:solidFill>
                <a:schemeClr val="tx1"/>
              </a:solidFill>
            </a:endParaRPr>
          </a:p>
          <a:p>
            <a:r>
              <a:rPr lang="en-US" sz="2800" b="1" dirty="0" err="1">
                <a:solidFill>
                  <a:schemeClr val="accent2"/>
                </a:solidFill>
              </a:rPr>
              <a:t>goto</a:t>
            </a:r>
            <a:r>
              <a:rPr lang="en-US" sz="2800" b="1" dirty="0">
                <a:solidFill>
                  <a:schemeClr val="accent2"/>
                </a:solidFill>
              </a:rPr>
              <a:t> a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accent2"/>
              </a:solidFill>
              <a:effectLst/>
            </a:endParaRPr>
          </a:p>
        </p:txBody>
      </p:sp>
      <p:sp>
        <p:nvSpPr>
          <p:cNvPr id="5" name="Прямоугольник 4"/>
          <p:cNvSpPr/>
          <p:nvPr/>
        </p:nvSpPr>
        <p:spPr bwMode="auto">
          <a:xfrm>
            <a:off x="395536" y="2636912"/>
            <a:ext cx="4536504" cy="1509539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en-US" sz="2800" b="1" dirty="0" err="1">
                <a:solidFill>
                  <a:schemeClr val="tx1"/>
                </a:solidFill>
              </a:rPr>
              <a:t>clg</a:t>
            </a:r>
            <a:endParaRPr lang="en-US" sz="2800" b="1" dirty="0">
              <a:solidFill>
                <a:schemeClr val="tx1"/>
              </a:solidFill>
            </a:endParaRPr>
          </a:p>
          <a:p>
            <a:r>
              <a:rPr lang="en-US" sz="2800" b="1" dirty="0" smtClean="0">
                <a:solidFill>
                  <a:schemeClr val="accent2"/>
                </a:solidFill>
              </a:rPr>
              <a:t>a:</a:t>
            </a:r>
            <a:r>
              <a:rPr lang="en-US" sz="2800" b="1" dirty="0" smtClean="0">
                <a:solidFill>
                  <a:schemeClr val="tx1"/>
                </a:solidFill>
              </a:rPr>
              <a:t>plot rand*300, rand*300</a:t>
            </a:r>
            <a:endParaRPr lang="en-US" sz="2800" b="1" dirty="0">
              <a:solidFill>
                <a:schemeClr val="tx1"/>
              </a:solidFill>
            </a:endParaRPr>
          </a:p>
          <a:p>
            <a:r>
              <a:rPr lang="en-US" sz="2800" b="1" dirty="0" err="1">
                <a:solidFill>
                  <a:schemeClr val="accent2"/>
                </a:solidFill>
              </a:rPr>
              <a:t>goto</a:t>
            </a:r>
            <a:r>
              <a:rPr lang="en-US" sz="2800" b="1" dirty="0">
                <a:solidFill>
                  <a:schemeClr val="accent2"/>
                </a:solidFill>
              </a:rPr>
              <a:t> a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accent2"/>
              </a:solidFill>
              <a:effectLst/>
            </a:endParaRPr>
          </a:p>
        </p:txBody>
      </p:sp>
      <p:sp>
        <p:nvSpPr>
          <p:cNvPr id="6" name="Прямоугольник 5"/>
          <p:cNvSpPr/>
          <p:nvPr/>
        </p:nvSpPr>
        <p:spPr bwMode="auto">
          <a:xfrm>
            <a:off x="4932040" y="4365104"/>
            <a:ext cx="2702681" cy="2235996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en-US" sz="2400" b="1" dirty="0" smtClean="0">
                <a:solidFill>
                  <a:schemeClr val="accent2"/>
                </a:solidFill>
              </a:rPr>
              <a:t>a:</a:t>
            </a:r>
            <a:r>
              <a:rPr lang="ru-RU" sz="2400" b="1" dirty="0" smtClean="0">
                <a:solidFill>
                  <a:schemeClr val="accent2"/>
                </a:solidFill>
              </a:rPr>
              <a:t> </a:t>
            </a:r>
            <a:r>
              <a:rPr lang="en-US" sz="2400" b="1" dirty="0" smtClean="0">
                <a:solidFill>
                  <a:schemeClr val="tx1"/>
                </a:solidFill>
              </a:rPr>
              <a:t>x=rand*300</a:t>
            </a:r>
            <a:endParaRPr lang="ru-RU" sz="2400" b="1" dirty="0" smtClean="0">
              <a:solidFill>
                <a:schemeClr val="tx1"/>
              </a:solidFill>
            </a:endParaRPr>
          </a:p>
          <a:p>
            <a:r>
              <a:rPr lang="en-US" sz="2400" b="1" dirty="0" smtClean="0">
                <a:solidFill>
                  <a:schemeClr val="tx1"/>
                </a:solidFill>
              </a:rPr>
              <a:t>    y=rand*300</a:t>
            </a:r>
            <a:endParaRPr lang="ru-RU" sz="2400" b="1" dirty="0" smtClean="0">
              <a:solidFill>
                <a:schemeClr val="tx1"/>
              </a:solidFill>
            </a:endParaRPr>
          </a:p>
          <a:p>
            <a:r>
              <a:rPr lang="en-US" sz="2400" b="1" dirty="0" smtClean="0">
                <a:solidFill>
                  <a:schemeClr val="tx1"/>
                </a:solidFill>
              </a:rPr>
              <a:t>    plot </a:t>
            </a:r>
            <a:r>
              <a:rPr lang="en-US" sz="2400" b="1" dirty="0" err="1" smtClean="0">
                <a:solidFill>
                  <a:schemeClr val="tx1"/>
                </a:solidFill>
              </a:rPr>
              <a:t>x,y</a:t>
            </a:r>
            <a:endParaRPr lang="en-US" sz="2400" b="1" dirty="0">
              <a:solidFill>
                <a:schemeClr val="tx1"/>
              </a:solidFill>
            </a:endParaRPr>
          </a:p>
          <a:p>
            <a:r>
              <a:rPr lang="en-US" sz="2400" b="1" dirty="0" smtClean="0">
                <a:solidFill>
                  <a:schemeClr val="tx1"/>
                </a:solidFill>
              </a:rPr>
              <a:t>pause 0.1</a:t>
            </a:r>
          </a:p>
          <a:p>
            <a:r>
              <a:rPr lang="en-US" sz="2400" b="1" dirty="0" err="1" smtClean="0">
                <a:solidFill>
                  <a:schemeClr val="tx1"/>
                </a:solidFill>
              </a:rPr>
              <a:t>clg</a:t>
            </a:r>
            <a:endParaRPr lang="ru-RU" sz="2400" b="1" dirty="0" smtClean="0">
              <a:solidFill>
                <a:schemeClr val="tx1"/>
              </a:solidFill>
            </a:endParaRPr>
          </a:p>
          <a:p>
            <a:r>
              <a:rPr lang="en-US" sz="2400" b="1" dirty="0" err="1" smtClean="0">
                <a:solidFill>
                  <a:schemeClr val="accent2"/>
                </a:solidFill>
              </a:rPr>
              <a:t>goto</a:t>
            </a:r>
            <a:r>
              <a:rPr lang="en-US" sz="2400" b="1" dirty="0" smtClean="0">
                <a:solidFill>
                  <a:schemeClr val="accent2"/>
                </a:solidFill>
              </a:rPr>
              <a:t> </a:t>
            </a:r>
            <a:r>
              <a:rPr lang="en-US" sz="2400" b="1" dirty="0">
                <a:solidFill>
                  <a:schemeClr val="accent2"/>
                </a:solidFill>
              </a:rPr>
              <a:t>a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accent2"/>
              </a:solidFill>
              <a:effectLst/>
            </a:endParaRPr>
          </a:p>
        </p:txBody>
      </p:sp>
      <p:sp>
        <p:nvSpPr>
          <p:cNvPr id="8" name="Прямоугольник 7"/>
          <p:cNvSpPr/>
          <p:nvPr/>
        </p:nvSpPr>
        <p:spPr bwMode="auto">
          <a:xfrm>
            <a:off x="4860032" y="4337720"/>
            <a:ext cx="2880320" cy="252028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762683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r>
              <a:rPr lang="ru-RU" dirty="0" smtClean="0"/>
              <a:t>Программа к задаче «Паутина»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 bwMode="auto">
          <a:xfrm>
            <a:off x="2051720" y="1772816"/>
            <a:ext cx="3744416" cy="4797153"/>
          </a:xfrm>
          <a:prstGeom prst="rect">
            <a:avLst/>
          </a:prstGeom>
          <a:solidFill>
            <a:schemeClr val="accent3">
              <a:lumMod val="9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en-US" sz="2800" b="1" dirty="0" err="1" smtClean="0">
                <a:solidFill>
                  <a:schemeClr val="tx1"/>
                </a:solidFill>
              </a:rPr>
              <a:t>clg</a:t>
            </a:r>
            <a:endParaRPr lang="en-US" sz="2800" b="1" dirty="0" smtClean="0">
              <a:solidFill>
                <a:schemeClr val="tx1"/>
              </a:solidFill>
            </a:endParaRPr>
          </a:p>
          <a:p>
            <a:r>
              <a:rPr lang="en-US" sz="2800" b="1" dirty="0" smtClean="0">
                <a:solidFill>
                  <a:schemeClr val="tx1"/>
                </a:solidFill>
              </a:rPr>
              <a:t>x1=rand*300</a:t>
            </a:r>
          </a:p>
          <a:p>
            <a:r>
              <a:rPr lang="en-US" sz="2800" b="1" dirty="0" smtClean="0">
                <a:solidFill>
                  <a:schemeClr val="tx1"/>
                </a:solidFill>
              </a:rPr>
              <a:t>y1=rand*300</a:t>
            </a:r>
          </a:p>
          <a:p>
            <a:r>
              <a:rPr lang="en-US" sz="2800" b="1" dirty="0" smtClean="0">
                <a:solidFill>
                  <a:schemeClr val="tx1"/>
                </a:solidFill>
              </a:rPr>
              <a:t>circle x1,y1,2</a:t>
            </a:r>
          </a:p>
          <a:p>
            <a:r>
              <a:rPr lang="en-US" sz="2800" b="1" dirty="0" smtClean="0">
                <a:solidFill>
                  <a:schemeClr val="accent2"/>
                </a:solidFill>
              </a:rPr>
              <a:t>a:</a:t>
            </a:r>
            <a:r>
              <a:rPr lang="en-US" sz="2800" b="1" dirty="0" smtClean="0">
                <a:solidFill>
                  <a:schemeClr val="tx1"/>
                </a:solidFill>
              </a:rPr>
              <a:t>x2=rand*300</a:t>
            </a:r>
            <a:endParaRPr lang="en-US" sz="2800" b="1" dirty="0">
              <a:solidFill>
                <a:schemeClr val="tx1"/>
              </a:solidFill>
            </a:endParaRPr>
          </a:p>
          <a:p>
            <a:r>
              <a:rPr lang="en-US" sz="2800" b="1" dirty="0" smtClean="0">
                <a:solidFill>
                  <a:schemeClr val="tx1"/>
                </a:solidFill>
              </a:rPr>
              <a:t>y2=rand*300</a:t>
            </a:r>
            <a:endParaRPr lang="en-US" sz="2800" b="1" dirty="0">
              <a:solidFill>
                <a:schemeClr val="tx1"/>
              </a:solidFill>
            </a:endParaRPr>
          </a:p>
          <a:p>
            <a:r>
              <a:rPr lang="en-US" sz="2800" b="1" dirty="0" smtClean="0">
                <a:solidFill>
                  <a:schemeClr val="tx1"/>
                </a:solidFill>
              </a:rPr>
              <a:t>circle x2,y2,2</a:t>
            </a:r>
          </a:p>
          <a:p>
            <a:r>
              <a:rPr lang="en-US" sz="2800" b="1" dirty="0" smtClean="0">
                <a:solidFill>
                  <a:schemeClr val="tx1"/>
                </a:solidFill>
              </a:rPr>
              <a:t>line x1,y1,x2,y2</a:t>
            </a:r>
          </a:p>
          <a:p>
            <a:r>
              <a:rPr lang="en-US" sz="2800" b="1" dirty="0" smtClean="0">
                <a:solidFill>
                  <a:schemeClr val="tx1"/>
                </a:solidFill>
              </a:rPr>
              <a:t>x1=x2</a:t>
            </a:r>
          </a:p>
          <a:p>
            <a:r>
              <a:rPr lang="en-US" sz="2800" b="1" dirty="0" smtClean="0">
                <a:solidFill>
                  <a:schemeClr val="tx1"/>
                </a:solidFill>
              </a:rPr>
              <a:t>y1=y2</a:t>
            </a:r>
            <a:endParaRPr lang="en-US" sz="2800" b="1" dirty="0">
              <a:solidFill>
                <a:schemeClr val="tx1"/>
              </a:solidFill>
            </a:endParaRPr>
          </a:p>
          <a:p>
            <a:r>
              <a:rPr lang="en-US" sz="2800" b="1" dirty="0" err="1" smtClean="0">
                <a:solidFill>
                  <a:schemeClr val="accent2"/>
                </a:solidFill>
              </a:rPr>
              <a:t>goto</a:t>
            </a:r>
            <a:r>
              <a:rPr lang="en-US" sz="2800" b="1" dirty="0" smtClean="0">
                <a:solidFill>
                  <a:schemeClr val="accent2"/>
                </a:solidFill>
              </a:rPr>
              <a:t> </a:t>
            </a:r>
            <a:r>
              <a:rPr lang="en-US" sz="2800" b="1" dirty="0">
                <a:solidFill>
                  <a:schemeClr val="accent2"/>
                </a:solidFill>
              </a:rPr>
              <a:t>a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accent2"/>
              </a:solidFill>
              <a:effectLst/>
            </a:endParaRPr>
          </a:p>
        </p:txBody>
      </p:sp>
      <p:sp>
        <p:nvSpPr>
          <p:cNvPr id="5" name="Овальная выноска 4"/>
          <p:cNvSpPr/>
          <p:nvPr/>
        </p:nvSpPr>
        <p:spPr bwMode="auto">
          <a:xfrm>
            <a:off x="6300192" y="1916832"/>
            <a:ext cx="2016224" cy="1008112"/>
          </a:xfrm>
          <a:prstGeom prst="wedgeEllipseCallout">
            <a:avLst>
              <a:gd name="adj1" fmla="val -140563"/>
              <a:gd name="adj2" fmla="val 88804"/>
            </a:avLst>
          </a:prstGeom>
          <a:solidFill>
            <a:schemeClr val="accent5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ru-RU" dirty="0" smtClean="0">
                <a:solidFill>
                  <a:schemeClr val="tx1"/>
                </a:solidFill>
              </a:rPr>
              <a:t>Рисуем </a:t>
            </a:r>
          </a:p>
          <a:p>
            <a:pPr marL="0" marR="0" indent="0" algn="l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ru-RU" dirty="0" smtClean="0">
                <a:solidFill>
                  <a:schemeClr val="tx1"/>
                </a:solidFill>
              </a:rPr>
              <a:t>1-ю точку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" name="Овальная выноска 5"/>
          <p:cNvSpPr/>
          <p:nvPr/>
        </p:nvSpPr>
        <p:spPr bwMode="auto">
          <a:xfrm>
            <a:off x="6300192" y="3140968"/>
            <a:ext cx="2016224" cy="1008112"/>
          </a:xfrm>
          <a:prstGeom prst="wedgeEllipseCallout">
            <a:avLst>
              <a:gd name="adj1" fmla="val -140563"/>
              <a:gd name="adj2" fmla="val 88804"/>
            </a:avLst>
          </a:prstGeom>
          <a:solidFill>
            <a:schemeClr val="accent5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ru-RU" dirty="0" smtClean="0">
                <a:solidFill>
                  <a:schemeClr val="tx1"/>
                </a:solidFill>
              </a:rPr>
              <a:t>Рисуем </a:t>
            </a:r>
          </a:p>
          <a:p>
            <a:pPr marL="0" marR="0" indent="0" algn="l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ru-RU" dirty="0" smtClean="0">
                <a:solidFill>
                  <a:schemeClr val="tx1"/>
                </a:solidFill>
              </a:rPr>
              <a:t>2-ю точку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" name="Овальная выноска 6"/>
          <p:cNvSpPr/>
          <p:nvPr/>
        </p:nvSpPr>
        <p:spPr bwMode="auto">
          <a:xfrm>
            <a:off x="6444208" y="4293096"/>
            <a:ext cx="2520280" cy="936104"/>
          </a:xfrm>
          <a:prstGeom prst="wedgeEllipseCallout">
            <a:avLst>
              <a:gd name="adj1" fmla="val -115343"/>
              <a:gd name="adj2" fmla="val 36815"/>
            </a:avLst>
          </a:prstGeom>
          <a:solidFill>
            <a:schemeClr val="accent5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ru-RU" dirty="0" smtClean="0">
                <a:solidFill>
                  <a:schemeClr val="tx1"/>
                </a:solidFill>
              </a:rPr>
              <a:t>Рисуем линию между ними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" name="Овальная выноска 7"/>
          <p:cNvSpPr/>
          <p:nvPr/>
        </p:nvSpPr>
        <p:spPr bwMode="auto">
          <a:xfrm>
            <a:off x="6732240" y="5373216"/>
            <a:ext cx="2232248" cy="1008112"/>
          </a:xfrm>
          <a:prstGeom prst="wedgeEllipseCallout">
            <a:avLst>
              <a:gd name="adj1" fmla="val -216334"/>
              <a:gd name="adj2" fmla="val -24023"/>
            </a:avLst>
          </a:prstGeom>
          <a:solidFill>
            <a:schemeClr val="accent5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ru-RU" dirty="0" smtClean="0">
                <a:solidFill>
                  <a:schemeClr val="tx1"/>
                </a:solidFill>
              </a:rPr>
              <a:t>Делаем 2-ю точку первой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291264" cy="1828800"/>
          </a:xfrm>
        </p:spPr>
        <p:txBody>
          <a:bodyPr/>
          <a:lstStyle/>
          <a:p>
            <a:pPr marL="0" indent="361950"/>
            <a:r>
              <a:rPr lang="ru-RU" b="0" dirty="0" smtClean="0"/>
              <a:t>Составить программу заполнения экрана цветными точками по следующему правилу: если точка попадает в верхнюю часть экрана, она – красная, если в нижнюю – зелёная.</a:t>
            </a:r>
          </a:p>
          <a:p>
            <a:pPr marL="0" indent="361950"/>
            <a:endParaRPr lang="ru-RU" b="0" dirty="0"/>
          </a:p>
          <a:p>
            <a:pPr marL="0" indent="361950"/>
            <a:endParaRPr lang="ru-RU" b="0" dirty="0" smtClean="0"/>
          </a:p>
          <a:p>
            <a:pPr marL="0" indent="361950"/>
            <a:endParaRPr lang="ru-RU" b="0" dirty="0"/>
          </a:p>
          <a:p>
            <a:pPr marL="0" indent="361950"/>
            <a:endParaRPr lang="ru-RU" b="0" dirty="0"/>
          </a:p>
        </p:txBody>
      </p:sp>
      <p:sp>
        <p:nvSpPr>
          <p:cNvPr id="7" name="Прямоугольник 6">
            <a:hlinkClick r:id="rId2" action="ppaction://hlinkfile"/>
          </p:cNvPr>
          <p:cNvSpPr/>
          <p:nvPr/>
        </p:nvSpPr>
        <p:spPr bwMode="auto">
          <a:xfrm>
            <a:off x="2123728" y="3926408"/>
            <a:ext cx="2664296" cy="936104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Демонстрация результата</a:t>
            </a: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096000" y="2867025"/>
            <a:ext cx="3048000" cy="3990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8028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Решение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 bwMode="auto">
          <a:xfrm>
            <a:off x="1547664" y="2348879"/>
            <a:ext cx="3744416" cy="4509121"/>
          </a:xfrm>
          <a:prstGeom prst="rect">
            <a:avLst/>
          </a:prstGeom>
          <a:solidFill>
            <a:schemeClr val="accent3">
              <a:lumMod val="9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en-US" sz="2800" b="1" dirty="0" err="1">
                <a:solidFill>
                  <a:schemeClr val="tx1"/>
                </a:solidFill>
              </a:rPr>
              <a:t>clg</a:t>
            </a:r>
            <a:endParaRPr lang="en-US" sz="2800" b="1" dirty="0">
              <a:solidFill>
                <a:schemeClr val="tx1"/>
              </a:solidFill>
            </a:endParaRPr>
          </a:p>
          <a:p>
            <a:r>
              <a:rPr lang="en-US" sz="2800" b="1" dirty="0" smtClean="0">
                <a:solidFill>
                  <a:schemeClr val="accent2"/>
                </a:solidFill>
              </a:rPr>
              <a:t>a:</a:t>
            </a:r>
            <a:r>
              <a:rPr lang="en-US" sz="2800" b="1" dirty="0" smtClean="0">
                <a:solidFill>
                  <a:schemeClr val="tx1"/>
                </a:solidFill>
              </a:rPr>
              <a:t>x=rand*300</a:t>
            </a:r>
            <a:endParaRPr lang="en-US" sz="2800" b="1" dirty="0">
              <a:solidFill>
                <a:schemeClr val="tx1"/>
              </a:solidFill>
            </a:endParaRPr>
          </a:p>
          <a:p>
            <a:r>
              <a:rPr lang="en-US" sz="2800" b="1" dirty="0" smtClean="0">
                <a:solidFill>
                  <a:schemeClr val="tx1"/>
                </a:solidFill>
              </a:rPr>
              <a:t>y=rand*300</a:t>
            </a:r>
            <a:endParaRPr lang="en-US" sz="2800" b="1" dirty="0">
              <a:solidFill>
                <a:schemeClr val="tx1"/>
              </a:solidFill>
            </a:endParaRPr>
          </a:p>
          <a:p>
            <a:r>
              <a:rPr lang="en-US" sz="2800" b="1" dirty="0" smtClean="0">
                <a:solidFill>
                  <a:schemeClr val="tx1"/>
                </a:solidFill>
              </a:rPr>
              <a:t>If y&lt;150 then</a:t>
            </a:r>
          </a:p>
          <a:p>
            <a:r>
              <a:rPr lang="en-US" sz="2800" b="1" dirty="0" smtClean="0">
                <a:solidFill>
                  <a:schemeClr val="tx1"/>
                </a:solidFill>
              </a:rPr>
              <a:t>color red</a:t>
            </a:r>
          </a:p>
          <a:p>
            <a:r>
              <a:rPr lang="en-US" sz="2800" b="1" dirty="0" smtClean="0">
                <a:solidFill>
                  <a:schemeClr val="tx1"/>
                </a:solidFill>
              </a:rPr>
              <a:t>else</a:t>
            </a:r>
          </a:p>
          <a:p>
            <a:r>
              <a:rPr lang="en-US" sz="2800" b="1" dirty="0" smtClean="0">
                <a:solidFill>
                  <a:schemeClr val="tx1"/>
                </a:solidFill>
              </a:rPr>
              <a:t>color green</a:t>
            </a:r>
          </a:p>
          <a:p>
            <a:r>
              <a:rPr lang="en-US" sz="2800" b="1" dirty="0" smtClean="0">
                <a:solidFill>
                  <a:schemeClr val="tx1"/>
                </a:solidFill>
              </a:rPr>
              <a:t>end if</a:t>
            </a:r>
          </a:p>
          <a:p>
            <a:r>
              <a:rPr lang="en-US" sz="2800" b="1" dirty="0" smtClean="0">
                <a:solidFill>
                  <a:schemeClr val="tx1"/>
                </a:solidFill>
              </a:rPr>
              <a:t>plot </a:t>
            </a:r>
            <a:r>
              <a:rPr lang="en-US" sz="2800" b="1" dirty="0" err="1" smtClean="0">
                <a:solidFill>
                  <a:schemeClr val="tx1"/>
                </a:solidFill>
              </a:rPr>
              <a:t>x,y</a:t>
            </a:r>
            <a:endParaRPr lang="en-US" sz="2800" b="1" dirty="0">
              <a:solidFill>
                <a:schemeClr val="tx1"/>
              </a:solidFill>
            </a:endParaRPr>
          </a:p>
          <a:p>
            <a:r>
              <a:rPr lang="en-US" sz="2800" b="1" dirty="0" err="1" smtClean="0">
                <a:solidFill>
                  <a:schemeClr val="accent2"/>
                </a:solidFill>
              </a:rPr>
              <a:t>goto</a:t>
            </a:r>
            <a:r>
              <a:rPr lang="en-US" sz="2800" b="1" dirty="0" smtClean="0">
                <a:solidFill>
                  <a:schemeClr val="accent2"/>
                </a:solidFill>
              </a:rPr>
              <a:t> </a:t>
            </a:r>
            <a:r>
              <a:rPr lang="en-US" sz="2800" b="1" dirty="0">
                <a:solidFill>
                  <a:schemeClr val="accent2"/>
                </a:solidFill>
              </a:rPr>
              <a:t>a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accent2"/>
              </a:solidFill>
              <a:effectLst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096000" y="2867025"/>
            <a:ext cx="3048000" cy="3990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2305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4838" cy="780132"/>
          </a:xfrm>
        </p:spPr>
        <p:txBody>
          <a:bodyPr/>
          <a:lstStyle/>
          <a:p>
            <a:r>
              <a:rPr lang="ru-RU" dirty="0" smtClean="0"/>
              <a:t>Задача</a:t>
            </a:r>
            <a:r>
              <a:rPr lang="en-US" baseline="30000" dirty="0" smtClean="0"/>
              <a:t>*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908720"/>
            <a:ext cx="8224838" cy="4521200"/>
          </a:xfrm>
        </p:spPr>
        <p:txBody>
          <a:bodyPr/>
          <a:lstStyle/>
          <a:p>
            <a:pPr marL="0" indent="361950"/>
            <a:r>
              <a:rPr lang="ru-RU" dirty="0" smtClean="0"/>
              <a:t>Задание</a:t>
            </a:r>
            <a:r>
              <a:rPr lang="ru-RU" b="0" dirty="0" smtClean="0"/>
              <a:t>: составить программу заполнения экрана цветными точками по следующему правилу: если точка попадает ниже диагонали экрана, то она – красная, если выше – зелёная.</a:t>
            </a:r>
            <a:endParaRPr lang="ru-RU" b="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096000" y="2867025"/>
            <a:ext cx="3048000" cy="3990975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 bwMode="auto">
          <a:xfrm>
            <a:off x="1383019" y="2564904"/>
            <a:ext cx="2612917" cy="4296957"/>
          </a:xfrm>
          <a:prstGeom prst="rect">
            <a:avLst/>
          </a:prstGeom>
          <a:solidFill>
            <a:schemeClr val="accent3">
              <a:lumMod val="9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en-US" sz="2800" b="1" dirty="0" err="1">
                <a:solidFill>
                  <a:schemeClr val="tx1"/>
                </a:solidFill>
              </a:rPr>
              <a:t>clg</a:t>
            </a:r>
            <a:endParaRPr lang="en-US" sz="2800" b="1" dirty="0">
              <a:solidFill>
                <a:schemeClr val="tx1"/>
              </a:solidFill>
            </a:endParaRPr>
          </a:p>
          <a:p>
            <a:r>
              <a:rPr lang="en-US" sz="2800" b="1" dirty="0" smtClean="0">
                <a:solidFill>
                  <a:schemeClr val="accent2"/>
                </a:solidFill>
              </a:rPr>
              <a:t>a:</a:t>
            </a:r>
            <a:r>
              <a:rPr lang="en-US" sz="2800" b="1" dirty="0" smtClean="0">
                <a:solidFill>
                  <a:schemeClr val="tx1"/>
                </a:solidFill>
              </a:rPr>
              <a:t>x=rand*300</a:t>
            </a:r>
            <a:endParaRPr lang="en-US" sz="2800" b="1" dirty="0">
              <a:solidFill>
                <a:schemeClr val="tx1"/>
              </a:solidFill>
            </a:endParaRPr>
          </a:p>
          <a:p>
            <a:r>
              <a:rPr lang="en-US" sz="2800" b="1" dirty="0" smtClean="0">
                <a:solidFill>
                  <a:schemeClr val="tx1"/>
                </a:solidFill>
              </a:rPr>
              <a:t>y=rand*300</a:t>
            </a:r>
            <a:endParaRPr lang="en-US" sz="2800" b="1" dirty="0">
              <a:solidFill>
                <a:schemeClr val="tx1"/>
              </a:solidFill>
            </a:endParaRPr>
          </a:p>
          <a:p>
            <a:r>
              <a:rPr lang="en-US" sz="2800" b="1" dirty="0" smtClean="0">
                <a:solidFill>
                  <a:schemeClr val="tx1"/>
                </a:solidFill>
              </a:rPr>
              <a:t>If y&lt;x then</a:t>
            </a:r>
          </a:p>
          <a:p>
            <a:r>
              <a:rPr lang="en-US" sz="2800" b="1" dirty="0" smtClean="0">
                <a:solidFill>
                  <a:schemeClr val="tx1"/>
                </a:solidFill>
              </a:rPr>
              <a:t>color red</a:t>
            </a:r>
          </a:p>
          <a:p>
            <a:r>
              <a:rPr lang="en-US" sz="2800" b="1" dirty="0" smtClean="0">
                <a:solidFill>
                  <a:schemeClr val="tx1"/>
                </a:solidFill>
              </a:rPr>
              <a:t>else</a:t>
            </a:r>
          </a:p>
          <a:p>
            <a:r>
              <a:rPr lang="en-US" sz="2800" b="1" dirty="0" smtClean="0">
                <a:solidFill>
                  <a:schemeClr val="tx1"/>
                </a:solidFill>
              </a:rPr>
              <a:t>color green</a:t>
            </a:r>
          </a:p>
          <a:p>
            <a:r>
              <a:rPr lang="en-US" sz="2800" b="1" dirty="0" smtClean="0">
                <a:solidFill>
                  <a:schemeClr val="tx1"/>
                </a:solidFill>
              </a:rPr>
              <a:t>end if</a:t>
            </a:r>
          </a:p>
          <a:p>
            <a:r>
              <a:rPr lang="en-US" sz="2800" b="1" dirty="0" smtClean="0">
                <a:solidFill>
                  <a:schemeClr val="tx1"/>
                </a:solidFill>
              </a:rPr>
              <a:t>plot </a:t>
            </a:r>
            <a:r>
              <a:rPr lang="en-US" sz="2800" b="1" dirty="0" err="1" smtClean="0">
                <a:solidFill>
                  <a:schemeClr val="tx1"/>
                </a:solidFill>
              </a:rPr>
              <a:t>x,y</a:t>
            </a:r>
            <a:endParaRPr lang="en-US" sz="2800" b="1" dirty="0" smtClean="0">
              <a:solidFill>
                <a:schemeClr val="tx1"/>
              </a:solidFill>
            </a:endParaRPr>
          </a:p>
          <a:p>
            <a:r>
              <a:rPr lang="en-US" sz="2800" b="1" dirty="0" err="1" smtClean="0">
                <a:solidFill>
                  <a:schemeClr val="accent2"/>
                </a:solidFill>
              </a:rPr>
              <a:t>goto</a:t>
            </a:r>
            <a:r>
              <a:rPr lang="en-US" sz="2800" b="1" dirty="0" smtClean="0">
                <a:solidFill>
                  <a:schemeClr val="accent2"/>
                </a:solidFill>
              </a:rPr>
              <a:t> </a:t>
            </a:r>
            <a:r>
              <a:rPr lang="en-US" sz="2800" b="1" dirty="0">
                <a:solidFill>
                  <a:schemeClr val="accent2"/>
                </a:solidFill>
              </a:rPr>
              <a:t>a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accent2"/>
              </a:solidFill>
              <a:effectLst/>
            </a:endParaRPr>
          </a:p>
        </p:txBody>
      </p:sp>
      <p:sp>
        <p:nvSpPr>
          <p:cNvPr id="6" name="Прямоугольник 5"/>
          <p:cNvSpPr/>
          <p:nvPr/>
        </p:nvSpPr>
        <p:spPr bwMode="auto">
          <a:xfrm>
            <a:off x="1331640" y="2492896"/>
            <a:ext cx="2880320" cy="4365104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068751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"/>
            <a:ext cx="8136904" cy="908719"/>
          </a:xfrm>
        </p:spPr>
        <p:txBody>
          <a:bodyPr/>
          <a:lstStyle/>
          <a:p>
            <a:r>
              <a:rPr lang="ru-RU" dirty="0" smtClean="0"/>
              <a:t>Задача</a:t>
            </a:r>
            <a:r>
              <a:rPr lang="en-US" baseline="30000" dirty="0" smtClean="0"/>
              <a:t>**</a:t>
            </a:r>
            <a:endParaRPr lang="ru-RU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 bwMode="auto">
          <a:xfrm>
            <a:off x="395536" y="908720"/>
            <a:ext cx="8224838" cy="4521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marL="0" marR="0" lvl="0" indent="361950" algn="l" defTabSz="449263" rtl="0" eaLnBrk="1" fontAlgn="base" latinLnBrk="0" hangingPunct="1">
              <a:lnSpc>
                <a:spcPct val="100000"/>
              </a:lnSpc>
              <a:spcBef>
                <a:spcPts val="8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Задание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: составить программу заполнения экрана цветными точками по следующему правилу: если точка попадает в верхнюю левую четверть экрана, то она – красная, иначе – зелёная.</a:t>
            </a: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67425" y="2838450"/>
            <a:ext cx="3076575" cy="4019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 bwMode="auto">
          <a:xfrm>
            <a:off x="827585" y="2564904"/>
            <a:ext cx="4248472" cy="4296957"/>
          </a:xfrm>
          <a:prstGeom prst="rect">
            <a:avLst/>
          </a:prstGeom>
          <a:solidFill>
            <a:schemeClr val="accent3">
              <a:lumMod val="9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en-US" sz="2800" b="1" dirty="0" err="1">
                <a:solidFill>
                  <a:schemeClr val="tx1"/>
                </a:solidFill>
              </a:rPr>
              <a:t>clg</a:t>
            </a:r>
            <a:endParaRPr lang="en-US" sz="2800" b="1" dirty="0">
              <a:solidFill>
                <a:schemeClr val="tx1"/>
              </a:solidFill>
            </a:endParaRPr>
          </a:p>
          <a:p>
            <a:r>
              <a:rPr lang="en-US" sz="2800" b="1" dirty="0" smtClean="0">
                <a:solidFill>
                  <a:schemeClr val="accent2"/>
                </a:solidFill>
              </a:rPr>
              <a:t>a:</a:t>
            </a:r>
            <a:r>
              <a:rPr lang="en-US" sz="2800" b="1" dirty="0" smtClean="0">
                <a:solidFill>
                  <a:schemeClr val="tx1"/>
                </a:solidFill>
              </a:rPr>
              <a:t>x=rand*300</a:t>
            </a:r>
            <a:endParaRPr lang="en-US" sz="2800" b="1" dirty="0">
              <a:solidFill>
                <a:schemeClr val="tx1"/>
              </a:solidFill>
            </a:endParaRPr>
          </a:p>
          <a:p>
            <a:r>
              <a:rPr lang="en-US" sz="2800" b="1" dirty="0" smtClean="0">
                <a:solidFill>
                  <a:schemeClr val="tx1"/>
                </a:solidFill>
              </a:rPr>
              <a:t>y=rand*300</a:t>
            </a:r>
            <a:endParaRPr lang="en-US" sz="2800" b="1" dirty="0">
              <a:solidFill>
                <a:schemeClr val="tx1"/>
              </a:solidFill>
            </a:endParaRPr>
          </a:p>
          <a:p>
            <a:r>
              <a:rPr lang="en-US" sz="2800" b="1" dirty="0" smtClean="0">
                <a:solidFill>
                  <a:schemeClr val="tx1"/>
                </a:solidFill>
              </a:rPr>
              <a:t>If x&lt;150 </a:t>
            </a:r>
            <a:r>
              <a:rPr lang="en-US" sz="2800" b="1" dirty="0" smtClean="0">
                <a:solidFill>
                  <a:schemeClr val="accent2"/>
                </a:solidFill>
              </a:rPr>
              <a:t>and</a:t>
            </a:r>
            <a:r>
              <a:rPr lang="en-US" sz="2800" b="1" dirty="0" smtClean="0">
                <a:solidFill>
                  <a:schemeClr val="tx1"/>
                </a:solidFill>
              </a:rPr>
              <a:t> y&lt;150 then</a:t>
            </a:r>
          </a:p>
          <a:p>
            <a:r>
              <a:rPr lang="en-US" sz="2800" b="1" dirty="0" smtClean="0">
                <a:solidFill>
                  <a:schemeClr val="tx1"/>
                </a:solidFill>
              </a:rPr>
              <a:t>color red</a:t>
            </a:r>
          </a:p>
          <a:p>
            <a:r>
              <a:rPr lang="en-US" sz="2800" b="1" dirty="0" smtClean="0">
                <a:solidFill>
                  <a:schemeClr val="tx1"/>
                </a:solidFill>
              </a:rPr>
              <a:t>else</a:t>
            </a:r>
          </a:p>
          <a:p>
            <a:r>
              <a:rPr lang="en-US" sz="2800" b="1" dirty="0" smtClean="0">
                <a:solidFill>
                  <a:schemeClr val="tx1"/>
                </a:solidFill>
              </a:rPr>
              <a:t>color green</a:t>
            </a:r>
          </a:p>
          <a:p>
            <a:r>
              <a:rPr lang="en-US" sz="2800" b="1" dirty="0" smtClean="0">
                <a:solidFill>
                  <a:schemeClr val="tx1"/>
                </a:solidFill>
              </a:rPr>
              <a:t>end if</a:t>
            </a:r>
            <a:endParaRPr lang="ru-RU" sz="2800" b="1" dirty="0" smtClean="0">
              <a:solidFill>
                <a:schemeClr val="tx1"/>
              </a:solidFill>
            </a:endParaRPr>
          </a:p>
          <a:p>
            <a:r>
              <a:rPr lang="en-US" sz="2800" b="1" dirty="0" smtClean="0">
                <a:solidFill>
                  <a:schemeClr val="tx1"/>
                </a:solidFill>
              </a:rPr>
              <a:t>plot </a:t>
            </a:r>
            <a:r>
              <a:rPr lang="en-US" sz="2800" b="1" dirty="0" err="1">
                <a:solidFill>
                  <a:schemeClr val="tx1"/>
                </a:solidFill>
              </a:rPr>
              <a:t>x,y</a:t>
            </a:r>
            <a:endParaRPr lang="en-US" sz="2800" b="1" dirty="0">
              <a:solidFill>
                <a:schemeClr val="tx1"/>
              </a:solidFill>
            </a:endParaRPr>
          </a:p>
          <a:p>
            <a:r>
              <a:rPr lang="en-US" sz="2800" b="1" dirty="0" err="1" smtClean="0">
                <a:solidFill>
                  <a:schemeClr val="accent2"/>
                </a:solidFill>
              </a:rPr>
              <a:t>goto</a:t>
            </a:r>
            <a:r>
              <a:rPr lang="en-US" sz="2800" b="1" dirty="0" smtClean="0">
                <a:solidFill>
                  <a:schemeClr val="accent2"/>
                </a:solidFill>
              </a:rPr>
              <a:t> </a:t>
            </a:r>
            <a:r>
              <a:rPr lang="en-US" sz="2800" b="1" dirty="0">
                <a:solidFill>
                  <a:schemeClr val="accent2"/>
                </a:solidFill>
              </a:rPr>
              <a:t>a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accent2"/>
              </a:solidFill>
              <a:effectLst/>
            </a:endParaRPr>
          </a:p>
        </p:txBody>
      </p:sp>
      <p:sp>
        <p:nvSpPr>
          <p:cNvPr id="7" name="Прямоугольник 6"/>
          <p:cNvSpPr/>
          <p:nvPr/>
        </p:nvSpPr>
        <p:spPr bwMode="auto">
          <a:xfrm>
            <a:off x="373308" y="2492896"/>
            <a:ext cx="4824536" cy="4365104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" name="Овальная выноска 7"/>
          <p:cNvSpPr/>
          <p:nvPr/>
        </p:nvSpPr>
        <p:spPr bwMode="auto">
          <a:xfrm>
            <a:off x="4139952" y="5157192"/>
            <a:ext cx="2808312" cy="1296144"/>
          </a:xfrm>
          <a:prstGeom prst="wedgeEllipseCallout">
            <a:avLst>
              <a:gd name="adj1" fmla="val -99584"/>
              <a:gd name="adj2" fmla="val -108831"/>
            </a:avLst>
          </a:prstGeom>
          <a:solidFill>
            <a:schemeClr val="bg2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ru-RU" sz="2800" dirty="0" smtClean="0">
                <a:solidFill>
                  <a:schemeClr val="tx1"/>
                </a:solidFill>
              </a:rPr>
              <a:t>Сложное условие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1187624" y="3933056"/>
            <a:ext cx="2880320" cy="432048"/>
          </a:xfrm>
          <a:prstGeom prst="rect">
            <a:avLst/>
          </a:prstGeom>
          <a:noFill/>
          <a:ln w="2857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</p:bld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Сложные условия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357188"/>
            <a:r>
              <a:rPr lang="ru-RU" b="0" dirty="0" smtClean="0"/>
              <a:t>Сложные условия образуются из простых с помощью логических операций:</a:t>
            </a:r>
          </a:p>
          <a:p>
            <a:pPr marL="0" indent="357188"/>
            <a:r>
              <a:rPr lang="en-US" dirty="0" smtClean="0"/>
              <a:t>and</a:t>
            </a:r>
            <a:r>
              <a:rPr lang="en-US" b="0" dirty="0" smtClean="0"/>
              <a:t> (</a:t>
            </a:r>
            <a:r>
              <a:rPr lang="ru-RU" b="0" dirty="0" smtClean="0"/>
              <a:t>И) – одновременное выполнение условий</a:t>
            </a:r>
          </a:p>
          <a:p>
            <a:pPr marL="0" indent="357188"/>
            <a:r>
              <a:rPr lang="en-US" dirty="0" smtClean="0"/>
              <a:t>or</a:t>
            </a:r>
            <a:r>
              <a:rPr lang="en-US" b="0" dirty="0" smtClean="0"/>
              <a:t> </a:t>
            </a:r>
            <a:r>
              <a:rPr lang="ru-RU" b="0" dirty="0" smtClean="0"/>
              <a:t>(ИЛИ) – выполнение одного из условий.</a:t>
            </a:r>
          </a:p>
          <a:p>
            <a:pPr marL="0" indent="357188"/>
            <a:r>
              <a:rPr lang="ru-RU" b="0" dirty="0" smtClean="0"/>
              <a:t>Пример:</a:t>
            </a:r>
          </a:p>
          <a:p>
            <a:pPr marL="0" indent="357188"/>
            <a:r>
              <a:rPr lang="en-US" b="0" dirty="0" smtClean="0"/>
              <a:t>x&gt;10 </a:t>
            </a:r>
            <a:r>
              <a:rPr lang="en-US" dirty="0" smtClean="0"/>
              <a:t>and</a:t>
            </a:r>
            <a:r>
              <a:rPr lang="en-US" b="0" dirty="0" smtClean="0"/>
              <a:t> x&lt;70</a:t>
            </a:r>
          </a:p>
          <a:p>
            <a:pPr marL="0" indent="357188"/>
            <a:endParaRPr lang="en-US" b="0" dirty="0" smtClean="0"/>
          </a:p>
          <a:p>
            <a:pPr marL="0" indent="357188"/>
            <a:r>
              <a:rPr lang="en-US" b="0" dirty="0" smtClean="0"/>
              <a:t>x&lt;10 </a:t>
            </a:r>
            <a:r>
              <a:rPr lang="en-US" dirty="0" smtClean="0"/>
              <a:t>or</a:t>
            </a:r>
            <a:r>
              <a:rPr lang="en-US" b="0" dirty="0" smtClean="0"/>
              <a:t> x&gt;70</a:t>
            </a:r>
            <a:endParaRPr lang="ru-RU" b="0" dirty="0" smtClean="0"/>
          </a:p>
          <a:p>
            <a:pPr marL="0" indent="357188"/>
            <a:endParaRPr lang="ru-RU" b="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67944" y="3789040"/>
            <a:ext cx="4666118" cy="720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95936" y="4941168"/>
            <a:ext cx="4840538" cy="8271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Rectangle 1"/>
          <p:cNvSpPr>
            <a:spLocks noGrp="1" noChangeArrowheads="1"/>
          </p:cNvSpPr>
          <p:nvPr>
            <p:ph type="title"/>
          </p:nvPr>
        </p:nvSpPr>
        <p:spPr>
          <a:xfrm>
            <a:off x="468313" y="0"/>
            <a:ext cx="8229600" cy="1143000"/>
          </a:xfrm>
          <a:ln/>
          <a:extLs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/>
              <a:t>Рисование окружности</a:t>
            </a: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2781300"/>
            <a:ext cx="4162425" cy="3800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7171" name="Text Box 3"/>
          <p:cNvSpPr txBox="1">
            <a:spLocks noChangeArrowheads="1"/>
          </p:cNvSpPr>
          <p:nvPr/>
        </p:nvSpPr>
        <p:spPr bwMode="auto">
          <a:xfrm>
            <a:off x="323850" y="4221163"/>
            <a:ext cx="3671888" cy="1747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ts val="600"/>
              </a:spcBef>
              <a:buClrTx/>
              <a:buFontTx/>
              <a:buNone/>
            </a:pPr>
            <a:r>
              <a:rPr lang="ru-RU" altLang="ru-RU" sz="2400" dirty="0"/>
              <a:t>Поменяйте в программе точки на </a:t>
            </a:r>
            <a:r>
              <a:rPr lang="ru-RU" altLang="ru-RU" sz="2400" dirty="0" smtClean="0"/>
              <a:t>круги </a:t>
            </a:r>
            <a:r>
              <a:rPr lang="ru-RU" altLang="ru-RU" sz="2400" dirty="0"/>
              <a:t>с радиусом 5 пикселей.</a:t>
            </a:r>
          </a:p>
          <a:p>
            <a:pPr>
              <a:spcBef>
                <a:spcPts val="1500"/>
              </a:spcBef>
              <a:buClrTx/>
              <a:buFontTx/>
              <a:buNone/>
            </a:pPr>
            <a:endParaRPr lang="ru-RU" altLang="ru-RU" sz="2400" dirty="0"/>
          </a:p>
        </p:txBody>
      </p:sp>
      <p:sp>
        <p:nvSpPr>
          <p:cNvPr id="7172" name="Oval 4"/>
          <p:cNvSpPr>
            <a:spLocks noChangeArrowheads="1"/>
          </p:cNvSpPr>
          <p:nvPr/>
        </p:nvSpPr>
        <p:spPr bwMode="auto">
          <a:xfrm>
            <a:off x="7164388" y="3860800"/>
            <a:ext cx="215900" cy="215900"/>
          </a:xfrm>
          <a:prstGeom prst="ellipse">
            <a:avLst/>
          </a:prstGeom>
          <a:solidFill>
            <a:srgbClr val="15E72E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7173" name="Oval 5"/>
          <p:cNvSpPr>
            <a:spLocks noChangeArrowheads="1"/>
          </p:cNvSpPr>
          <p:nvPr/>
        </p:nvSpPr>
        <p:spPr bwMode="auto">
          <a:xfrm>
            <a:off x="7524750" y="3644900"/>
            <a:ext cx="215900" cy="215900"/>
          </a:xfrm>
          <a:prstGeom prst="ellipse">
            <a:avLst/>
          </a:prstGeom>
          <a:solidFill>
            <a:srgbClr val="1F3FDD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7174" name="Oval 6"/>
          <p:cNvSpPr>
            <a:spLocks noChangeArrowheads="1"/>
          </p:cNvSpPr>
          <p:nvPr/>
        </p:nvSpPr>
        <p:spPr bwMode="auto">
          <a:xfrm>
            <a:off x="7885113" y="3429000"/>
            <a:ext cx="215900" cy="215900"/>
          </a:xfrm>
          <a:prstGeom prst="ellipse">
            <a:avLst/>
          </a:prstGeom>
          <a:solidFill>
            <a:srgbClr val="D9BF2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7175" name="Oval 7"/>
          <p:cNvSpPr>
            <a:spLocks noChangeArrowheads="1"/>
          </p:cNvSpPr>
          <p:nvPr/>
        </p:nvSpPr>
        <p:spPr bwMode="auto">
          <a:xfrm>
            <a:off x="8388350" y="3644900"/>
            <a:ext cx="215900" cy="215900"/>
          </a:xfrm>
          <a:prstGeom prst="ellipse">
            <a:avLst/>
          </a:prstGeom>
          <a:solidFill>
            <a:srgbClr val="A8547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7176" name="Oval 8"/>
          <p:cNvSpPr>
            <a:spLocks noChangeArrowheads="1"/>
          </p:cNvSpPr>
          <p:nvPr/>
        </p:nvSpPr>
        <p:spPr bwMode="auto">
          <a:xfrm>
            <a:off x="6588125" y="4437063"/>
            <a:ext cx="215900" cy="215900"/>
          </a:xfrm>
          <a:prstGeom prst="ellipse">
            <a:avLst/>
          </a:prstGeom>
          <a:solidFill>
            <a:srgbClr val="41AFB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7177" name="Oval 9"/>
          <p:cNvSpPr>
            <a:spLocks noChangeArrowheads="1"/>
          </p:cNvSpPr>
          <p:nvPr/>
        </p:nvSpPr>
        <p:spPr bwMode="auto">
          <a:xfrm>
            <a:off x="7235825" y="4221163"/>
            <a:ext cx="215900" cy="215900"/>
          </a:xfrm>
          <a:prstGeom prst="ellipse">
            <a:avLst/>
          </a:prstGeom>
          <a:solidFill>
            <a:srgbClr val="F0EB1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7178" name="Oval 10"/>
          <p:cNvSpPr>
            <a:spLocks noChangeArrowheads="1"/>
          </p:cNvSpPr>
          <p:nvPr/>
        </p:nvSpPr>
        <p:spPr bwMode="auto">
          <a:xfrm>
            <a:off x="6372225" y="4005263"/>
            <a:ext cx="215900" cy="215900"/>
          </a:xfrm>
          <a:prstGeom prst="ellipse">
            <a:avLst/>
          </a:prstGeom>
          <a:solidFill>
            <a:srgbClr val="E8145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7179" name="Text Box 11"/>
          <p:cNvSpPr txBox="1">
            <a:spLocks noChangeArrowheads="1"/>
          </p:cNvSpPr>
          <p:nvPr/>
        </p:nvSpPr>
        <p:spPr bwMode="auto">
          <a:xfrm>
            <a:off x="-1476375" y="1125538"/>
            <a:ext cx="9504363" cy="22797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1828800" algn="l"/>
                <a:tab pos="2276475" algn="l"/>
                <a:tab pos="2725738" algn="l"/>
                <a:tab pos="3175000" algn="l"/>
                <a:tab pos="3624263" algn="l"/>
                <a:tab pos="4073525" algn="l"/>
                <a:tab pos="4522788" algn="l"/>
                <a:tab pos="4972050" algn="l"/>
                <a:tab pos="5421313" algn="l"/>
                <a:tab pos="5870575" algn="l"/>
                <a:tab pos="6319838" algn="l"/>
                <a:tab pos="6769100" algn="l"/>
                <a:tab pos="7218363" algn="l"/>
                <a:tab pos="7667625" algn="l"/>
                <a:tab pos="8116888" algn="l"/>
                <a:tab pos="8566150" algn="l"/>
                <a:tab pos="9015413" algn="l"/>
                <a:tab pos="9464675" algn="l"/>
                <a:tab pos="9913938" algn="l"/>
                <a:tab pos="10363200" algn="l"/>
                <a:tab pos="108124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>
              <a:tabLst>
                <a:tab pos="1828800" algn="l"/>
                <a:tab pos="2276475" algn="l"/>
                <a:tab pos="2725738" algn="l"/>
                <a:tab pos="3175000" algn="l"/>
                <a:tab pos="3624263" algn="l"/>
                <a:tab pos="4073525" algn="l"/>
                <a:tab pos="4522788" algn="l"/>
                <a:tab pos="4972050" algn="l"/>
                <a:tab pos="5421313" algn="l"/>
                <a:tab pos="5870575" algn="l"/>
                <a:tab pos="6319838" algn="l"/>
                <a:tab pos="6769100" algn="l"/>
                <a:tab pos="7218363" algn="l"/>
                <a:tab pos="7667625" algn="l"/>
                <a:tab pos="8116888" algn="l"/>
                <a:tab pos="8566150" algn="l"/>
                <a:tab pos="9015413" algn="l"/>
                <a:tab pos="9464675" algn="l"/>
                <a:tab pos="9913938" algn="l"/>
                <a:tab pos="10363200" algn="l"/>
                <a:tab pos="108124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>
              <a:tabLst>
                <a:tab pos="1828800" algn="l"/>
                <a:tab pos="2276475" algn="l"/>
                <a:tab pos="2725738" algn="l"/>
                <a:tab pos="3175000" algn="l"/>
                <a:tab pos="3624263" algn="l"/>
                <a:tab pos="4073525" algn="l"/>
                <a:tab pos="4522788" algn="l"/>
                <a:tab pos="4972050" algn="l"/>
                <a:tab pos="5421313" algn="l"/>
                <a:tab pos="5870575" algn="l"/>
                <a:tab pos="6319838" algn="l"/>
                <a:tab pos="6769100" algn="l"/>
                <a:tab pos="7218363" algn="l"/>
                <a:tab pos="7667625" algn="l"/>
                <a:tab pos="8116888" algn="l"/>
                <a:tab pos="8566150" algn="l"/>
                <a:tab pos="9015413" algn="l"/>
                <a:tab pos="9464675" algn="l"/>
                <a:tab pos="9913938" algn="l"/>
                <a:tab pos="10363200" algn="l"/>
                <a:tab pos="108124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>
              <a:tabLst>
                <a:tab pos="1828800" algn="l"/>
                <a:tab pos="2276475" algn="l"/>
                <a:tab pos="2725738" algn="l"/>
                <a:tab pos="3175000" algn="l"/>
                <a:tab pos="3624263" algn="l"/>
                <a:tab pos="4073525" algn="l"/>
                <a:tab pos="4522788" algn="l"/>
                <a:tab pos="4972050" algn="l"/>
                <a:tab pos="5421313" algn="l"/>
                <a:tab pos="5870575" algn="l"/>
                <a:tab pos="6319838" algn="l"/>
                <a:tab pos="6769100" algn="l"/>
                <a:tab pos="7218363" algn="l"/>
                <a:tab pos="7667625" algn="l"/>
                <a:tab pos="8116888" algn="l"/>
                <a:tab pos="8566150" algn="l"/>
                <a:tab pos="9015413" algn="l"/>
                <a:tab pos="9464675" algn="l"/>
                <a:tab pos="9913938" algn="l"/>
                <a:tab pos="10363200" algn="l"/>
                <a:tab pos="108124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 marL="1828800">
              <a:tabLst>
                <a:tab pos="1828800" algn="l"/>
                <a:tab pos="2276475" algn="l"/>
                <a:tab pos="2725738" algn="l"/>
                <a:tab pos="3175000" algn="l"/>
                <a:tab pos="3624263" algn="l"/>
                <a:tab pos="4073525" algn="l"/>
                <a:tab pos="4522788" algn="l"/>
                <a:tab pos="4972050" algn="l"/>
                <a:tab pos="5421313" algn="l"/>
                <a:tab pos="5870575" algn="l"/>
                <a:tab pos="6319838" algn="l"/>
                <a:tab pos="6769100" algn="l"/>
                <a:tab pos="7218363" algn="l"/>
                <a:tab pos="7667625" algn="l"/>
                <a:tab pos="8116888" algn="l"/>
                <a:tab pos="8566150" algn="l"/>
                <a:tab pos="9015413" algn="l"/>
                <a:tab pos="9464675" algn="l"/>
                <a:tab pos="9913938" algn="l"/>
                <a:tab pos="10363200" algn="l"/>
                <a:tab pos="108124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1828800" algn="l"/>
                <a:tab pos="2276475" algn="l"/>
                <a:tab pos="2725738" algn="l"/>
                <a:tab pos="3175000" algn="l"/>
                <a:tab pos="3624263" algn="l"/>
                <a:tab pos="4073525" algn="l"/>
                <a:tab pos="4522788" algn="l"/>
                <a:tab pos="4972050" algn="l"/>
                <a:tab pos="5421313" algn="l"/>
                <a:tab pos="5870575" algn="l"/>
                <a:tab pos="6319838" algn="l"/>
                <a:tab pos="6769100" algn="l"/>
                <a:tab pos="7218363" algn="l"/>
                <a:tab pos="7667625" algn="l"/>
                <a:tab pos="8116888" algn="l"/>
                <a:tab pos="8566150" algn="l"/>
                <a:tab pos="9015413" algn="l"/>
                <a:tab pos="9464675" algn="l"/>
                <a:tab pos="9913938" algn="l"/>
                <a:tab pos="10363200" algn="l"/>
                <a:tab pos="108124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1828800" algn="l"/>
                <a:tab pos="2276475" algn="l"/>
                <a:tab pos="2725738" algn="l"/>
                <a:tab pos="3175000" algn="l"/>
                <a:tab pos="3624263" algn="l"/>
                <a:tab pos="4073525" algn="l"/>
                <a:tab pos="4522788" algn="l"/>
                <a:tab pos="4972050" algn="l"/>
                <a:tab pos="5421313" algn="l"/>
                <a:tab pos="5870575" algn="l"/>
                <a:tab pos="6319838" algn="l"/>
                <a:tab pos="6769100" algn="l"/>
                <a:tab pos="7218363" algn="l"/>
                <a:tab pos="7667625" algn="l"/>
                <a:tab pos="8116888" algn="l"/>
                <a:tab pos="8566150" algn="l"/>
                <a:tab pos="9015413" algn="l"/>
                <a:tab pos="9464675" algn="l"/>
                <a:tab pos="9913938" algn="l"/>
                <a:tab pos="10363200" algn="l"/>
                <a:tab pos="108124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1828800" algn="l"/>
                <a:tab pos="2276475" algn="l"/>
                <a:tab pos="2725738" algn="l"/>
                <a:tab pos="3175000" algn="l"/>
                <a:tab pos="3624263" algn="l"/>
                <a:tab pos="4073525" algn="l"/>
                <a:tab pos="4522788" algn="l"/>
                <a:tab pos="4972050" algn="l"/>
                <a:tab pos="5421313" algn="l"/>
                <a:tab pos="5870575" algn="l"/>
                <a:tab pos="6319838" algn="l"/>
                <a:tab pos="6769100" algn="l"/>
                <a:tab pos="7218363" algn="l"/>
                <a:tab pos="7667625" algn="l"/>
                <a:tab pos="8116888" algn="l"/>
                <a:tab pos="8566150" algn="l"/>
                <a:tab pos="9015413" algn="l"/>
                <a:tab pos="9464675" algn="l"/>
                <a:tab pos="9913938" algn="l"/>
                <a:tab pos="10363200" algn="l"/>
                <a:tab pos="108124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1828800" algn="l"/>
                <a:tab pos="2276475" algn="l"/>
                <a:tab pos="2725738" algn="l"/>
                <a:tab pos="3175000" algn="l"/>
                <a:tab pos="3624263" algn="l"/>
                <a:tab pos="4073525" algn="l"/>
                <a:tab pos="4522788" algn="l"/>
                <a:tab pos="4972050" algn="l"/>
                <a:tab pos="5421313" algn="l"/>
                <a:tab pos="5870575" algn="l"/>
                <a:tab pos="6319838" algn="l"/>
                <a:tab pos="6769100" algn="l"/>
                <a:tab pos="7218363" algn="l"/>
                <a:tab pos="7667625" algn="l"/>
                <a:tab pos="8116888" algn="l"/>
                <a:tab pos="8566150" algn="l"/>
                <a:tab pos="9015413" algn="l"/>
                <a:tab pos="9464675" algn="l"/>
                <a:tab pos="9913938" algn="l"/>
                <a:tab pos="10363200" algn="l"/>
                <a:tab pos="108124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lvl="4" indent="0">
              <a:spcBef>
                <a:spcPts val="1750"/>
              </a:spcBef>
              <a:buClrTx/>
              <a:buFontTx/>
              <a:buNone/>
            </a:pPr>
            <a:r>
              <a:rPr lang="en-US" altLang="ru-RU" sz="2800" b="1" dirty="0">
                <a:solidFill>
                  <a:schemeClr val="accent2"/>
                </a:solidFill>
              </a:rPr>
              <a:t>CIRCLE X,Y,R</a:t>
            </a:r>
            <a:r>
              <a:rPr lang="ru-RU" altLang="ru-RU" sz="2800" dirty="0"/>
              <a:t> – рисование окружности с центром в точке </a:t>
            </a:r>
            <a:r>
              <a:rPr lang="en-US" altLang="ru-RU" sz="2800" dirty="0"/>
              <a:t>X,Y</a:t>
            </a:r>
            <a:r>
              <a:rPr lang="ru-RU" altLang="ru-RU" sz="2800" dirty="0"/>
              <a:t> и радиусом </a:t>
            </a:r>
            <a:r>
              <a:rPr lang="en-US" altLang="ru-RU" sz="2800" dirty="0"/>
              <a:t>R</a:t>
            </a:r>
            <a:r>
              <a:rPr lang="ru-RU" altLang="ru-RU" sz="2800" dirty="0"/>
              <a:t>.</a:t>
            </a:r>
          </a:p>
          <a:p>
            <a:pPr lvl="4" indent="0">
              <a:spcBef>
                <a:spcPts val="1750"/>
              </a:spcBef>
              <a:buClrTx/>
              <a:buFontTx/>
              <a:buNone/>
            </a:pPr>
            <a:r>
              <a:rPr lang="ru-RU" altLang="ru-RU" sz="2800" dirty="0"/>
              <a:t>Пример: </a:t>
            </a:r>
            <a:r>
              <a:rPr lang="en-US" altLang="ru-RU" sz="2800" b="1" dirty="0">
                <a:solidFill>
                  <a:srgbClr val="333399"/>
                </a:solidFill>
              </a:rPr>
              <a:t>circle 30, 40, 15</a:t>
            </a:r>
          </a:p>
          <a:p>
            <a:pPr>
              <a:spcBef>
                <a:spcPts val="1750"/>
              </a:spcBef>
              <a:buClrTx/>
              <a:buFontTx/>
              <a:buNone/>
            </a:pPr>
            <a:endParaRPr lang="en-US" altLang="ru-RU" sz="2800" dirty="0">
              <a:solidFill>
                <a:srgbClr val="333399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357188"/>
            <a:r>
              <a:rPr lang="ru-RU" b="0" dirty="0" smtClean="0"/>
              <a:t>Составить программу заполнения экрана разноцветными точками по следующему правилу:</a:t>
            </a:r>
          </a:p>
          <a:p>
            <a:pPr marL="0" indent="357188"/>
            <a:r>
              <a:rPr lang="ru-RU" b="0" dirty="0" smtClean="0"/>
              <a:t>если точка попадает в левую треть экрана, она – красного цвета;</a:t>
            </a:r>
          </a:p>
          <a:p>
            <a:pPr marL="0" indent="357188"/>
            <a:r>
              <a:rPr lang="ru-RU" b="0" dirty="0" smtClean="0"/>
              <a:t>если в среднюю – жёлтого;</a:t>
            </a:r>
          </a:p>
          <a:p>
            <a:pPr marL="0" indent="357188"/>
            <a:r>
              <a:rPr lang="ru-RU" b="0" dirty="0" smtClean="0"/>
              <a:t>если в правую – зелёного.</a:t>
            </a:r>
            <a:endParaRPr lang="ru-RU" b="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48375" y="3068960"/>
            <a:ext cx="3095625" cy="3789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3596" y="1340768"/>
            <a:ext cx="5404548" cy="4521200"/>
          </a:xfrm>
        </p:spPr>
        <p:txBody>
          <a:bodyPr/>
          <a:lstStyle/>
          <a:p>
            <a:pPr marL="0" indent="357188"/>
            <a:r>
              <a:rPr lang="ru-RU" b="0" dirty="0"/>
              <a:t>Составить программу заполнения экрана разноцветными точками по следующему </a:t>
            </a:r>
            <a:r>
              <a:rPr lang="ru-RU" b="0" dirty="0" smtClean="0"/>
              <a:t>образцу:</a:t>
            </a:r>
          </a:p>
          <a:p>
            <a:pPr marL="0" indent="0"/>
            <a:r>
              <a:rPr lang="ru-RU" b="0" dirty="0" smtClean="0"/>
              <a:t>точка окрашивается в красный цвет, если она попадает в верхний левый или в нижний правый квадрат, иначе – в жёлтый цвет.</a:t>
            </a:r>
            <a:endParaRPr lang="ru-RU" b="0" dirty="0"/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96136" y="2981666"/>
            <a:ext cx="3057525" cy="38481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751368" y="2981666"/>
            <a:ext cx="3133725" cy="381000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767560" y="2943566"/>
            <a:ext cx="3114675" cy="3819525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11560" y="4581128"/>
            <a:ext cx="439248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chemeClr val="tx1"/>
                </a:solidFill>
              </a:rPr>
              <a:t>if x&lt;150 and y&lt;150 or x&gt;150 and y&gt;150</a:t>
            </a:r>
            <a:endParaRPr lang="ru-RU" sz="3200" dirty="0">
              <a:solidFill>
                <a:schemeClr val="tx1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513733" y="4581128"/>
            <a:ext cx="4248472" cy="1008112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ru-RU" smtClean="0">
                <a:solidFill>
                  <a:schemeClr val="tx1"/>
                </a:solidFill>
              </a:rPr>
              <a:t>проверка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3420168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228600"/>
            <a:ext cx="8229600" cy="581025"/>
          </a:xfrm>
          <a:ln/>
          <a:extLs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sz="3200"/>
              <a:t>Оператор присваивания</a:t>
            </a:r>
          </a:p>
        </p:txBody>
      </p:sp>
      <p:sp>
        <p:nvSpPr>
          <p:cNvPr id="2969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7200" y="1268413"/>
            <a:ext cx="8229600" cy="4897437"/>
          </a:xfrm>
          <a:ln/>
          <a:extLs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indent="-338138" algn="ctr">
              <a:buClrTx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dirty="0"/>
              <a:t> переменная = число </a:t>
            </a:r>
            <a:r>
              <a:rPr lang="ru-RU" altLang="ru-RU" b="0" dirty="0">
                <a:solidFill>
                  <a:schemeClr val="accent2"/>
                </a:solidFill>
              </a:rPr>
              <a:t>или</a:t>
            </a:r>
            <a:r>
              <a:rPr lang="ru-RU" altLang="ru-RU" dirty="0"/>
              <a:t> выражение</a:t>
            </a:r>
          </a:p>
          <a:p>
            <a:pPr indent="-338138">
              <a:buClrTx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en-US" altLang="ru-RU" dirty="0"/>
          </a:p>
          <a:p>
            <a:pPr indent="-338138">
              <a:buClrTx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dirty="0"/>
              <a:t>Например, </a:t>
            </a:r>
            <a:r>
              <a:rPr lang="en-US" altLang="ru-RU" dirty="0"/>
              <a:t>x=5</a:t>
            </a:r>
          </a:p>
          <a:p>
            <a:pPr indent="-338138">
              <a:buClrTx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US" altLang="ru-RU" dirty="0"/>
              <a:t>			   x=x+1</a:t>
            </a:r>
          </a:p>
          <a:p>
            <a:pPr indent="-338138">
              <a:buClrTx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US" altLang="ru-RU" dirty="0"/>
              <a:t>			   y=2*x </a:t>
            </a:r>
          </a:p>
          <a:p>
            <a:pPr indent="-338138">
              <a:buClrTx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US" altLang="ru-RU" dirty="0"/>
              <a:t>  			   y=(</a:t>
            </a:r>
            <a:r>
              <a:rPr lang="en-US" altLang="ru-RU" dirty="0" err="1"/>
              <a:t>x+y</a:t>
            </a:r>
            <a:r>
              <a:rPr lang="en-US" altLang="ru-RU" dirty="0"/>
              <a:t>)/2</a:t>
            </a:r>
          </a:p>
          <a:p>
            <a:pPr indent="-338138">
              <a:buClrTx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dirty="0"/>
              <a:t>			   </a:t>
            </a:r>
            <a:r>
              <a:rPr lang="en-US" altLang="ru-RU" dirty="0"/>
              <a:t>y = </a:t>
            </a:r>
            <a:r>
              <a:rPr lang="ru-RU" altLang="ru-RU" dirty="0"/>
              <a:t>у</a:t>
            </a:r>
            <a:r>
              <a:rPr lang="en-US" altLang="ru-RU" dirty="0" smtClean="0"/>
              <a:t>^</a:t>
            </a:r>
            <a:r>
              <a:rPr lang="ru-RU" altLang="ru-RU" dirty="0"/>
              <a:t>2 	</a:t>
            </a:r>
            <a:r>
              <a:rPr lang="en-US" altLang="ru-RU" dirty="0"/>
              <a:t>	</a:t>
            </a:r>
          </a:p>
        </p:txBody>
      </p:sp>
      <p:sp>
        <p:nvSpPr>
          <p:cNvPr id="29699" name="Rectangle 3"/>
          <p:cNvSpPr>
            <a:spLocks noChangeArrowheads="1"/>
          </p:cNvSpPr>
          <p:nvPr/>
        </p:nvSpPr>
        <p:spPr bwMode="auto">
          <a:xfrm>
            <a:off x="1763713" y="1268413"/>
            <a:ext cx="5761037" cy="720725"/>
          </a:xfrm>
          <a:prstGeom prst="rect">
            <a:avLst/>
          </a:prstGeom>
          <a:noFill/>
          <a:ln w="28440" cap="sq">
            <a:solidFill>
              <a:srgbClr val="333399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9700" name="Rectangle 4"/>
          <p:cNvSpPr>
            <a:spLocks noChangeArrowheads="1"/>
          </p:cNvSpPr>
          <p:nvPr/>
        </p:nvSpPr>
        <p:spPr bwMode="auto">
          <a:xfrm>
            <a:off x="6110288" y="2633663"/>
            <a:ext cx="306387" cy="368300"/>
          </a:xfrm>
          <a:prstGeom prst="rect">
            <a:avLst/>
          </a:prstGeom>
          <a:solidFill>
            <a:srgbClr val="BBE0E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ts val="1125"/>
              </a:spcBef>
              <a:buClrTx/>
              <a:buFontTx/>
              <a:buNone/>
            </a:pPr>
            <a:r>
              <a:rPr lang="en-US" altLang="ru-RU"/>
              <a:t>5</a:t>
            </a:r>
          </a:p>
        </p:txBody>
      </p:sp>
      <p:sp>
        <p:nvSpPr>
          <p:cNvPr id="29701" name="Text Box 5"/>
          <p:cNvSpPr txBox="1">
            <a:spLocks noChangeArrowheads="1"/>
          </p:cNvSpPr>
          <p:nvPr/>
        </p:nvSpPr>
        <p:spPr bwMode="auto">
          <a:xfrm>
            <a:off x="6086475" y="2205038"/>
            <a:ext cx="333375" cy="36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ts val="1125"/>
              </a:spcBef>
              <a:buClrTx/>
              <a:buFontTx/>
              <a:buNone/>
            </a:pPr>
            <a:r>
              <a:rPr lang="en-US" altLang="ru-RU"/>
              <a:t>X</a:t>
            </a:r>
          </a:p>
        </p:txBody>
      </p:sp>
      <p:sp>
        <p:nvSpPr>
          <p:cNvPr id="29702" name="Rectangle 6"/>
          <p:cNvSpPr>
            <a:spLocks noChangeArrowheads="1"/>
          </p:cNvSpPr>
          <p:nvPr/>
        </p:nvSpPr>
        <p:spPr bwMode="auto">
          <a:xfrm>
            <a:off x="6086475" y="2636838"/>
            <a:ext cx="306388" cy="368300"/>
          </a:xfrm>
          <a:prstGeom prst="rect">
            <a:avLst/>
          </a:prstGeom>
          <a:solidFill>
            <a:srgbClr val="BBE0E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ts val="1125"/>
              </a:spcBef>
              <a:buClrTx/>
              <a:buFontTx/>
              <a:buNone/>
            </a:pPr>
            <a:r>
              <a:rPr lang="en-US" altLang="ru-RU"/>
              <a:t>6</a:t>
            </a:r>
          </a:p>
        </p:txBody>
      </p:sp>
      <p:sp>
        <p:nvSpPr>
          <p:cNvPr id="29703" name="Text Box 7"/>
          <p:cNvSpPr txBox="1">
            <a:spLocks noChangeArrowheads="1"/>
          </p:cNvSpPr>
          <p:nvPr/>
        </p:nvSpPr>
        <p:spPr bwMode="auto">
          <a:xfrm>
            <a:off x="6732588" y="2205038"/>
            <a:ext cx="504825" cy="36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ts val="1125"/>
              </a:spcBef>
              <a:buClrTx/>
              <a:buFontTx/>
              <a:buNone/>
            </a:pPr>
            <a:r>
              <a:rPr lang="en-US" altLang="ru-RU"/>
              <a:t>Y</a:t>
            </a:r>
          </a:p>
        </p:txBody>
      </p:sp>
      <p:sp>
        <p:nvSpPr>
          <p:cNvPr id="29704" name="Rectangle 8"/>
          <p:cNvSpPr>
            <a:spLocks noChangeArrowheads="1"/>
          </p:cNvSpPr>
          <p:nvPr/>
        </p:nvSpPr>
        <p:spPr bwMode="auto">
          <a:xfrm>
            <a:off x="6694488" y="2633663"/>
            <a:ext cx="433387" cy="368300"/>
          </a:xfrm>
          <a:prstGeom prst="rect">
            <a:avLst/>
          </a:prstGeom>
          <a:solidFill>
            <a:srgbClr val="BBE0E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ts val="1125"/>
              </a:spcBef>
              <a:buClrTx/>
              <a:buFontTx/>
              <a:buNone/>
            </a:pPr>
            <a:r>
              <a:rPr lang="en-US" altLang="ru-RU"/>
              <a:t>12</a:t>
            </a:r>
          </a:p>
        </p:txBody>
      </p:sp>
      <p:sp>
        <p:nvSpPr>
          <p:cNvPr id="29705" name="Rectangle 9"/>
          <p:cNvSpPr>
            <a:spLocks noChangeArrowheads="1"/>
          </p:cNvSpPr>
          <p:nvPr/>
        </p:nvSpPr>
        <p:spPr bwMode="auto">
          <a:xfrm>
            <a:off x="6734175" y="2636838"/>
            <a:ext cx="306388" cy="368300"/>
          </a:xfrm>
          <a:prstGeom prst="rect">
            <a:avLst/>
          </a:prstGeom>
          <a:solidFill>
            <a:srgbClr val="BBE0E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ts val="1125"/>
              </a:spcBef>
              <a:buClrTx/>
              <a:buFontTx/>
              <a:buNone/>
            </a:pPr>
            <a:r>
              <a:rPr lang="en-US" altLang="ru-RU"/>
              <a:t>9</a:t>
            </a:r>
          </a:p>
        </p:txBody>
      </p:sp>
      <p:sp>
        <p:nvSpPr>
          <p:cNvPr id="29706" name="AutoShape 10"/>
          <p:cNvSpPr>
            <a:spLocks noChangeArrowheads="1"/>
          </p:cNvSpPr>
          <p:nvPr/>
        </p:nvSpPr>
        <p:spPr bwMode="auto">
          <a:xfrm>
            <a:off x="6300788" y="3716338"/>
            <a:ext cx="2303462" cy="1081087"/>
          </a:xfrm>
          <a:prstGeom prst="wedgeEllipseCallout">
            <a:avLst>
              <a:gd name="adj1" fmla="val -52069"/>
              <a:gd name="adj2" fmla="val -106093"/>
            </a:avLst>
          </a:prstGeom>
          <a:solidFill>
            <a:srgbClr val="99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ts val="1125"/>
              </a:spcBef>
              <a:buClrTx/>
              <a:buFontTx/>
              <a:buNone/>
            </a:pPr>
            <a:r>
              <a:rPr lang="ru-RU" altLang="ru-RU"/>
              <a:t>Ячейка в памяти компьютера</a:t>
            </a:r>
          </a:p>
        </p:txBody>
      </p:sp>
      <p:sp>
        <p:nvSpPr>
          <p:cNvPr id="29708" name="AutoShape 12"/>
          <p:cNvSpPr>
            <a:spLocks noChangeArrowheads="1"/>
          </p:cNvSpPr>
          <p:nvPr/>
        </p:nvSpPr>
        <p:spPr bwMode="auto">
          <a:xfrm>
            <a:off x="3203575" y="5084763"/>
            <a:ext cx="2305050" cy="1008062"/>
          </a:xfrm>
          <a:prstGeom prst="wedgeEllipseCallout">
            <a:avLst>
              <a:gd name="adj1" fmla="val -81611"/>
              <a:gd name="adj2" fmla="val -115042"/>
            </a:avLst>
          </a:prstGeom>
          <a:solidFill>
            <a:srgbClr val="BBE0E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ts val="1125"/>
              </a:spcBef>
              <a:buClrTx/>
              <a:buFontTx/>
              <a:buNone/>
            </a:pPr>
            <a:r>
              <a:rPr lang="ru-RU" altLang="ru-RU"/>
              <a:t>Знак возведения в степень</a:t>
            </a:r>
          </a:p>
        </p:txBody>
      </p:sp>
      <p:sp>
        <p:nvSpPr>
          <p:cNvPr id="29709" name="Rectangle 13"/>
          <p:cNvSpPr>
            <a:spLocks noChangeArrowheads="1"/>
          </p:cNvSpPr>
          <p:nvPr/>
        </p:nvSpPr>
        <p:spPr bwMode="auto">
          <a:xfrm>
            <a:off x="6731750" y="2635232"/>
            <a:ext cx="438239" cy="371513"/>
          </a:xfrm>
          <a:prstGeom prst="rect">
            <a:avLst/>
          </a:prstGeom>
          <a:solidFill>
            <a:srgbClr val="BBE0E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ts val="1125"/>
              </a:spcBef>
              <a:buClrTx/>
              <a:buFontTx/>
              <a:buNone/>
            </a:pPr>
            <a:r>
              <a:rPr lang="ru-RU" altLang="ru-RU" dirty="0" smtClean="0"/>
              <a:t>81</a:t>
            </a:r>
            <a:endParaRPr lang="ru-RU" altLang="ru-RU" dirty="0"/>
          </a:p>
        </p:txBody>
      </p:sp>
      <p:sp>
        <p:nvSpPr>
          <p:cNvPr id="29710" name="AutoShape 14"/>
          <p:cNvSpPr>
            <a:spLocks noChangeArrowheads="1"/>
          </p:cNvSpPr>
          <p:nvPr/>
        </p:nvSpPr>
        <p:spPr bwMode="auto">
          <a:xfrm>
            <a:off x="3708400" y="4221163"/>
            <a:ext cx="2087563" cy="720725"/>
          </a:xfrm>
          <a:prstGeom prst="wedgeEllipseCallout">
            <a:avLst>
              <a:gd name="adj1" fmla="val -95931"/>
              <a:gd name="adj2" fmla="val -85903"/>
            </a:avLst>
          </a:prstGeom>
          <a:solidFill>
            <a:srgbClr val="BBE0E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ts val="1125"/>
              </a:spcBef>
              <a:buClrTx/>
              <a:buFontTx/>
              <a:buNone/>
            </a:pPr>
            <a:r>
              <a:rPr lang="ru-RU" altLang="ru-RU"/>
              <a:t>Знак деления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 additive="repl">
                                        <p:cTn id="7" dur="500"/>
                                        <p:tgtEl>
                                          <p:spTgt spid="2969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 additive="repl">
                                        <p:cTn id="11" dur="500"/>
                                        <p:tgtEl>
                                          <p:spTgt spid="297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 additive="repl">
                                        <p:cTn id="14" dur="500"/>
                                        <p:tgtEl>
                                          <p:spTgt spid="297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6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 additive="repl">
                                        <p:cTn id="18" dur="500"/>
                                        <p:tgtEl>
                                          <p:spTgt spid="297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 additive="repl">
                                        <p:cTn id="23" dur="500"/>
                                        <p:tgtEl>
                                          <p:spTgt spid="2969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5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 additive="repl">
                                        <p:cTn id="27" dur="500"/>
                                        <p:tgtEl>
                                          <p:spTgt spid="297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 additive="repl">
                                        <p:cTn id="32" dur="500"/>
                                        <p:tgtEl>
                                          <p:spTgt spid="2969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4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 additive="repl">
                                        <p:cTn id="36" dur="500"/>
                                        <p:tgtEl>
                                          <p:spTgt spid="297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 additive="repl">
                                        <p:cTn id="39" dur="500"/>
                                        <p:tgtEl>
                                          <p:spTgt spid="297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 additive="repl">
                                        <p:cTn id="44" dur="500"/>
                                        <p:tgtEl>
                                          <p:spTgt spid="2969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 nodeType="clickPar">
                      <p:stCondLst>
                        <p:cond delay="indefinite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 additive="repl">
                                        <p:cTn id="53" dur="500"/>
                                        <p:tgtEl>
                                          <p:spTgt spid="297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 nodeType="clickPar">
                      <p:stCondLst>
                        <p:cond delay="indefinite"/>
                      </p:stCondLst>
                      <p:childTnLst>
                        <p:par>
                          <p:cTn id="5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6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 additive="repl">
                                        <p:cTn id="58" dur="500"/>
                                        <p:tgtEl>
                                          <p:spTgt spid="2969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 nodeType="clickPar">
                      <p:stCondLst>
                        <p:cond delay="indefinite"/>
                      </p:stCondLst>
                      <p:childTnLst>
                        <p:par>
                          <p:cTn id="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 additive="repl">
                                        <p:cTn id="67" dur="500"/>
                                        <p:tgtEl>
                                          <p:spTgt spid="297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4157" y="3068960"/>
            <a:ext cx="6048375" cy="10080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051720" y="1600200"/>
            <a:ext cx="6630318" cy="5069160"/>
          </a:xfrm>
        </p:spPr>
        <p:txBody>
          <a:bodyPr/>
          <a:lstStyle/>
          <a:p>
            <a:r>
              <a:rPr lang="ru-RU" sz="3200" b="0" dirty="0" smtClean="0"/>
              <a:t>Что будет на экране в результате выполнения программы:</a:t>
            </a:r>
            <a:endParaRPr lang="en-US" sz="3200" b="0" dirty="0" smtClean="0"/>
          </a:p>
          <a:p>
            <a:endParaRPr lang="en-US" sz="3200" b="0" dirty="0"/>
          </a:p>
          <a:p>
            <a:endParaRPr lang="en-US" sz="3200" b="0" dirty="0" smtClean="0"/>
          </a:p>
          <a:p>
            <a:endParaRPr lang="en-US" sz="3200" b="0" dirty="0" smtClean="0"/>
          </a:p>
          <a:p>
            <a:r>
              <a:rPr lang="en-US" sz="3200" b="0" dirty="0"/>
              <a:t>	</a:t>
            </a:r>
            <a:r>
              <a:rPr lang="en-US" sz="3200" b="0" dirty="0" smtClean="0"/>
              <a:t>		</a:t>
            </a:r>
            <a:r>
              <a:rPr lang="ru-RU" sz="3200" b="0" dirty="0" smtClean="0"/>
              <a:t>	</a:t>
            </a:r>
            <a:r>
              <a:rPr lang="ru-RU" sz="2800" b="0" dirty="0" smtClean="0"/>
              <a:t>Что изменится?</a:t>
            </a:r>
          </a:p>
          <a:p>
            <a:r>
              <a:rPr lang="ru-RU" sz="2800" b="0" dirty="0"/>
              <a:t>	</a:t>
            </a:r>
            <a:r>
              <a:rPr lang="ru-RU" sz="2800" b="0" dirty="0" smtClean="0"/>
              <a:t>			</a:t>
            </a:r>
            <a:r>
              <a:rPr lang="ru-RU" altLang="ru-RU" sz="2800" b="0" dirty="0" smtClean="0"/>
              <a:t>Добавьте </a:t>
            </a:r>
            <a:r>
              <a:rPr lang="ru-RU" altLang="ru-RU" sz="2800" b="0" dirty="0"/>
              <a:t>в программу </a:t>
            </a:r>
            <a:r>
              <a:rPr lang="ru-RU" altLang="ru-RU" sz="2800" b="0" dirty="0" smtClean="0"/>
              <a:t>ввод 				значений переменных </a:t>
            </a:r>
            <a:r>
              <a:rPr lang="en-US" altLang="ru-RU" sz="2800" dirty="0"/>
              <a:t>r</a:t>
            </a:r>
            <a:r>
              <a:rPr lang="ru-RU" altLang="ru-RU" sz="2800" b="0" dirty="0"/>
              <a:t> и</a:t>
            </a:r>
            <a:r>
              <a:rPr lang="en-US" altLang="ru-RU" sz="2800" b="0" dirty="0"/>
              <a:t> </a:t>
            </a:r>
            <a:r>
              <a:rPr lang="en-US" altLang="ru-RU" sz="2800" dirty="0"/>
              <a:t>h</a:t>
            </a:r>
            <a:r>
              <a:rPr lang="ru-RU" altLang="ru-RU" sz="2800" b="0" dirty="0"/>
              <a:t> с </a:t>
            </a:r>
            <a:r>
              <a:rPr lang="ru-RU" altLang="ru-RU" sz="2800" b="0" dirty="0" smtClean="0"/>
              <a:t>				экрана</a:t>
            </a:r>
            <a:r>
              <a:rPr lang="ru-RU" altLang="ru-RU" sz="2800" dirty="0" smtClean="0"/>
              <a:t>.</a:t>
            </a:r>
            <a:endParaRPr lang="ru-RU" altLang="ru-RU" sz="2800" dirty="0"/>
          </a:p>
        </p:txBody>
      </p:sp>
      <p:sp>
        <p:nvSpPr>
          <p:cNvPr id="4" name="Прямоугольник 3"/>
          <p:cNvSpPr/>
          <p:nvPr/>
        </p:nvSpPr>
        <p:spPr bwMode="auto">
          <a:xfrm>
            <a:off x="827584" y="2780928"/>
            <a:ext cx="2448272" cy="3888432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indent="-338138">
              <a:lnSpc>
                <a:spcPct val="90000"/>
              </a:lnSpc>
              <a:spcBef>
                <a:spcPts val="600"/>
              </a:spcBef>
              <a:buClrTx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sz="2800" b="1" dirty="0">
                <a:solidFill>
                  <a:schemeClr val="tx1"/>
                </a:solidFill>
              </a:rPr>
              <a:t>x=10</a:t>
            </a:r>
          </a:p>
          <a:p>
            <a:pPr marL="342900" indent="-338138">
              <a:lnSpc>
                <a:spcPct val="90000"/>
              </a:lnSpc>
              <a:spcBef>
                <a:spcPts val="600"/>
              </a:spcBef>
              <a:buClrTx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sz="2800" b="1" dirty="0">
                <a:solidFill>
                  <a:schemeClr val="tx1"/>
                </a:solidFill>
              </a:rPr>
              <a:t>y=150</a:t>
            </a:r>
          </a:p>
          <a:p>
            <a:pPr marL="342900" indent="-338138">
              <a:lnSpc>
                <a:spcPct val="90000"/>
              </a:lnSpc>
              <a:spcBef>
                <a:spcPts val="600"/>
              </a:spcBef>
              <a:buClrTx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sz="2800" b="1" dirty="0">
                <a:solidFill>
                  <a:schemeClr val="tx1"/>
                </a:solidFill>
              </a:rPr>
              <a:t>r=10</a:t>
            </a:r>
          </a:p>
          <a:p>
            <a:pPr marL="342900" indent="-338138">
              <a:lnSpc>
                <a:spcPct val="90000"/>
              </a:lnSpc>
              <a:spcBef>
                <a:spcPts val="600"/>
              </a:spcBef>
              <a:buClrTx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US" altLang="ru-RU" sz="2800" b="1" dirty="0">
                <a:solidFill>
                  <a:schemeClr val="tx1"/>
                </a:solidFill>
              </a:rPr>
              <a:t>h=25</a:t>
            </a:r>
          </a:p>
          <a:p>
            <a:pPr marL="342900" indent="-338138">
              <a:lnSpc>
                <a:spcPct val="90000"/>
              </a:lnSpc>
              <a:spcBef>
                <a:spcPts val="600"/>
              </a:spcBef>
              <a:buClrTx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sz="2800" b="1" dirty="0">
                <a:solidFill>
                  <a:schemeClr val="tx1"/>
                </a:solidFill>
              </a:rPr>
              <a:t>a: </a:t>
            </a:r>
            <a:r>
              <a:rPr lang="ru-RU" altLang="ru-RU" sz="2800" b="1" dirty="0" err="1">
                <a:solidFill>
                  <a:schemeClr val="tx1"/>
                </a:solidFill>
              </a:rPr>
              <a:t>circle</a:t>
            </a:r>
            <a:r>
              <a:rPr lang="ru-RU" altLang="ru-RU" sz="2800" b="1" dirty="0">
                <a:solidFill>
                  <a:schemeClr val="tx1"/>
                </a:solidFill>
              </a:rPr>
              <a:t> </a:t>
            </a:r>
            <a:r>
              <a:rPr lang="ru-RU" altLang="ru-RU" sz="2800" b="1" dirty="0" err="1">
                <a:solidFill>
                  <a:schemeClr val="tx1"/>
                </a:solidFill>
              </a:rPr>
              <a:t>x,y,r</a:t>
            </a:r>
            <a:endParaRPr lang="ru-RU" altLang="ru-RU" sz="2800" b="1" dirty="0">
              <a:solidFill>
                <a:schemeClr val="tx1"/>
              </a:solidFill>
            </a:endParaRPr>
          </a:p>
          <a:p>
            <a:pPr marL="342900" indent="-338138">
              <a:lnSpc>
                <a:spcPct val="90000"/>
              </a:lnSpc>
              <a:spcBef>
                <a:spcPts val="600"/>
              </a:spcBef>
              <a:buClrTx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US" altLang="ru-RU" sz="2800" b="1" dirty="0" smtClean="0">
                <a:solidFill>
                  <a:schemeClr val="accent2"/>
                </a:solidFill>
              </a:rPr>
              <a:t>pause </a:t>
            </a:r>
            <a:r>
              <a:rPr lang="en-US" altLang="ru-RU" sz="2800" b="1" dirty="0">
                <a:solidFill>
                  <a:schemeClr val="accent2"/>
                </a:solidFill>
              </a:rPr>
              <a:t>0.1</a:t>
            </a:r>
          </a:p>
          <a:p>
            <a:pPr marL="342900" indent="-338138">
              <a:lnSpc>
                <a:spcPct val="90000"/>
              </a:lnSpc>
              <a:spcBef>
                <a:spcPts val="600"/>
              </a:spcBef>
              <a:buClrTx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sz="2800" b="1" dirty="0">
                <a:solidFill>
                  <a:schemeClr val="tx1"/>
                </a:solidFill>
              </a:rPr>
              <a:t>x=x+</a:t>
            </a:r>
            <a:r>
              <a:rPr lang="en-US" altLang="ru-RU" sz="2800" b="1" dirty="0" smtClean="0">
                <a:solidFill>
                  <a:schemeClr val="tx1"/>
                </a:solidFill>
              </a:rPr>
              <a:t>h</a:t>
            </a:r>
            <a:endParaRPr lang="ru-RU" altLang="ru-RU" sz="2800" b="1" dirty="0" smtClean="0">
              <a:solidFill>
                <a:schemeClr val="tx1"/>
              </a:solidFill>
            </a:endParaRPr>
          </a:p>
          <a:p>
            <a:pPr marL="342900" indent="-338138">
              <a:lnSpc>
                <a:spcPct val="90000"/>
              </a:lnSpc>
              <a:spcBef>
                <a:spcPts val="600"/>
              </a:spcBef>
              <a:buClrTx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US" altLang="ru-RU" sz="2800" b="1" dirty="0" err="1" smtClean="0">
                <a:solidFill>
                  <a:schemeClr val="tx1"/>
                </a:solidFill>
              </a:rPr>
              <a:t>goto</a:t>
            </a:r>
            <a:r>
              <a:rPr lang="en-US" altLang="ru-RU" sz="2800" b="1" dirty="0" smtClean="0">
                <a:solidFill>
                  <a:schemeClr val="tx1"/>
                </a:solidFill>
              </a:rPr>
              <a:t> a</a:t>
            </a:r>
            <a:endParaRPr lang="ru-RU" altLang="ru-RU" sz="2800" b="1" dirty="0" smtClean="0">
              <a:solidFill>
                <a:schemeClr val="tx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 bwMode="auto">
          <a:xfrm>
            <a:off x="899592" y="5157192"/>
            <a:ext cx="1656184" cy="432048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accent2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395573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 bwMode="auto">
          <a:xfrm>
            <a:off x="425392" y="2602613"/>
            <a:ext cx="4104456" cy="3813697"/>
          </a:xfrm>
          <a:prstGeom prst="rect">
            <a:avLst/>
          </a:prstGeom>
          <a:noFill/>
          <a:ln w="2857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Задача</a:t>
            </a:r>
            <a:endParaRPr lang="ru-RU" dirty="0"/>
          </a:p>
        </p:txBody>
      </p:sp>
      <p:sp>
        <p:nvSpPr>
          <p:cNvPr id="52225" name="Rectangle 1"/>
          <p:cNvSpPr>
            <a:spLocks noGrp="1" noChangeArrowheads="1"/>
          </p:cNvSpPr>
          <p:nvPr>
            <p:ph idx="1"/>
          </p:nvPr>
        </p:nvSpPr>
        <p:spPr>
          <a:xfrm>
            <a:off x="512851" y="2773379"/>
            <a:ext cx="4016998" cy="3412480"/>
          </a:xfrm>
          <a:ln/>
          <a:extLs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</a:extLst>
        </p:spPr>
        <p:txBody>
          <a:bodyPr anchor="t"/>
          <a:lstStyle/>
          <a:p>
            <a:pPr marL="342900" indent="-338138" algn="l">
              <a:lnSpc>
                <a:spcPct val="90000"/>
              </a:lnSpc>
              <a:spcBef>
                <a:spcPts val="600"/>
              </a:spcBef>
              <a:buClrTx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sz="2800" b="1" dirty="0" smtClean="0"/>
              <a:t>x=10</a:t>
            </a:r>
            <a:endParaRPr lang="ru-RU" altLang="ru-RU" sz="2800" b="1" dirty="0"/>
          </a:p>
          <a:p>
            <a:pPr marL="342900" indent="-338138" algn="l">
              <a:lnSpc>
                <a:spcPct val="90000"/>
              </a:lnSpc>
              <a:spcBef>
                <a:spcPts val="600"/>
              </a:spcBef>
              <a:buClrTx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sz="2800" b="1" dirty="0" smtClean="0"/>
              <a:t>y=150</a:t>
            </a:r>
            <a:endParaRPr lang="ru-RU" altLang="ru-RU" sz="2800" b="1" dirty="0"/>
          </a:p>
          <a:p>
            <a:pPr marL="342900" indent="-338138" algn="l">
              <a:lnSpc>
                <a:spcPct val="90000"/>
              </a:lnSpc>
              <a:spcBef>
                <a:spcPts val="600"/>
              </a:spcBef>
              <a:buClrTx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US" altLang="ru-RU" sz="2800" b="1" dirty="0" smtClean="0"/>
              <a:t>input “</a:t>
            </a:r>
            <a:r>
              <a:rPr lang="ru-RU" altLang="ru-RU" sz="2800" b="1" dirty="0" smtClean="0"/>
              <a:t>r=</a:t>
            </a:r>
            <a:r>
              <a:rPr lang="en-US" altLang="ru-RU" sz="2800" b="1" dirty="0" smtClean="0"/>
              <a:t>“,r</a:t>
            </a:r>
            <a:endParaRPr lang="ru-RU" altLang="ru-RU" sz="2800" b="1" dirty="0"/>
          </a:p>
          <a:p>
            <a:pPr indent="-338138">
              <a:lnSpc>
                <a:spcPct val="90000"/>
              </a:lnSpc>
              <a:spcBef>
                <a:spcPts val="600"/>
              </a:spcBef>
              <a:buClrTx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US" altLang="ru-RU" sz="2800" dirty="0"/>
              <a:t>input </a:t>
            </a:r>
            <a:r>
              <a:rPr lang="en-US" altLang="ru-RU" sz="2800" dirty="0" smtClean="0"/>
              <a:t>“h</a:t>
            </a:r>
            <a:r>
              <a:rPr lang="ru-RU" altLang="ru-RU" sz="2800" dirty="0" smtClean="0"/>
              <a:t>=</a:t>
            </a:r>
            <a:r>
              <a:rPr lang="en-US" altLang="ru-RU" sz="2800" dirty="0" smtClean="0"/>
              <a:t>“,h</a:t>
            </a:r>
            <a:endParaRPr lang="ru-RU" altLang="ru-RU" sz="2800" dirty="0"/>
          </a:p>
          <a:p>
            <a:pPr marL="342900" indent="-338138" algn="l">
              <a:lnSpc>
                <a:spcPct val="90000"/>
              </a:lnSpc>
              <a:spcBef>
                <a:spcPts val="600"/>
              </a:spcBef>
              <a:buClrTx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sz="2800" b="1" dirty="0" smtClean="0"/>
              <a:t>a</a:t>
            </a:r>
            <a:r>
              <a:rPr lang="ru-RU" altLang="ru-RU" sz="2800" b="1" dirty="0"/>
              <a:t>: </a:t>
            </a:r>
            <a:r>
              <a:rPr lang="ru-RU" altLang="ru-RU" sz="2800" b="1" dirty="0" err="1" smtClean="0"/>
              <a:t>circle</a:t>
            </a:r>
            <a:r>
              <a:rPr lang="ru-RU" altLang="ru-RU" sz="2800" b="1" dirty="0" smtClean="0"/>
              <a:t> </a:t>
            </a:r>
            <a:r>
              <a:rPr lang="ru-RU" altLang="ru-RU" sz="2800" b="1" dirty="0" err="1"/>
              <a:t>x,y,r</a:t>
            </a:r>
            <a:endParaRPr lang="ru-RU" altLang="ru-RU" sz="2800" b="1" dirty="0"/>
          </a:p>
          <a:p>
            <a:pPr marL="342900" indent="-338138" algn="l">
              <a:lnSpc>
                <a:spcPct val="90000"/>
              </a:lnSpc>
              <a:spcBef>
                <a:spcPts val="600"/>
              </a:spcBef>
              <a:buClrTx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US" altLang="ru-RU" sz="2800" b="1" dirty="0" smtClean="0"/>
              <a:t>Pause 0.1</a:t>
            </a:r>
          </a:p>
          <a:p>
            <a:pPr marL="342900" indent="-338138" algn="l">
              <a:lnSpc>
                <a:spcPct val="90000"/>
              </a:lnSpc>
              <a:spcBef>
                <a:spcPts val="600"/>
              </a:spcBef>
              <a:buClrTx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sz="2800" b="1" dirty="0" smtClean="0"/>
              <a:t>x=x+</a:t>
            </a:r>
            <a:r>
              <a:rPr lang="en-US" altLang="ru-RU" sz="2800" b="1" dirty="0"/>
              <a:t>h</a:t>
            </a:r>
          </a:p>
          <a:p>
            <a:pPr marL="342900" indent="-338138" algn="l">
              <a:lnSpc>
                <a:spcPct val="90000"/>
              </a:lnSpc>
              <a:spcBef>
                <a:spcPts val="600"/>
              </a:spcBef>
              <a:buClrTx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sz="2800" b="1" dirty="0" err="1" smtClean="0"/>
              <a:t>goto</a:t>
            </a:r>
            <a:r>
              <a:rPr lang="ru-RU" altLang="ru-RU" sz="2800" b="1" dirty="0" smtClean="0"/>
              <a:t> </a:t>
            </a:r>
            <a:r>
              <a:rPr lang="ru-RU" altLang="ru-RU" sz="2800" b="1" dirty="0"/>
              <a:t>a</a:t>
            </a:r>
          </a:p>
        </p:txBody>
      </p:sp>
      <p:sp>
        <p:nvSpPr>
          <p:cNvPr id="52229" name="AutoShape 5"/>
          <p:cNvSpPr>
            <a:spLocks noChangeArrowheads="1"/>
          </p:cNvSpPr>
          <p:nvPr/>
        </p:nvSpPr>
        <p:spPr bwMode="auto">
          <a:xfrm>
            <a:off x="3059113" y="2420938"/>
            <a:ext cx="2520950" cy="863600"/>
          </a:xfrm>
          <a:prstGeom prst="wedgeEllipseCallout">
            <a:avLst>
              <a:gd name="adj1" fmla="val -43750"/>
              <a:gd name="adj2" fmla="val 70000"/>
            </a:avLst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52232" name="Text Box 8"/>
          <p:cNvSpPr txBox="1">
            <a:spLocks noChangeArrowheads="1"/>
          </p:cNvSpPr>
          <p:nvPr/>
        </p:nvSpPr>
        <p:spPr bwMode="auto">
          <a:xfrm>
            <a:off x="172954" y="1147921"/>
            <a:ext cx="8713787" cy="18616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 marL="342900" indent="-338138"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marL="0" indent="4763">
              <a:spcBef>
                <a:spcPts val="1250"/>
              </a:spcBef>
              <a:buClrTx/>
              <a:buFontTx/>
              <a:buNone/>
              <a:tabLst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</a:pPr>
            <a:r>
              <a:rPr lang="ru-RU" altLang="ru-RU" sz="2800" dirty="0"/>
              <a:t>Что надо изменить в программе, чтобы </a:t>
            </a:r>
            <a:r>
              <a:rPr lang="ru-RU" altLang="ru-RU" sz="2800" dirty="0" smtClean="0"/>
              <a:t>программа останавливалась, нарисовав последний круг на экране?</a:t>
            </a:r>
            <a:endParaRPr lang="ru-RU" altLang="ru-RU" sz="2800" dirty="0"/>
          </a:p>
          <a:p>
            <a:pPr>
              <a:spcBef>
                <a:spcPts val="1250"/>
              </a:spcBef>
              <a:buClrTx/>
              <a:buFontTx/>
              <a:buNone/>
            </a:pPr>
            <a:endParaRPr lang="ru-RU" altLang="ru-RU" sz="2000" dirty="0"/>
          </a:p>
        </p:txBody>
      </p:sp>
      <p:sp>
        <p:nvSpPr>
          <p:cNvPr id="2" name="Прямоугольник 1"/>
          <p:cNvSpPr/>
          <p:nvPr/>
        </p:nvSpPr>
        <p:spPr bwMode="auto">
          <a:xfrm>
            <a:off x="512851" y="5939137"/>
            <a:ext cx="3843126" cy="477173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indent="-338138">
              <a:lnSpc>
                <a:spcPct val="90000"/>
              </a:lnSpc>
              <a:spcBef>
                <a:spcPts val="600"/>
              </a:spcBef>
              <a:buClrTx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sz="2800" b="1" dirty="0" smtClean="0">
                <a:solidFill>
                  <a:schemeClr val="tx1"/>
                </a:solidFill>
              </a:rPr>
              <a:t>i</a:t>
            </a:r>
            <a:r>
              <a:rPr lang="en-US" altLang="ru-RU" sz="2800" b="1" dirty="0" smtClean="0">
                <a:solidFill>
                  <a:schemeClr val="tx1"/>
                </a:solidFill>
              </a:rPr>
              <a:t>f </a:t>
            </a:r>
            <a:r>
              <a:rPr lang="ru-RU" altLang="ru-RU" sz="2800" b="1" dirty="0" smtClean="0">
                <a:solidFill>
                  <a:schemeClr val="tx1"/>
                </a:solidFill>
              </a:rPr>
              <a:t>x</a:t>
            </a:r>
            <a:r>
              <a:rPr lang="en-US" altLang="ru-RU" sz="2800" b="1" dirty="0" smtClean="0">
                <a:solidFill>
                  <a:schemeClr val="tx1"/>
                </a:solidFill>
              </a:rPr>
              <a:t>&lt;300-</a:t>
            </a:r>
            <a:r>
              <a:rPr lang="ru-RU" altLang="ru-RU" sz="2800" b="1" dirty="0" smtClean="0">
                <a:solidFill>
                  <a:schemeClr val="tx1"/>
                </a:solidFill>
              </a:rPr>
              <a:t>r</a:t>
            </a:r>
            <a:r>
              <a:rPr lang="en-US" altLang="ru-RU" sz="2800" b="1" dirty="0" smtClean="0">
                <a:solidFill>
                  <a:schemeClr val="tx1"/>
                </a:solidFill>
              </a:rPr>
              <a:t> then </a:t>
            </a:r>
            <a:r>
              <a:rPr lang="en-US" altLang="ru-RU" sz="2800" b="1" dirty="0" err="1" smtClean="0">
                <a:solidFill>
                  <a:schemeClr val="tx1"/>
                </a:solidFill>
              </a:rPr>
              <a:t>goto</a:t>
            </a:r>
            <a:r>
              <a:rPr lang="en-US" altLang="ru-RU" sz="2800" b="1" dirty="0" smtClean="0">
                <a:solidFill>
                  <a:schemeClr val="tx1"/>
                </a:solidFill>
              </a:rPr>
              <a:t> a</a:t>
            </a:r>
            <a:endParaRPr lang="ru-RU" altLang="ru-RU" sz="2800" b="1" dirty="0">
              <a:solidFill>
                <a:schemeClr val="tx1"/>
              </a:solidFill>
            </a:endParaRPr>
          </a:p>
        </p:txBody>
      </p:sp>
      <p:sp>
        <p:nvSpPr>
          <p:cNvPr id="52228" name="AutoShape 4"/>
          <p:cNvSpPr>
            <a:spLocks noChangeArrowheads="1"/>
          </p:cNvSpPr>
          <p:nvPr/>
        </p:nvSpPr>
        <p:spPr bwMode="auto">
          <a:xfrm>
            <a:off x="4860032" y="6021288"/>
            <a:ext cx="4032250" cy="557237"/>
          </a:xfrm>
          <a:prstGeom prst="wedgeEllipseCallout">
            <a:avLst>
              <a:gd name="adj1" fmla="val -125532"/>
              <a:gd name="adj2" fmla="val 19040"/>
            </a:avLst>
          </a:prstGeom>
          <a:solidFill>
            <a:srgbClr val="BBE0E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ts val="1125"/>
              </a:spcBef>
              <a:buClrTx/>
              <a:buFontTx/>
              <a:buNone/>
            </a:pPr>
            <a:r>
              <a:rPr lang="ru-RU" altLang="ru-RU" dirty="0" smtClean="0"/>
              <a:t>Условие остановки</a:t>
            </a:r>
            <a:endParaRPr lang="ru-RU" altLang="ru-RU" dirty="0"/>
          </a:p>
        </p:txBody>
      </p:sp>
      <p:sp>
        <p:nvSpPr>
          <p:cNvPr id="5" name="Прямоугольник 4"/>
          <p:cNvSpPr/>
          <p:nvPr/>
        </p:nvSpPr>
        <p:spPr bwMode="auto">
          <a:xfrm>
            <a:off x="323528" y="2492896"/>
            <a:ext cx="4392488" cy="4032448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 bwMode="auto">
          <a:xfrm>
            <a:off x="899592" y="5939137"/>
            <a:ext cx="1296144" cy="477173"/>
          </a:xfrm>
          <a:prstGeom prst="rect">
            <a:avLst/>
          </a:prstGeom>
          <a:noFill/>
          <a:ln w="28575" cap="flat" cmpd="sng" algn="ctr">
            <a:solidFill>
              <a:schemeClr val="accent6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932040" y="2564904"/>
            <a:ext cx="3888432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chemeClr val="tx1"/>
                </a:solidFill>
              </a:rPr>
              <a:t>1) Что надо изменить в программе, чтобы круг «побежал»?</a:t>
            </a:r>
          </a:p>
          <a:p>
            <a:r>
              <a:rPr lang="ru-RU" sz="2800" dirty="0" smtClean="0">
                <a:solidFill>
                  <a:schemeClr val="tx1"/>
                </a:solidFill>
              </a:rPr>
              <a:t>2) Как сделать так, чтобы круг, добежав до конца экрана, снова оказывался в начале? </a:t>
            </a:r>
          </a:p>
          <a:p>
            <a:endParaRPr lang="ru-RU" sz="2800" dirty="0">
              <a:solidFill>
                <a:schemeClr val="tx1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395536" y="2564904"/>
            <a:ext cx="4176464" cy="4104456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pt-BR" sz="2600" b="1" dirty="0" smtClean="0">
                <a:solidFill>
                  <a:schemeClr val="tx1"/>
                </a:solidFill>
              </a:rPr>
              <a:t>input “r=“,r</a:t>
            </a:r>
          </a:p>
          <a:p>
            <a:r>
              <a:rPr lang="pt-BR" sz="2600" b="1" dirty="0" smtClean="0">
                <a:solidFill>
                  <a:schemeClr val="tx1"/>
                </a:solidFill>
              </a:rPr>
              <a:t>input “h=“,h</a:t>
            </a:r>
          </a:p>
          <a:p>
            <a:r>
              <a:rPr lang="pt-BR" sz="2600" b="1" dirty="0" smtClean="0">
                <a:solidFill>
                  <a:schemeClr val="accent2"/>
                </a:solidFill>
              </a:rPr>
              <a:t>b: </a:t>
            </a:r>
            <a:r>
              <a:rPr lang="pt-BR" sz="2600" b="1" dirty="0" smtClean="0">
                <a:solidFill>
                  <a:schemeClr val="tx1"/>
                </a:solidFill>
              </a:rPr>
              <a:t>x=10</a:t>
            </a:r>
          </a:p>
          <a:p>
            <a:r>
              <a:rPr lang="pt-BR" sz="2600" b="1" dirty="0" smtClean="0">
                <a:solidFill>
                  <a:schemeClr val="tx1"/>
                </a:solidFill>
              </a:rPr>
              <a:t>y=150</a:t>
            </a:r>
          </a:p>
          <a:p>
            <a:r>
              <a:rPr lang="pt-BR" sz="2600" b="1" dirty="0" smtClean="0">
                <a:solidFill>
                  <a:schemeClr val="tx1"/>
                </a:solidFill>
              </a:rPr>
              <a:t>a: clg</a:t>
            </a:r>
          </a:p>
          <a:p>
            <a:r>
              <a:rPr lang="pt-BR" sz="2600" b="1" dirty="0" smtClean="0">
                <a:solidFill>
                  <a:schemeClr val="tx1"/>
                </a:solidFill>
              </a:rPr>
              <a:t>circle x,y,r</a:t>
            </a:r>
          </a:p>
          <a:p>
            <a:r>
              <a:rPr lang="pt-BR" sz="2600" b="1" dirty="0" smtClean="0">
                <a:solidFill>
                  <a:schemeClr val="tx1"/>
                </a:solidFill>
              </a:rPr>
              <a:t>pause 0.1</a:t>
            </a:r>
          </a:p>
          <a:p>
            <a:r>
              <a:rPr lang="pt-BR" sz="2600" b="1" dirty="0" smtClean="0">
                <a:solidFill>
                  <a:schemeClr val="tx1"/>
                </a:solidFill>
              </a:rPr>
              <a:t>x=x+h</a:t>
            </a:r>
          </a:p>
          <a:p>
            <a:r>
              <a:rPr lang="pt-BR" sz="2600" b="1" dirty="0" smtClean="0">
                <a:solidFill>
                  <a:schemeClr val="tx1"/>
                </a:solidFill>
              </a:rPr>
              <a:t>if x&gt;300-r then </a:t>
            </a:r>
            <a:r>
              <a:rPr lang="pt-BR" sz="2600" b="1" dirty="0" smtClean="0">
                <a:solidFill>
                  <a:schemeClr val="accent2"/>
                </a:solidFill>
              </a:rPr>
              <a:t>goto b</a:t>
            </a:r>
          </a:p>
          <a:p>
            <a:r>
              <a:rPr lang="pt-BR" sz="2600" b="1" dirty="0" smtClean="0">
                <a:solidFill>
                  <a:schemeClr val="tx1"/>
                </a:solidFill>
              </a:rPr>
              <a:t>goto a</a:t>
            </a:r>
            <a:endParaRPr lang="pt-BR" sz="26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 additive="repl">
                                        <p:cTn id="7" dur="500"/>
                                        <p:tgtEl>
                                          <p:spTgt spid="522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8" grpId="0" animBg="1"/>
      <p:bldP spid="12" grpId="0" animBg="1"/>
    </p:bld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49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06437"/>
          </a:xfrm>
          <a:ln/>
          <a:extLs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sz="4000"/>
              <a:t>Задания</a:t>
            </a:r>
          </a:p>
        </p:txBody>
      </p:sp>
      <p:sp>
        <p:nvSpPr>
          <p:cNvPr id="5325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50825" y="908050"/>
            <a:ext cx="8723313" cy="5183188"/>
          </a:xfrm>
          <a:ln/>
          <a:extLs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604838" indent="-604838">
              <a:lnSpc>
                <a:spcPct val="90000"/>
              </a:lnSpc>
              <a:spcBef>
                <a:spcPts val="700"/>
              </a:spcBef>
              <a:buFont typeface="Times New Roman" panose="02020603050405020304" pitchFamily="18" charset="0"/>
              <a:buAutoNum type="arabicPeriod"/>
              <a:tabLst>
                <a:tab pos="604838" algn="l"/>
                <a:tab pos="709613" algn="l"/>
                <a:tab pos="1158875" algn="l"/>
                <a:tab pos="1608138" algn="l"/>
                <a:tab pos="2057400" algn="l"/>
                <a:tab pos="2506663" algn="l"/>
                <a:tab pos="2955925" algn="l"/>
                <a:tab pos="3405188" algn="l"/>
                <a:tab pos="3854450" algn="l"/>
                <a:tab pos="4303713" algn="l"/>
                <a:tab pos="4752975" algn="l"/>
                <a:tab pos="5202238" algn="l"/>
                <a:tab pos="5651500" algn="l"/>
                <a:tab pos="6100763" algn="l"/>
                <a:tab pos="6550025" algn="l"/>
                <a:tab pos="6999288" algn="l"/>
                <a:tab pos="7448550" algn="l"/>
                <a:tab pos="7897813" algn="l"/>
                <a:tab pos="8347075" algn="l"/>
                <a:tab pos="8796338" algn="l"/>
                <a:tab pos="9245600" algn="l"/>
              </a:tabLst>
            </a:pPr>
            <a:r>
              <a:rPr lang="ru-RU" altLang="ru-RU" sz="2800"/>
              <a:t>Составьте программу рисования 10 квадратов, расположенных горизонтально:</a:t>
            </a:r>
          </a:p>
          <a:p>
            <a:pPr marL="604838" indent="-604838">
              <a:lnSpc>
                <a:spcPct val="90000"/>
              </a:lnSpc>
              <a:spcBef>
                <a:spcPts val="700"/>
              </a:spcBef>
              <a:buClrTx/>
              <a:buFontTx/>
              <a:buNone/>
              <a:tabLst>
                <a:tab pos="604838" algn="l"/>
                <a:tab pos="709613" algn="l"/>
                <a:tab pos="1158875" algn="l"/>
                <a:tab pos="1608138" algn="l"/>
                <a:tab pos="2057400" algn="l"/>
                <a:tab pos="2506663" algn="l"/>
                <a:tab pos="2955925" algn="l"/>
                <a:tab pos="3405188" algn="l"/>
                <a:tab pos="3854450" algn="l"/>
                <a:tab pos="4303713" algn="l"/>
                <a:tab pos="4752975" algn="l"/>
                <a:tab pos="5202238" algn="l"/>
                <a:tab pos="5651500" algn="l"/>
                <a:tab pos="6100763" algn="l"/>
                <a:tab pos="6550025" algn="l"/>
                <a:tab pos="6999288" algn="l"/>
                <a:tab pos="7448550" algn="l"/>
                <a:tab pos="7897813" algn="l"/>
                <a:tab pos="8347075" algn="l"/>
                <a:tab pos="8796338" algn="l"/>
                <a:tab pos="9245600" algn="l"/>
              </a:tabLst>
            </a:pPr>
            <a:endParaRPr lang="ru-RU" altLang="ru-RU" sz="2800"/>
          </a:p>
          <a:p>
            <a:pPr marL="604838" indent="-604838">
              <a:lnSpc>
                <a:spcPct val="90000"/>
              </a:lnSpc>
              <a:spcBef>
                <a:spcPts val="700"/>
              </a:spcBef>
              <a:buClrTx/>
              <a:buFontTx/>
              <a:buNone/>
              <a:tabLst>
                <a:tab pos="604838" algn="l"/>
                <a:tab pos="709613" algn="l"/>
                <a:tab pos="1158875" algn="l"/>
                <a:tab pos="1608138" algn="l"/>
                <a:tab pos="2057400" algn="l"/>
                <a:tab pos="2506663" algn="l"/>
                <a:tab pos="2955925" algn="l"/>
                <a:tab pos="3405188" algn="l"/>
                <a:tab pos="3854450" algn="l"/>
                <a:tab pos="4303713" algn="l"/>
                <a:tab pos="4752975" algn="l"/>
                <a:tab pos="5202238" algn="l"/>
                <a:tab pos="5651500" algn="l"/>
                <a:tab pos="6100763" algn="l"/>
                <a:tab pos="6550025" algn="l"/>
                <a:tab pos="6999288" algn="l"/>
                <a:tab pos="7448550" algn="l"/>
                <a:tab pos="7897813" algn="l"/>
                <a:tab pos="8347075" algn="l"/>
                <a:tab pos="8796338" algn="l"/>
                <a:tab pos="9245600" algn="l"/>
              </a:tabLst>
            </a:pPr>
            <a:endParaRPr lang="ru-RU" altLang="ru-RU" sz="2800"/>
          </a:p>
          <a:p>
            <a:pPr marL="604838" indent="-604838">
              <a:lnSpc>
                <a:spcPct val="90000"/>
              </a:lnSpc>
              <a:spcBef>
                <a:spcPts val="700"/>
              </a:spcBef>
              <a:buClrTx/>
              <a:buFontTx/>
              <a:buNone/>
              <a:tabLst>
                <a:tab pos="604838" algn="l"/>
                <a:tab pos="709613" algn="l"/>
                <a:tab pos="1158875" algn="l"/>
                <a:tab pos="1608138" algn="l"/>
                <a:tab pos="2057400" algn="l"/>
                <a:tab pos="2506663" algn="l"/>
                <a:tab pos="2955925" algn="l"/>
                <a:tab pos="3405188" algn="l"/>
                <a:tab pos="3854450" algn="l"/>
                <a:tab pos="4303713" algn="l"/>
                <a:tab pos="4752975" algn="l"/>
                <a:tab pos="5202238" algn="l"/>
                <a:tab pos="5651500" algn="l"/>
                <a:tab pos="6100763" algn="l"/>
                <a:tab pos="6550025" algn="l"/>
                <a:tab pos="6999288" algn="l"/>
                <a:tab pos="7448550" algn="l"/>
                <a:tab pos="7897813" algn="l"/>
                <a:tab pos="8347075" algn="l"/>
                <a:tab pos="8796338" algn="l"/>
                <a:tab pos="9245600" algn="l"/>
              </a:tabLst>
            </a:pPr>
            <a:endParaRPr lang="ru-RU" altLang="ru-RU" sz="2800"/>
          </a:p>
          <a:p>
            <a:pPr marL="604838" indent="-604838">
              <a:lnSpc>
                <a:spcPct val="90000"/>
              </a:lnSpc>
              <a:spcBef>
                <a:spcPts val="700"/>
              </a:spcBef>
              <a:buClrTx/>
              <a:buFontTx/>
              <a:buNone/>
              <a:tabLst>
                <a:tab pos="604838" algn="l"/>
                <a:tab pos="709613" algn="l"/>
                <a:tab pos="1158875" algn="l"/>
                <a:tab pos="1608138" algn="l"/>
                <a:tab pos="2057400" algn="l"/>
                <a:tab pos="2506663" algn="l"/>
                <a:tab pos="2955925" algn="l"/>
                <a:tab pos="3405188" algn="l"/>
                <a:tab pos="3854450" algn="l"/>
                <a:tab pos="4303713" algn="l"/>
                <a:tab pos="4752975" algn="l"/>
                <a:tab pos="5202238" algn="l"/>
                <a:tab pos="5651500" algn="l"/>
                <a:tab pos="6100763" algn="l"/>
                <a:tab pos="6550025" algn="l"/>
                <a:tab pos="6999288" algn="l"/>
                <a:tab pos="7448550" algn="l"/>
                <a:tab pos="7897813" algn="l"/>
                <a:tab pos="8347075" algn="l"/>
                <a:tab pos="8796338" algn="l"/>
                <a:tab pos="9245600" algn="l"/>
              </a:tabLst>
            </a:pPr>
            <a:r>
              <a:rPr lang="ru-RU" altLang="ru-RU" sz="2800"/>
              <a:t>2. Составьте программу рисования 10 кругов, расположенных друг под другом.</a:t>
            </a:r>
          </a:p>
          <a:p>
            <a:pPr marL="604838" indent="-604838">
              <a:lnSpc>
                <a:spcPct val="90000"/>
              </a:lnSpc>
              <a:spcBef>
                <a:spcPts val="700"/>
              </a:spcBef>
              <a:buClrTx/>
              <a:buFontTx/>
              <a:buNone/>
              <a:tabLst>
                <a:tab pos="604838" algn="l"/>
                <a:tab pos="709613" algn="l"/>
                <a:tab pos="1158875" algn="l"/>
                <a:tab pos="1608138" algn="l"/>
                <a:tab pos="2057400" algn="l"/>
                <a:tab pos="2506663" algn="l"/>
                <a:tab pos="2955925" algn="l"/>
                <a:tab pos="3405188" algn="l"/>
                <a:tab pos="3854450" algn="l"/>
                <a:tab pos="4303713" algn="l"/>
                <a:tab pos="4752975" algn="l"/>
                <a:tab pos="5202238" algn="l"/>
                <a:tab pos="5651500" algn="l"/>
                <a:tab pos="6100763" algn="l"/>
                <a:tab pos="6550025" algn="l"/>
                <a:tab pos="6999288" algn="l"/>
                <a:tab pos="7448550" algn="l"/>
                <a:tab pos="7897813" algn="l"/>
                <a:tab pos="8347075" algn="l"/>
                <a:tab pos="8796338" algn="l"/>
                <a:tab pos="9245600" algn="l"/>
              </a:tabLst>
            </a:pPr>
            <a:r>
              <a:rPr lang="ru-RU" altLang="ru-RU" sz="2800"/>
              <a:t>3. Составьте программу рисования 10 квадратов, расположенных так, чтобы правый нижний угол предыдущего совпадал с левым верхним углом следующего:</a:t>
            </a:r>
          </a:p>
          <a:p>
            <a:pPr marL="604838" indent="-604838">
              <a:lnSpc>
                <a:spcPct val="90000"/>
              </a:lnSpc>
              <a:spcBef>
                <a:spcPts val="700"/>
              </a:spcBef>
              <a:buClrTx/>
              <a:buFontTx/>
              <a:buNone/>
              <a:tabLst>
                <a:tab pos="604838" algn="l"/>
                <a:tab pos="709613" algn="l"/>
                <a:tab pos="1158875" algn="l"/>
                <a:tab pos="1608138" algn="l"/>
                <a:tab pos="2057400" algn="l"/>
                <a:tab pos="2506663" algn="l"/>
                <a:tab pos="2955925" algn="l"/>
                <a:tab pos="3405188" algn="l"/>
                <a:tab pos="3854450" algn="l"/>
                <a:tab pos="4303713" algn="l"/>
                <a:tab pos="4752975" algn="l"/>
                <a:tab pos="5202238" algn="l"/>
                <a:tab pos="5651500" algn="l"/>
                <a:tab pos="6100763" algn="l"/>
                <a:tab pos="6550025" algn="l"/>
                <a:tab pos="6999288" algn="l"/>
                <a:tab pos="7448550" algn="l"/>
                <a:tab pos="7897813" algn="l"/>
                <a:tab pos="8347075" algn="l"/>
                <a:tab pos="8796338" algn="l"/>
                <a:tab pos="9245600" algn="l"/>
              </a:tabLst>
            </a:pPr>
            <a:endParaRPr lang="ru-RU" altLang="ru-RU" sz="2800"/>
          </a:p>
        </p:txBody>
      </p:sp>
      <p:pic>
        <p:nvPicPr>
          <p:cNvPr id="5325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613" y="1844675"/>
            <a:ext cx="4848225" cy="1247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53252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6100" y="5229225"/>
            <a:ext cx="1504950" cy="1476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3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77875"/>
          </a:xfrm>
          <a:ln/>
          <a:extLs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/>
              <a:t>Повторения</a:t>
            </a:r>
          </a:p>
        </p:txBody>
      </p:sp>
      <p:sp>
        <p:nvSpPr>
          <p:cNvPr id="5427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95288" y="1125538"/>
            <a:ext cx="8280400" cy="4352925"/>
          </a:xfrm>
          <a:ln/>
          <a:extLs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indent="-338138">
              <a:buClrTx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/>
              <a:t>Помните задачу о рисовании 10 одинаковых кругов, расположенных горизонтально?</a:t>
            </a:r>
          </a:p>
          <a:p>
            <a:pPr indent="-338138">
              <a:buClrTx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en-US" altLang="ru-RU"/>
          </a:p>
          <a:p>
            <a:pPr indent="-338138">
              <a:buClrTx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ru-RU" altLang="ru-RU"/>
          </a:p>
          <a:p>
            <a:pPr indent="-338138">
              <a:buClrTx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ru-RU" altLang="ru-RU"/>
          </a:p>
          <a:p>
            <a:pPr indent="-338138">
              <a:buClrTx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/>
              <a:t>Решить её можно ещё одним способом – с помощью команды, аналогичной блоку повторить в скретче.</a:t>
            </a:r>
          </a:p>
        </p:txBody>
      </p:sp>
      <p:pic>
        <p:nvPicPr>
          <p:cNvPr id="5427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0113" y="2133600"/>
            <a:ext cx="6265862" cy="1044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54276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25" y="5157788"/>
            <a:ext cx="2555875" cy="1335087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 additive="repl">
                                        <p:cTn id="7" dur="500"/>
                                        <p:tgtEl>
                                          <p:spTgt spid="542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 additive="repl">
                                        <p:cTn id="12" dur="500"/>
                                        <p:tgtEl>
                                          <p:spTgt spid="5427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4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 additive="repl">
                                        <p:cTn id="16" dur="500"/>
                                        <p:tgtEl>
                                          <p:spTgt spid="542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1"/>
          <p:cNvSpPr>
            <a:spLocks noGrp="1" noChangeArrowheads="1"/>
          </p:cNvSpPr>
          <p:nvPr>
            <p:ph type="title"/>
          </p:nvPr>
        </p:nvSpPr>
        <p:spPr>
          <a:xfrm>
            <a:off x="395288" y="0"/>
            <a:ext cx="8229600" cy="706438"/>
          </a:xfrm>
          <a:ln/>
          <a:extLs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sz="4000"/>
              <a:t>Цикл</a:t>
            </a:r>
          </a:p>
        </p:txBody>
      </p:sp>
      <p:sp>
        <p:nvSpPr>
          <p:cNvPr id="5529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79388" y="692150"/>
            <a:ext cx="8785225" cy="6165850"/>
          </a:xfrm>
          <a:ln/>
          <a:extLs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indent="-338138">
              <a:lnSpc>
                <a:spcPct val="80000"/>
              </a:lnSpc>
              <a:spcBef>
                <a:spcPts val="700"/>
              </a:spcBef>
              <a:buClrTx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sz="2800"/>
              <a:t>Повторяющиеся действия называются </a:t>
            </a:r>
            <a:r>
              <a:rPr lang="ru-RU" altLang="ru-RU" sz="2800" i="1"/>
              <a:t>циклическими</a:t>
            </a:r>
            <a:r>
              <a:rPr lang="ru-RU" altLang="ru-RU" sz="2800"/>
              <a:t> (</a:t>
            </a:r>
            <a:r>
              <a:rPr lang="ru-RU" altLang="ru-RU" sz="2800" i="1"/>
              <a:t>от латинского слова cyclus, означающего</a:t>
            </a:r>
            <a:r>
              <a:rPr lang="ru-RU" altLang="ru-RU" sz="2800"/>
              <a:t> </a:t>
            </a:r>
            <a:r>
              <a:rPr lang="ru-RU" altLang="ru-RU" sz="2800" i="1"/>
              <a:t>круг</a:t>
            </a:r>
            <a:r>
              <a:rPr lang="ru-RU" altLang="ru-RU" sz="2800"/>
              <a:t>).</a:t>
            </a:r>
          </a:p>
          <a:p>
            <a:pPr indent="-338138">
              <a:lnSpc>
                <a:spcPct val="80000"/>
              </a:lnSpc>
              <a:spcBef>
                <a:spcPts val="600"/>
              </a:spcBef>
              <a:buClrTx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sz="2800"/>
              <a:t>Оператор цикла: </a:t>
            </a:r>
            <a:r>
              <a:rPr lang="ru-RU" altLang="ru-RU"/>
              <a:t>for переменная = число1 to число2 [step число3 ]</a:t>
            </a:r>
            <a:br>
              <a:rPr lang="ru-RU" altLang="ru-RU"/>
            </a:br>
            <a:r>
              <a:rPr lang="ru-RU" altLang="ru-RU"/>
              <a:t>тело цикла</a:t>
            </a:r>
            <a:br>
              <a:rPr lang="ru-RU" altLang="ru-RU"/>
            </a:br>
            <a:r>
              <a:rPr lang="ru-RU" altLang="ru-RU"/>
              <a:t>next переменная</a:t>
            </a:r>
          </a:p>
          <a:p>
            <a:pPr indent="-338138">
              <a:lnSpc>
                <a:spcPct val="80000"/>
              </a:lnSpc>
              <a:spcBef>
                <a:spcPts val="600"/>
              </a:spcBef>
              <a:buClrTx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ru-RU" altLang="ru-RU"/>
          </a:p>
          <a:p>
            <a:pPr indent="-338138">
              <a:lnSpc>
                <a:spcPct val="80000"/>
              </a:lnSpc>
              <a:spcBef>
                <a:spcPts val="600"/>
              </a:spcBef>
              <a:buClrTx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/>
              <a:t>Пример:</a:t>
            </a:r>
          </a:p>
          <a:p>
            <a:pPr indent="-338138">
              <a:lnSpc>
                <a:spcPct val="80000"/>
              </a:lnSpc>
              <a:spcBef>
                <a:spcPts val="700"/>
              </a:spcBef>
              <a:buClrTx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US" altLang="ru-RU" sz="2800"/>
              <a:t>X=10</a:t>
            </a:r>
          </a:p>
          <a:p>
            <a:pPr indent="-338138">
              <a:lnSpc>
                <a:spcPct val="80000"/>
              </a:lnSpc>
              <a:spcBef>
                <a:spcPts val="700"/>
              </a:spcBef>
              <a:buClrTx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US" altLang="ru-RU" sz="2800"/>
              <a:t>For k=1 to 10</a:t>
            </a:r>
          </a:p>
          <a:p>
            <a:pPr indent="-338138">
              <a:lnSpc>
                <a:spcPct val="80000"/>
              </a:lnSpc>
              <a:spcBef>
                <a:spcPts val="700"/>
              </a:spcBef>
              <a:buClrTx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sz="2800"/>
              <a:t>circle x,</a:t>
            </a:r>
            <a:r>
              <a:rPr lang="en-US" altLang="ru-RU" sz="2800"/>
              <a:t>100</a:t>
            </a:r>
            <a:r>
              <a:rPr lang="ru-RU" altLang="ru-RU" sz="2800"/>
              <a:t>,</a:t>
            </a:r>
            <a:r>
              <a:rPr lang="en-US" altLang="ru-RU" sz="2800"/>
              <a:t>10</a:t>
            </a:r>
          </a:p>
          <a:p>
            <a:pPr indent="-338138">
              <a:lnSpc>
                <a:spcPct val="80000"/>
              </a:lnSpc>
              <a:spcBef>
                <a:spcPts val="700"/>
              </a:spcBef>
              <a:buClrTx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sz="2800"/>
              <a:t>x=x+25</a:t>
            </a:r>
          </a:p>
          <a:p>
            <a:pPr indent="-338138">
              <a:lnSpc>
                <a:spcPct val="80000"/>
              </a:lnSpc>
              <a:spcBef>
                <a:spcPts val="700"/>
              </a:spcBef>
              <a:buClrTx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US" altLang="ru-RU" sz="2800"/>
              <a:t>Pause 0.1</a:t>
            </a:r>
          </a:p>
          <a:p>
            <a:pPr indent="-338138">
              <a:lnSpc>
                <a:spcPct val="80000"/>
              </a:lnSpc>
              <a:spcBef>
                <a:spcPts val="700"/>
              </a:spcBef>
              <a:buClrTx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sz="2800"/>
              <a:t>next </a:t>
            </a:r>
            <a:r>
              <a:rPr lang="en-US" altLang="ru-RU" sz="2800"/>
              <a:t> k</a:t>
            </a:r>
          </a:p>
          <a:p>
            <a:pPr indent="-338138">
              <a:lnSpc>
                <a:spcPct val="80000"/>
              </a:lnSpc>
              <a:spcBef>
                <a:spcPts val="700"/>
              </a:spcBef>
              <a:buClrTx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US" altLang="ru-RU" sz="2800"/>
              <a:t>Print “</a:t>
            </a:r>
            <a:r>
              <a:rPr lang="ru-RU" altLang="ru-RU" sz="2800"/>
              <a:t>конец</a:t>
            </a:r>
            <a:r>
              <a:rPr lang="en-US" altLang="ru-RU" sz="2800"/>
              <a:t>”</a:t>
            </a:r>
          </a:p>
        </p:txBody>
      </p:sp>
      <p:sp>
        <p:nvSpPr>
          <p:cNvPr id="55299" name="AutoShape 3"/>
          <p:cNvSpPr>
            <a:spLocks noChangeArrowheads="1"/>
          </p:cNvSpPr>
          <p:nvPr/>
        </p:nvSpPr>
        <p:spPr bwMode="auto">
          <a:xfrm>
            <a:off x="5435600" y="2636838"/>
            <a:ext cx="3600450" cy="1152525"/>
          </a:xfrm>
          <a:prstGeom prst="wedgeEllipseCallout">
            <a:avLst>
              <a:gd name="adj1" fmla="val -31616"/>
              <a:gd name="adj2" fmla="val -67907"/>
            </a:avLst>
          </a:prstGeom>
          <a:solidFill>
            <a:srgbClr val="BBE0E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ts val="1125"/>
              </a:spcBef>
              <a:buClrTx/>
              <a:buFontTx/>
              <a:buNone/>
            </a:pPr>
            <a:r>
              <a:rPr lang="ru-RU" altLang="ru-RU"/>
              <a:t>Шаг изменения переменной. Если отсутствует, то </a:t>
            </a:r>
            <a:r>
              <a:rPr lang="en-US" altLang="ru-RU"/>
              <a:t>step 1</a:t>
            </a:r>
          </a:p>
        </p:txBody>
      </p:sp>
      <p:sp>
        <p:nvSpPr>
          <p:cNvPr id="55300" name="AutoShape 4"/>
          <p:cNvSpPr>
            <a:spLocks noChangeArrowheads="1"/>
          </p:cNvSpPr>
          <p:nvPr/>
        </p:nvSpPr>
        <p:spPr bwMode="auto">
          <a:xfrm>
            <a:off x="3419475" y="2636838"/>
            <a:ext cx="2160588" cy="720725"/>
          </a:xfrm>
          <a:prstGeom prst="wedgeEllipseCallout">
            <a:avLst>
              <a:gd name="adj1" fmla="val -107162"/>
              <a:gd name="adj2" fmla="val -44713"/>
            </a:avLst>
          </a:prstGeom>
          <a:solidFill>
            <a:srgbClr val="BBE0E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ts val="1125"/>
              </a:spcBef>
              <a:buClrTx/>
              <a:buFontTx/>
              <a:buNone/>
            </a:pPr>
            <a:r>
              <a:rPr lang="ru-RU" altLang="ru-RU"/>
              <a:t>Группа операторов</a:t>
            </a:r>
          </a:p>
        </p:txBody>
      </p:sp>
      <p:sp>
        <p:nvSpPr>
          <p:cNvPr id="55301" name="AutoShape 5"/>
          <p:cNvSpPr>
            <a:spLocks noChangeArrowheads="1"/>
          </p:cNvSpPr>
          <p:nvPr/>
        </p:nvSpPr>
        <p:spPr bwMode="auto">
          <a:xfrm>
            <a:off x="2339975" y="3789363"/>
            <a:ext cx="4464050" cy="720725"/>
          </a:xfrm>
          <a:prstGeom prst="wedgeEllipseCallout">
            <a:avLst>
              <a:gd name="adj1" fmla="val -77667"/>
              <a:gd name="adj2" fmla="val 27755"/>
            </a:avLst>
          </a:prstGeom>
          <a:solidFill>
            <a:srgbClr val="BBE0E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ts val="1125"/>
              </a:spcBef>
              <a:buClrTx/>
              <a:buFontTx/>
              <a:buNone/>
            </a:pPr>
            <a:r>
              <a:rPr lang="ru-RU" altLang="ru-RU"/>
              <a:t>Счётчик числа повторений или </a:t>
            </a:r>
            <a:r>
              <a:rPr lang="ru-RU" altLang="ru-RU" b="1"/>
              <a:t>переменная цикла</a:t>
            </a:r>
          </a:p>
        </p:txBody>
      </p:sp>
      <p:sp>
        <p:nvSpPr>
          <p:cNvPr id="55302" name="AutoShape 6"/>
          <p:cNvSpPr>
            <a:spLocks noChangeArrowheads="1"/>
          </p:cNvSpPr>
          <p:nvPr/>
        </p:nvSpPr>
        <p:spPr bwMode="auto">
          <a:xfrm>
            <a:off x="3708400" y="4508500"/>
            <a:ext cx="3168650" cy="576263"/>
          </a:xfrm>
          <a:prstGeom prst="wedgeEllipseCallout">
            <a:avLst>
              <a:gd name="adj1" fmla="val -82764"/>
              <a:gd name="adj2" fmla="val 20250"/>
            </a:avLst>
          </a:prstGeom>
          <a:solidFill>
            <a:srgbClr val="BBE0E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ts val="1125"/>
              </a:spcBef>
              <a:buClrTx/>
              <a:buFontTx/>
              <a:buNone/>
            </a:pPr>
            <a:r>
              <a:rPr lang="ru-RU" altLang="ru-RU"/>
              <a:t>Рисование круга</a:t>
            </a:r>
          </a:p>
        </p:txBody>
      </p:sp>
      <p:sp>
        <p:nvSpPr>
          <p:cNvPr id="55303" name="AutoShape 7"/>
          <p:cNvSpPr>
            <a:spLocks noChangeArrowheads="1"/>
          </p:cNvSpPr>
          <p:nvPr/>
        </p:nvSpPr>
        <p:spPr bwMode="auto">
          <a:xfrm>
            <a:off x="3348038" y="5084763"/>
            <a:ext cx="3671887" cy="574675"/>
          </a:xfrm>
          <a:prstGeom prst="wedgeEllipseCallout">
            <a:avLst>
              <a:gd name="adj1" fmla="val -100625"/>
              <a:gd name="adj2" fmla="val -6079"/>
            </a:avLst>
          </a:prstGeom>
          <a:solidFill>
            <a:srgbClr val="BBE0E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ts val="1125"/>
              </a:spcBef>
              <a:buClrTx/>
              <a:buFontTx/>
              <a:buNone/>
            </a:pPr>
            <a:r>
              <a:rPr lang="ru-RU" altLang="ru-RU"/>
              <a:t>Сдвиг по координате х</a:t>
            </a:r>
          </a:p>
        </p:txBody>
      </p:sp>
      <p:sp>
        <p:nvSpPr>
          <p:cNvPr id="55304" name="AutoShape 8"/>
          <p:cNvSpPr>
            <a:spLocks noChangeArrowheads="1"/>
          </p:cNvSpPr>
          <p:nvPr/>
        </p:nvSpPr>
        <p:spPr bwMode="auto">
          <a:xfrm>
            <a:off x="3276600" y="5589588"/>
            <a:ext cx="4608513" cy="504825"/>
          </a:xfrm>
          <a:prstGeom prst="wedgeEllipseCallout">
            <a:avLst>
              <a:gd name="adj1" fmla="val -78593"/>
              <a:gd name="adj2" fmla="val -16037"/>
            </a:avLst>
          </a:prstGeom>
          <a:solidFill>
            <a:srgbClr val="E8ED0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ts val="1125"/>
              </a:spcBef>
              <a:buClrTx/>
              <a:buFontTx/>
              <a:buNone/>
            </a:pPr>
            <a:r>
              <a:rPr lang="ru-RU" altLang="ru-RU"/>
              <a:t>Добавим ещё одну команду !</a:t>
            </a:r>
          </a:p>
        </p:txBody>
      </p:sp>
      <p:sp>
        <p:nvSpPr>
          <p:cNvPr id="55305" name="AutoShape 9"/>
          <p:cNvSpPr>
            <a:spLocks noChangeArrowheads="1"/>
          </p:cNvSpPr>
          <p:nvPr/>
        </p:nvSpPr>
        <p:spPr bwMode="auto">
          <a:xfrm>
            <a:off x="2124075" y="6021388"/>
            <a:ext cx="6840538" cy="720725"/>
          </a:xfrm>
          <a:prstGeom prst="wedgeEllipseCallout">
            <a:avLst>
              <a:gd name="adj1" fmla="val -61069"/>
              <a:gd name="adj2" fmla="val -30398"/>
            </a:avLst>
          </a:prstGeom>
          <a:solidFill>
            <a:srgbClr val="BBE0E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ts val="1125"/>
              </a:spcBef>
              <a:buClrTx/>
              <a:buFontTx/>
              <a:buNone/>
            </a:pPr>
            <a:r>
              <a:rPr lang="ru-RU" altLang="ru-RU"/>
              <a:t>Переход к следующему значению </a:t>
            </a:r>
            <a:r>
              <a:rPr lang="en-US" altLang="ru-RU" b="1"/>
              <a:t>k </a:t>
            </a:r>
            <a:r>
              <a:rPr lang="ru-RU" altLang="ru-RU"/>
              <a:t>(</a:t>
            </a:r>
            <a:r>
              <a:rPr lang="en-US" altLang="ru-RU"/>
              <a:t>k</a:t>
            </a:r>
            <a:r>
              <a:rPr lang="ru-RU" altLang="ru-RU"/>
              <a:t>=</a:t>
            </a:r>
            <a:r>
              <a:rPr lang="en-US" altLang="ru-RU"/>
              <a:t>k</a:t>
            </a:r>
            <a:r>
              <a:rPr lang="ru-RU" altLang="ru-RU"/>
              <a:t>+1)</a:t>
            </a:r>
            <a:r>
              <a:rPr lang="en-US" altLang="ru-RU"/>
              <a:t> </a:t>
            </a:r>
            <a:r>
              <a:rPr lang="ru-RU" altLang="ru-RU"/>
              <a:t>и переход к оператору </a:t>
            </a:r>
            <a:r>
              <a:rPr lang="en-US" altLang="ru-RU" b="1"/>
              <a:t>for</a:t>
            </a:r>
          </a:p>
        </p:txBody>
      </p:sp>
      <p:sp>
        <p:nvSpPr>
          <p:cNvPr id="55306" name="AutoShape 10"/>
          <p:cNvSpPr>
            <a:spLocks noChangeArrowheads="1"/>
          </p:cNvSpPr>
          <p:nvPr/>
        </p:nvSpPr>
        <p:spPr bwMode="auto">
          <a:xfrm>
            <a:off x="1692275" y="3357563"/>
            <a:ext cx="3167063" cy="431800"/>
          </a:xfrm>
          <a:prstGeom prst="wedgeEllipseCallout">
            <a:avLst>
              <a:gd name="adj1" fmla="val -79676"/>
              <a:gd name="adj2" fmla="val 166546"/>
            </a:avLst>
          </a:prstGeom>
          <a:solidFill>
            <a:srgbClr val="BBE0E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ts val="1125"/>
              </a:spcBef>
              <a:buClrTx/>
              <a:buFontTx/>
              <a:buNone/>
            </a:pPr>
            <a:r>
              <a:rPr lang="ru-RU" altLang="ru-RU"/>
              <a:t>Проверка: </a:t>
            </a:r>
            <a:r>
              <a:rPr lang="en-US" altLang="ru-RU"/>
              <a:t>k&lt;=10?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 additive="repl">
                                        <p:cTn id="7" dur="500"/>
                                        <p:tgtEl>
                                          <p:spTgt spid="552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 additive="repl">
                                        <p:cTn id="12" dur="500"/>
                                        <p:tgtEl>
                                          <p:spTgt spid="5529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4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 additive="repl">
                                        <p:cTn id="16" dur="500"/>
                                        <p:tgtEl>
                                          <p:spTgt spid="552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8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 additive="repl">
                                        <p:cTn id="20" dur="500"/>
                                        <p:tgtEl>
                                          <p:spTgt spid="553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 additive="repl">
                                        <p:cTn id="25" dur="500"/>
                                        <p:tgtEl>
                                          <p:spTgt spid="5529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7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 additive="repl">
                                        <p:cTn id="29" dur="500"/>
                                        <p:tgtEl>
                                          <p:spTgt spid="5529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31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 additive="repl">
                                        <p:cTn id="33" dur="500"/>
                                        <p:tgtEl>
                                          <p:spTgt spid="5529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35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 additive="repl">
                                        <p:cTn id="37" dur="500"/>
                                        <p:tgtEl>
                                          <p:spTgt spid="5529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39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 additive="repl">
                                        <p:cTn id="41" dur="500"/>
                                        <p:tgtEl>
                                          <p:spTgt spid="5529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43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 additive="repl">
                                        <p:cTn id="45" dur="500"/>
                                        <p:tgtEl>
                                          <p:spTgt spid="5529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47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 additive="repl">
                                        <p:cTn id="49" dur="500"/>
                                        <p:tgtEl>
                                          <p:spTgt spid="5529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 nodeType="clickPar">
                      <p:stCondLst>
                        <p:cond delay="indefinite"/>
                      </p:stCondLst>
                      <p:childTnLst>
                        <p:par>
                          <p:cTn id="5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2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 additive="repl">
                                        <p:cTn id="54" dur="500"/>
                                        <p:tgtEl>
                                          <p:spTgt spid="553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 nodeType="clickPar">
                      <p:stCondLst>
                        <p:cond delay="indefinite"/>
                      </p:stCondLst>
                      <p:childTnLst>
                        <p:par>
                          <p:cTn id="5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7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 additive="repl">
                                        <p:cTn id="59" dur="500"/>
                                        <p:tgtEl>
                                          <p:spTgt spid="553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 nodeType="clickPar">
                      <p:stCondLst>
                        <p:cond delay="indefinite"/>
                      </p:stCondLst>
                      <p:childTnLst>
                        <p:par>
                          <p:cTn id="6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2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 additive="repl">
                                        <p:cTn id="64" dur="500"/>
                                        <p:tgtEl>
                                          <p:spTgt spid="553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 nodeType="clickPar">
                      <p:stCondLst>
                        <p:cond delay="indefinite"/>
                      </p:stCondLst>
                      <p:childTnLst>
                        <p:par>
                          <p:cTn id="6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7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 additive="repl">
                                        <p:cTn id="69" dur="500"/>
                                        <p:tgtEl>
                                          <p:spTgt spid="553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 nodeType="clickPar">
                      <p:stCondLst>
                        <p:cond delay="indefinite"/>
                      </p:stCondLst>
                      <p:childTnLst>
                        <p:par>
                          <p:cTn id="7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 additive="repl">
                                        <p:cTn id="74" dur="500"/>
                                        <p:tgtEl>
                                          <p:spTgt spid="553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 nodeType="clickPar">
                      <p:stCondLst>
                        <p:cond delay="indefinite"/>
                      </p:stCondLst>
                      <p:childTnLst>
                        <p:par>
                          <p:cTn id="7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7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 additive="repl">
                                        <p:cTn id="79" dur="500"/>
                                        <p:tgtEl>
                                          <p:spTgt spid="553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81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 additive="repl">
                                        <p:cTn id="83" dur="500"/>
                                        <p:tgtEl>
                                          <p:spTgt spid="5529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06437"/>
          </a:xfrm>
          <a:ln/>
          <a:extLs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sz="4000"/>
              <a:t>Задание</a:t>
            </a:r>
          </a:p>
        </p:txBody>
      </p:sp>
      <p:sp>
        <p:nvSpPr>
          <p:cNvPr id="563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7200" y="1125538"/>
            <a:ext cx="8229600" cy="5000625"/>
          </a:xfrm>
          <a:ln/>
          <a:extLs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604838" indent="-604838">
              <a:buFont typeface="Times New Roman" panose="02020603050405020304" pitchFamily="18" charset="0"/>
              <a:buAutoNum type="arabicPeriod"/>
              <a:tabLst>
                <a:tab pos="604838" algn="l"/>
                <a:tab pos="709613" algn="l"/>
                <a:tab pos="1158875" algn="l"/>
                <a:tab pos="1608138" algn="l"/>
                <a:tab pos="2057400" algn="l"/>
                <a:tab pos="2506663" algn="l"/>
                <a:tab pos="2955925" algn="l"/>
                <a:tab pos="3405188" algn="l"/>
                <a:tab pos="3854450" algn="l"/>
                <a:tab pos="4303713" algn="l"/>
                <a:tab pos="4752975" algn="l"/>
                <a:tab pos="5202238" algn="l"/>
                <a:tab pos="5651500" algn="l"/>
                <a:tab pos="6100763" algn="l"/>
                <a:tab pos="6550025" algn="l"/>
                <a:tab pos="6999288" algn="l"/>
                <a:tab pos="7448550" algn="l"/>
                <a:tab pos="7897813" algn="l"/>
                <a:tab pos="8347075" algn="l"/>
                <a:tab pos="8796338" algn="l"/>
                <a:tab pos="9245600" algn="l"/>
              </a:tabLst>
            </a:pPr>
            <a:r>
              <a:rPr lang="ru-RU" altLang="ru-RU"/>
              <a:t>Нарисуйте, используя оператор цикла и паузу, 10 концентрических окружностей.</a:t>
            </a:r>
          </a:p>
          <a:p>
            <a:pPr marL="604838" indent="-604838">
              <a:buFont typeface="Times New Roman" panose="02020603050405020304" pitchFamily="18" charset="0"/>
              <a:buAutoNum type="arabicPeriod"/>
              <a:tabLst>
                <a:tab pos="604838" algn="l"/>
                <a:tab pos="709613" algn="l"/>
                <a:tab pos="1158875" algn="l"/>
                <a:tab pos="1608138" algn="l"/>
                <a:tab pos="2057400" algn="l"/>
                <a:tab pos="2506663" algn="l"/>
                <a:tab pos="2955925" algn="l"/>
                <a:tab pos="3405188" algn="l"/>
                <a:tab pos="3854450" algn="l"/>
                <a:tab pos="4303713" algn="l"/>
                <a:tab pos="4752975" algn="l"/>
                <a:tab pos="5202238" algn="l"/>
                <a:tab pos="5651500" algn="l"/>
                <a:tab pos="6100763" algn="l"/>
                <a:tab pos="6550025" algn="l"/>
                <a:tab pos="6999288" algn="l"/>
                <a:tab pos="7448550" algn="l"/>
                <a:tab pos="7897813" algn="l"/>
                <a:tab pos="8347075" algn="l"/>
                <a:tab pos="8796338" algn="l"/>
                <a:tab pos="9245600" algn="l"/>
              </a:tabLst>
            </a:pPr>
            <a:r>
              <a:rPr lang="ru-RU" altLang="ru-RU"/>
              <a:t>Измените программу так, чтобы каждый раз, когда рисуется следующая окружность, предыдущая стиралась (т.е. рисовалась цветом фона).</a:t>
            </a:r>
            <a:endParaRPr lang="en-US" altLang="ru-RU"/>
          </a:p>
          <a:p>
            <a:pPr marL="604838" indent="-604838">
              <a:buFont typeface="Times New Roman" panose="02020603050405020304" pitchFamily="18" charset="0"/>
              <a:buAutoNum type="arabicPeriod"/>
              <a:tabLst>
                <a:tab pos="604838" algn="l"/>
                <a:tab pos="709613" algn="l"/>
                <a:tab pos="1158875" algn="l"/>
                <a:tab pos="1608138" algn="l"/>
                <a:tab pos="2057400" algn="l"/>
                <a:tab pos="2506663" algn="l"/>
                <a:tab pos="2955925" algn="l"/>
                <a:tab pos="3405188" algn="l"/>
                <a:tab pos="3854450" algn="l"/>
                <a:tab pos="4303713" algn="l"/>
                <a:tab pos="4752975" algn="l"/>
                <a:tab pos="5202238" algn="l"/>
                <a:tab pos="5651500" algn="l"/>
                <a:tab pos="6100763" algn="l"/>
                <a:tab pos="6550025" algn="l"/>
                <a:tab pos="6999288" algn="l"/>
                <a:tab pos="7448550" algn="l"/>
                <a:tab pos="7897813" algn="l"/>
                <a:tab pos="8347075" algn="l"/>
                <a:tab pos="8796338" algn="l"/>
                <a:tab pos="9245600" algn="l"/>
              </a:tabLst>
            </a:pPr>
            <a:r>
              <a:rPr lang="ru-RU" altLang="ru-RU"/>
              <a:t>Создайте программу заполнения экрана точками со случайными координатами.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 additive="repl">
                                        <p:cTn id="7" dur="500"/>
                                        <p:tgtEl>
                                          <p:spTgt spid="563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 additive="repl">
                                        <p:cTn id="12" dur="500"/>
                                        <p:tgtEl>
                                          <p:spTgt spid="563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06437"/>
          </a:xfrm>
          <a:ln/>
          <a:extLs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sz="4000"/>
              <a:t>Задание</a:t>
            </a:r>
          </a:p>
        </p:txBody>
      </p:sp>
      <p:sp>
        <p:nvSpPr>
          <p:cNvPr id="5734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ln/>
          <a:extLs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609600" indent="-604838">
              <a:buClrTx/>
              <a:buFontTx/>
              <a:buNone/>
              <a:tabLst>
                <a:tab pos="609600" algn="l"/>
                <a:tab pos="714375" algn="l"/>
                <a:tab pos="1163638" algn="l"/>
                <a:tab pos="1612900" algn="l"/>
                <a:tab pos="2062163" algn="l"/>
                <a:tab pos="2511425" algn="l"/>
                <a:tab pos="2960688" algn="l"/>
                <a:tab pos="3409950" algn="l"/>
                <a:tab pos="3859213" algn="l"/>
                <a:tab pos="4308475" algn="l"/>
                <a:tab pos="4757738" algn="l"/>
                <a:tab pos="5207000" algn="l"/>
                <a:tab pos="5656263" algn="l"/>
                <a:tab pos="6105525" algn="l"/>
                <a:tab pos="6554788" algn="l"/>
                <a:tab pos="7004050" algn="l"/>
                <a:tab pos="7453313" algn="l"/>
                <a:tab pos="7902575" algn="l"/>
                <a:tab pos="8351838" algn="l"/>
                <a:tab pos="8801100" algn="l"/>
                <a:tab pos="9250363" algn="l"/>
              </a:tabLst>
            </a:pPr>
            <a:r>
              <a:rPr lang="ru-RU" altLang="ru-RU"/>
              <a:t>Используя оператор цикла, вывести на экран:</a:t>
            </a:r>
          </a:p>
          <a:p>
            <a:pPr marL="609600" indent="-604838">
              <a:buClrTx/>
              <a:buFontTx/>
              <a:buNone/>
              <a:tabLst>
                <a:tab pos="609600" algn="l"/>
                <a:tab pos="714375" algn="l"/>
                <a:tab pos="1163638" algn="l"/>
                <a:tab pos="1612900" algn="l"/>
                <a:tab pos="2062163" algn="l"/>
                <a:tab pos="2511425" algn="l"/>
                <a:tab pos="2960688" algn="l"/>
                <a:tab pos="3409950" algn="l"/>
                <a:tab pos="3859213" algn="l"/>
                <a:tab pos="4308475" algn="l"/>
                <a:tab pos="4757738" algn="l"/>
                <a:tab pos="5207000" algn="l"/>
                <a:tab pos="5656263" algn="l"/>
                <a:tab pos="6105525" algn="l"/>
                <a:tab pos="6554788" algn="l"/>
                <a:tab pos="7004050" algn="l"/>
                <a:tab pos="7453313" algn="l"/>
                <a:tab pos="7902575" algn="l"/>
                <a:tab pos="8351838" algn="l"/>
                <a:tab pos="8801100" algn="l"/>
                <a:tab pos="9250363" algn="l"/>
              </a:tabLst>
            </a:pPr>
            <a:r>
              <a:rPr lang="ru-RU" altLang="ru-RU"/>
              <a:t>1) числа от 1 до 10</a:t>
            </a:r>
          </a:p>
          <a:p>
            <a:pPr marL="609600" indent="-604838">
              <a:buClrTx/>
              <a:buFontTx/>
              <a:buNone/>
              <a:tabLst>
                <a:tab pos="609600" algn="l"/>
                <a:tab pos="714375" algn="l"/>
                <a:tab pos="1163638" algn="l"/>
                <a:tab pos="1612900" algn="l"/>
                <a:tab pos="2062163" algn="l"/>
                <a:tab pos="2511425" algn="l"/>
                <a:tab pos="2960688" algn="l"/>
                <a:tab pos="3409950" algn="l"/>
                <a:tab pos="3859213" algn="l"/>
                <a:tab pos="4308475" algn="l"/>
                <a:tab pos="4757738" algn="l"/>
                <a:tab pos="5207000" algn="l"/>
                <a:tab pos="5656263" algn="l"/>
                <a:tab pos="6105525" algn="l"/>
                <a:tab pos="6554788" algn="l"/>
                <a:tab pos="7004050" algn="l"/>
                <a:tab pos="7453313" algn="l"/>
                <a:tab pos="7902575" algn="l"/>
                <a:tab pos="8351838" algn="l"/>
                <a:tab pos="8801100" algn="l"/>
                <a:tab pos="9250363" algn="l"/>
              </a:tabLst>
            </a:pPr>
            <a:r>
              <a:rPr lang="ru-RU" altLang="ru-RU"/>
              <a:t>2) нечётные числа от 1 до 31</a:t>
            </a:r>
          </a:p>
          <a:p>
            <a:pPr marL="609600" indent="-604838">
              <a:buClrTx/>
              <a:buFontTx/>
              <a:buNone/>
              <a:tabLst>
                <a:tab pos="609600" algn="l"/>
                <a:tab pos="714375" algn="l"/>
                <a:tab pos="1163638" algn="l"/>
                <a:tab pos="1612900" algn="l"/>
                <a:tab pos="2062163" algn="l"/>
                <a:tab pos="2511425" algn="l"/>
                <a:tab pos="2960688" algn="l"/>
                <a:tab pos="3409950" algn="l"/>
                <a:tab pos="3859213" algn="l"/>
                <a:tab pos="4308475" algn="l"/>
                <a:tab pos="4757738" algn="l"/>
                <a:tab pos="5207000" algn="l"/>
                <a:tab pos="5656263" algn="l"/>
                <a:tab pos="6105525" algn="l"/>
                <a:tab pos="6554788" algn="l"/>
                <a:tab pos="7004050" algn="l"/>
                <a:tab pos="7453313" algn="l"/>
                <a:tab pos="7902575" algn="l"/>
                <a:tab pos="8351838" algn="l"/>
                <a:tab pos="8801100" algn="l"/>
                <a:tab pos="9250363" algn="l"/>
              </a:tabLst>
            </a:pPr>
            <a:r>
              <a:rPr lang="ru-RU" altLang="ru-RU"/>
              <a:t>3) числа от 20 до 1.</a:t>
            </a:r>
          </a:p>
          <a:p>
            <a:pPr marL="609600" indent="-604838">
              <a:buClrTx/>
              <a:buFontTx/>
              <a:buNone/>
              <a:tabLst>
                <a:tab pos="609600" algn="l"/>
                <a:tab pos="714375" algn="l"/>
                <a:tab pos="1163638" algn="l"/>
                <a:tab pos="1612900" algn="l"/>
                <a:tab pos="2062163" algn="l"/>
                <a:tab pos="2511425" algn="l"/>
                <a:tab pos="2960688" algn="l"/>
                <a:tab pos="3409950" algn="l"/>
                <a:tab pos="3859213" algn="l"/>
                <a:tab pos="4308475" algn="l"/>
                <a:tab pos="4757738" algn="l"/>
                <a:tab pos="5207000" algn="l"/>
                <a:tab pos="5656263" algn="l"/>
                <a:tab pos="6105525" algn="l"/>
                <a:tab pos="6554788" algn="l"/>
                <a:tab pos="7004050" algn="l"/>
                <a:tab pos="7453313" algn="l"/>
                <a:tab pos="7902575" algn="l"/>
                <a:tab pos="8351838" algn="l"/>
                <a:tab pos="8801100" algn="l"/>
                <a:tab pos="9250363" algn="l"/>
              </a:tabLst>
            </a:pPr>
            <a:endParaRPr lang="ru-RU" altLang="ru-RU"/>
          </a:p>
          <a:p>
            <a:pPr marL="609600" indent="-604838">
              <a:buClrTx/>
              <a:buFontTx/>
              <a:buNone/>
              <a:tabLst>
                <a:tab pos="609600" algn="l"/>
                <a:tab pos="714375" algn="l"/>
                <a:tab pos="1163638" algn="l"/>
                <a:tab pos="1612900" algn="l"/>
                <a:tab pos="2062163" algn="l"/>
                <a:tab pos="2511425" algn="l"/>
                <a:tab pos="2960688" algn="l"/>
                <a:tab pos="3409950" algn="l"/>
                <a:tab pos="3859213" algn="l"/>
                <a:tab pos="4308475" algn="l"/>
                <a:tab pos="4757738" algn="l"/>
                <a:tab pos="5207000" algn="l"/>
                <a:tab pos="5656263" algn="l"/>
                <a:tab pos="6105525" algn="l"/>
                <a:tab pos="6554788" algn="l"/>
                <a:tab pos="7004050" algn="l"/>
                <a:tab pos="7453313" algn="l"/>
                <a:tab pos="7902575" algn="l"/>
                <a:tab pos="8351838" algn="l"/>
                <a:tab pos="8801100" algn="l"/>
                <a:tab pos="9250363" algn="l"/>
              </a:tabLst>
            </a:pPr>
            <a:endParaRPr lang="ru-RU" altLang="ru-RU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 additive="repl">
                                        <p:cTn id="7" dur="500"/>
                                        <p:tgtEl>
                                          <p:spTgt spid="5734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 additive="repl">
                                        <p:cTn id="12" dur="500"/>
                                        <p:tgtEl>
                                          <p:spTgt spid="5734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 additive="repl">
                                        <p:cTn id="17" dur="500"/>
                                        <p:tgtEl>
                                          <p:spTgt spid="5734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ln/>
          <a:extLs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/>
              <a:t>Рисование линий</a:t>
            </a:r>
          </a:p>
        </p:txBody>
      </p:sp>
      <p:sp>
        <p:nvSpPr>
          <p:cNvPr id="819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79388" y="1600200"/>
            <a:ext cx="8785225" cy="4525963"/>
          </a:xfrm>
          <a:ln/>
          <a:extLs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indent="-338138">
              <a:buClrTx/>
              <a:buFontTx/>
              <a:buNone/>
              <a:tabLst>
                <a:tab pos="342900" algn="l"/>
                <a:tab pos="909638" algn="l"/>
                <a:tab pos="1824038" algn="l"/>
                <a:tab pos="2738438" algn="l"/>
                <a:tab pos="3652838" algn="l"/>
                <a:tab pos="4567238" algn="l"/>
                <a:tab pos="5481638" algn="l"/>
                <a:tab pos="6396038" algn="l"/>
                <a:tab pos="7310438" algn="l"/>
                <a:tab pos="8224838" algn="l"/>
                <a:tab pos="9139238" algn="l"/>
                <a:tab pos="10053638" algn="l"/>
                <a:tab pos="10329863" algn="l"/>
                <a:tab pos="10779125" algn="l"/>
                <a:tab pos="10780713" algn="l"/>
              </a:tabLst>
            </a:pPr>
            <a:r>
              <a:rPr lang="ru-RU" altLang="ru-RU" sz="3200" dirty="0" err="1">
                <a:solidFill>
                  <a:schemeClr val="accent2"/>
                </a:solidFill>
              </a:rPr>
              <a:t>line</a:t>
            </a:r>
            <a:r>
              <a:rPr lang="ru-RU" altLang="ru-RU" sz="3200" dirty="0">
                <a:solidFill>
                  <a:schemeClr val="accent2"/>
                </a:solidFill>
              </a:rPr>
              <a:t> x1,y1,x2,y2</a:t>
            </a:r>
            <a:r>
              <a:rPr lang="ru-RU" altLang="ru-RU" sz="3200" dirty="0"/>
              <a:t> – </a:t>
            </a:r>
            <a:r>
              <a:rPr lang="ru-RU" altLang="ru-RU" sz="3200" b="0" dirty="0"/>
              <a:t>рисование линии от точки 				(x1, y1) до точки (x2, y2) </a:t>
            </a:r>
          </a:p>
          <a:p>
            <a:pPr indent="-338138">
              <a:buClrTx/>
              <a:buFontTx/>
              <a:buNone/>
              <a:tabLst>
                <a:tab pos="342900" algn="l"/>
                <a:tab pos="909638" algn="l"/>
                <a:tab pos="1824038" algn="l"/>
                <a:tab pos="2738438" algn="l"/>
                <a:tab pos="3652838" algn="l"/>
                <a:tab pos="4567238" algn="l"/>
                <a:tab pos="5481638" algn="l"/>
                <a:tab pos="6396038" algn="l"/>
                <a:tab pos="7310438" algn="l"/>
                <a:tab pos="8224838" algn="l"/>
                <a:tab pos="9139238" algn="l"/>
                <a:tab pos="10053638" algn="l"/>
                <a:tab pos="10329863" algn="l"/>
                <a:tab pos="10779125" algn="l"/>
                <a:tab pos="10780713" algn="l"/>
              </a:tabLst>
            </a:pPr>
            <a:r>
              <a:rPr lang="ru-RU" altLang="ru-RU" sz="3200" b="0" dirty="0"/>
              <a:t>Пример</a:t>
            </a:r>
            <a:r>
              <a:rPr lang="ru-RU" altLang="ru-RU" sz="3200" dirty="0"/>
              <a:t>: </a:t>
            </a:r>
            <a:r>
              <a:rPr lang="en-US" altLang="ru-RU" sz="3200" dirty="0">
                <a:solidFill>
                  <a:srgbClr val="333399"/>
                </a:solidFill>
              </a:rPr>
              <a:t>line 20, 40, 10, 30</a:t>
            </a:r>
          </a:p>
          <a:p>
            <a:pPr indent="-338138">
              <a:buClrTx/>
              <a:buFontTx/>
              <a:buNone/>
              <a:tabLst>
                <a:tab pos="342900" algn="l"/>
                <a:tab pos="909638" algn="l"/>
                <a:tab pos="1824038" algn="l"/>
                <a:tab pos="2738438" algn="l"/>
                <a:tab pos="3652838" algn="l"/>
                <a:tab pos="4567238" algn="l"/>
                <a:tab pos="5481638" algn="l"/>
                <a:tab pos="6396038" algn="l"/>
                <a:tab pos="7310438" algn="l"/>
                <a:tab pos="8224838" algn="l"/>
                <a:tab pos="9139238" algn="l"/>
                <a:tab pos="10053638" algn="l"/>
                <a:tab pos="10329863" algn="l"/>
                <a:tab pos="10779125" algn="l"/>
                <a:tab pos="10780713" algn="l"/>
              </a:tabLst>
            </a:pPr>
            <a:endParaRPr lang="en-US" altLang="ru-RU" dirty="0"/>
          </a:p>
          <a:p>
            <a:pPr indent="-338138">
              <a:buClrTx/>
              <a:buFontTx/>
              <a:buNone/>
              <a:tabLst>
                <a:tab pos="342900" algn="l"/>
                <a:tab pos="909638" algn="l"/>
                <a:tab pos="1824038" algn="l"/>
                <a:tab pos="2738438" algn="l"/>
                <a:tab pos="3652838" algn="l"/>
                <a:tab pos="4567238" algn="l"/>
                <a:tab pos="5481638" algn="l"/>
                <a:tab pos="6396038" algn="l"/>
                <a:tab pos="7310438" algn="l"/>
                <a:tab pos="8224838" algn="l"/>
                <a:tab pos="9139238" algn="l"/>
                <a:tab pos="10053638" algn="l"/>
                <a:tab pos="10329863" algn="l"/>
                <a:tab pos="10779125" algn="l"/>
                <a:tab pos="10780713" algn="l"/>
              </a:tabLst>
            </a:pPr>
            <a:r>
              <a:rPr lang="ru-RU" altLang="ru-RU" dirty="0"/>
              <a:t>Задание: </a:t>
            </a:r>
            <a:r>
              <a:rPr lang="ru-RU" altLang="ru-RU" b="0" dirty="0"/>
              <a:t>соедините линиями точки-звёздочки в созвездии Большая Медведица.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 additive="repl">
                                        <p:cTn id="7" dur="500"/>
                                        <p:tgtEl>
                                          <p:spTgt spid="81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 additive="repl">
                                        <p:cTn id="12" dur="500"/>
                                        <p:tgtEl>
                                          <p:spTgt spid="819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 additive="repl">
                                        <p:cTn id="17" dur="500"/>
                                        <p:tgtEl>
                                          <p:spTgt spid="819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z="4000"/>
              <a:t>Оператор цикла с предусловием</a:t>
            </a:r>
          </a:p>
        </p:txBody>
      </p:sp>
      <p:sp>
        <p:nvSpPr>
          <p:cNvPr id="1157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5194300" cy="4521200"/>
          </a:xfrm>
        </p:spPr>
        <p:txBody>
          <a:bodyPr/>
          <a:lstStyle/>
          <a:p>
            <a:pPr marL="0" indent="0"/>
            <a:r>
              <a:rPr lang="ru-RU" altLang="ru-RU" b="0"/>
              <a:t>Если</a:t>
            </a:r>
            <a:r>
              <a:rPr lang="ru-RU" altLang="ru-RU"/>
              <a:t> </a:t>
            </a:r>
            <a:r>
              <a:rPr lang="ru-RU" altLang="ru-RU" b="0"/>
              <a:t>число повторений в теле цикла заранее неизвестно, то используют оператор</a:t>
            </a:r>
            <a:endParaRPr lang="en-US" altLang="ru-RU" b="0"/>
          </a:p>
          <a:p>
            <a:pPr marL="0" indent="0"/>
            <a:endParaRPr lang="en-US" altLang="ru-RU" b="0"/>
          </a:p>
          <a:p>
            <a:pPr marL="0" indent="0"/>
            <a:endParaRPr lang="en-US" altLang="ru-RU" b="0"/>
          </a:p>
          <a:p>
            <a:pPr marL="0" indent="0"/>
            <a:endParaRPr lang="en-US" altLang="ru-RU" b="0"/>
          </a:p>
          <a:p>
            <a:pPr marL="0" indent="0"/>
            <a:endParaRPr lang="en-US" altLang="ru-RU" b="0"/>
          </a:p>
          <a:p>
            <a:pPr marL="0" indent="0"/>
            <a:r>
              <a:rPr lang="ru-RU" altLang="ru-RU" b="0"/>
              <a:t>Например, требуется нарисовать на экране максимальное число квадратов с заданной стороной </a:t>
            </a:r>
            <a:r>
              <a:rPr lang="en-US" altLang="ru-RU"/>
              <a:t>x</a:t>
            </a:r>
            <a:r>
              <a:rPr lang="en-US" altLang="ru-RU" b="0"/>
              <a:t>.</a:t>
            </a:r>
            <a:endParaRPr lang="ru-RU" altLang="ru-RU" b="0"/>
          </a:p>
        </p:txBody>
      </p:sp>
      <p:pic>
        <p:nvPicPr>
          <p:cNvPr id="115716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5600" y="1557338"/>
            <a:ext cx="3302000" cy="1231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5717" name="Rectangle 5"/>
          <p:cNvSpPr>
            <a:spLocks noChangeArrowheads="1"/>
          </p:cNvSpPr>
          <p:nvPr/>
        </p:nvSpPr>
        <p:spPr bwMode="auto">
          <a:xfrm>
            <a:off x="611188" y="2997200"/>
            <a:ext cx="2736850" cy="1439863"/>
          </a:xfrm>
          <a:prstGeom prst="rect">
            <a:avLst/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ru-RU" sz="2400" b="1">
              <a:solidFill>
                <a:srgbClr val="000000"/>
              </a:solidFill>
            </a:endParaRPr>
          </a:p>
          <a:p>
            <a:r>
              <a:rPr lang="en-US" altLang="ru-RU" sz="2400" b="1">
                <a:solidFill>
                  <a:srgbClr val="000000"/>
                </a:solidFill>
              </a:rPr>
              <a:t>While </a:t>
            </a:r>
            <a:r>
              <a:rPr lang="ru-RU" altLang="ru-RU" sz="2400" b="1">
                <a:solidFill>
                  <a:schemeClr val="accent2"/>
                </a:solidFill>
              </a:rPr>
              <a:t>УСЛОВИЕ</a:t>
            </a:r>
          </a:p>
          <a:p>
            <a:r>
              <a:rPr lang="ru-RU" altLang="ru-RU" sz="2400" b="1">
                <a:solidFill>
                  <a:schemeClr val="accent2"/>
                </a:solidFill>
              </a:rPr>
              <a:t>Тело цикла</a:t>
            </a:r>
          </a:p>
          <a:p>
            <a:r>
              <a:rPr lang="en-US" altLang="ru-RU" sz="2400" b="1">
                <a:solidFill>
                  <a:schemeClr val="tx1"/>
                </a:solidFill>
              </a:rPr>
              <a:t>End while</a:t>
            </a:r>
            <a:endParaRPr lang="ru-RU" altLang="ru-RU" sz="2400" b="1">
              <a:solidFill>
                <a:schemeClr val="tx1"/>
              </a:solidFill>
            </a:endParaRPr>
          </a:p>
          <a:p>
            <a:endParaRPr lang="ru-RU" altLang="ru-RU" sz="2400"/>
          </a:p>
        </p:txBody>
      </p:sp>
      <p:pic>
        <p:nvPicPr>
          <p:cNvPr id="115718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788" y="3860800"/>
            <a:ext cx="2705100" cy="2705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5717" grpId="0" animBg="1"/>
    </p:bld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/>
              <a:t>Решение</a:t>
            </a:r>
          </a:p>
        </p:txBody>
      </p:sp>
      <p:sp>
        <p:nvSpPr>
          <p:cNvPr id="1167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/>
            <a:r>
              <a:rPr lang="ru-RU" altLang="ru-RU" b="0"/>
              <a:t>Нарисовать на экране максимальное число квадратов с заданной стороной </a:t>
            </a:r>
            <a:r>
              <a:rPr lang="en-US" altLang="ru-RU"/>
              <a:t>x</a:t>
            </a:r>
            <a:r>
              <a:rPr lang="en-US" altLang="ru-RU" b="0"/>
              <a:t>.</a:t>
            </a:r>
            <a:endParaRPr lang="ru-RU" altLang="ru-RU" b="0"/>
          </a:p>
        </p:txBody>
      </p:sp>
      <p:pic>
        <p:nvPicPr>
          <p:cNvPr id="116740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2708275"/>
            <a:ext cx="2736850" cy="2736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6741" name="Rectangle 5"/>
          <p:cNvSpPr>
            <a:spLocks noChangeArrowheads="1"/>
          </p:cNvSpPr>
          <p:nvPr/>
        </p:nvSpPr>
        <p:spPr bwMode="auto">
          <a:xfrm>
            <a:off x="3492500" y="2708275"/>
            <a:ext cx="2376488" cy="2879725"/>
          </a:xfrm>
          <a:prstGeom prst="rect">
            <a:avLst/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ru-RU" altLang="ru-RU" sz="2400" b="1">
                <a:solidFill>
                  <a:schemeClr val="tx1"/>
                </a:solidFill>
              </a:rPr>
              <a:t>clg</a:t>
            </a:r>
          </a:p>
          <a:p>
            <a:r>
              <a:rPr lang="ru-RU" altLang="ru-RU" sz="2400" b="1">
                <a:solidFill>
                  <a:schemeClr val="tx1"/>
                </a:solidFill>
              </a:rPr>
              <a:t>a=30</a:t>
            </a:r>
          </a:p>
          <a:p>
            <a:r>
              <a:rPr lang="ru-RU" altLang="ru-RU" sz="2400" b="1">
                <a:solidFill>
                  <a:schemeClr val="tx1"/>
                </a:solidFill>
              </a:rPr>
              <a:t>x=0</a:t>
            </a:r>
          </a:p>
          <a:p>
            <a:r>
              <a:rPr lang="ru-RU" altLang="ru-RU" sz="2400" b="1">
                <a:solidFill>
                  <a:schemeClr val="tx1"/>
                </a:solidFill>
              </a:rPr>
              <a:t>while x&lt;300-a</a:t>
            </a:r>
          </a:p>
          <a:p>
            <a:r>
              <a:rPr lang="ru-RU" altLang="ru-RU" sz="2400" b="1">
                <a:solidFill>
                  <a:schemeClr val="tx1"/>
                </a:solidFill>
              </a:rPr>
              <a:t>rect x,x,a,a</a:t>
            </a:r>
          </a:p>
          <a:p>
            <a:r>
              <a:rPr lang="ru-RU" altLang="ru-RU" sz="2400" b="1">
                <a:solidFill>
                  <a:schemeClr val="tx1"/>
                </a:solidFill>
              </a:rPr>
              <a:t>x=x+a</a:t>
            </a:r>
          </a:p>
          <a:p>
            <a:r>
              <a:rPr lang="ru-RU" altLang="ru-RU" sz="2400" b="1">
                <a:solidFill>
                  <a:schemeClr val="tx1"/>
                </a:solidFill>
              </a:rPr>
              <a:t>end while</a:t>
            </a:r>
          </a:p>
        </p:txBody>
      </p:sp>
      <p:sp>
        <p:nvSpPr>
          <p:cNvPr id="116742" name="AutoShape 6"/>
          <p:cNvSpPr>
            <a:spLocks noChangeArrowheads="1"/>
          </p:cNvSpPr>
          <p:nvPr/>
        </p:nvSpPr>
        <p:spPr bwMode="auto">
          <a:xfrm>
            <a:off x="6659563" y="2276475"/>
            <a:ext cx="2305050" cy="1152525"/>
          </a:xfrm>
          <a:prstGeom prst="wedgeEllipseCallout">
            <a:avLst>
              <a:gd name="adj1" fmla="val -153167"/>
              <a:gd name="adj2" fmla="val 48347"/>
            </a:avLst>
          </a:prstGeom>
          <a:solidFill>
            <a:srgbClr val="00B8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r>
              <a:rPr lang="ru-RU" altLang="ru-RU">
                <a:solidFill>
                  <a:schemeClr val="tx1"/>
                </a:solidFill>
              </a:rPr>
              <a:t>Длина стороны</a:t>
            </a:r>
          </a:p>
          <a:p>
            <a:pPr algn="ctr"/>
            <a:r>
              <a:rPr lang="ru-RU" altLang="ru-RU">
                <a:solidFill>
                  <a:schemeClr val="tx1"/>
                </a:solidFill>
              </a:rPr>
              <a:t>квадрата </a:t>
            </a:r>
          </a:p>
        </p:txBody>
      </p:sp>
      <p:sp>
        <p:nvSpPr>
          <p:cNvPr id="116743" name="AutoShape 7"/>
          <p:cNvSpPr>
            <a:spLocks noChangeArrowheads="1"/>
          </p:cNvSpPr>
          <p:nvPr/>
        </p:nvSpPr>
        <p:spPr bwMode="auto">
          <a:xfrm>
            <a:off x="6443663" y="3357563"/>
            <a:ext cx="2520950" cy="1655762"/>
          </a:xfrm>
          <a:prstGeom prst="wedgeEllipseCallout">
            <a:avLst>
              <a:gd name="adj1" fmla="val -139546"/>
              <a:gd name="adj2" fmla="val -24593"/>
            </a:avLst>
          </a:prstGeom>
          <a:solidFill>
            <a:srgbClr val="00B8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r>
              <a:rPr lang="ru-RU" altLang="ru-RU">
                <a:solidFill>
                  <a:schemeClr val="tx1"/>
                </a:solidFill>
              </a:rPr>
              <a:t>Начальная координата верхнего левого угла квадрата </a:t>
            </a:r>
          </a:p>
        </p:txBody>
      </p:sp>
      <p:sp>
        <p:nvSpPr>
          <p:cNvPr id="116744" name="AutoShape 8"/>
          <p:cNvSpPr>
            <a:spLocks noChangeArrowheads="1"/>
          </p:cNvSpPr>
          <p:nvPr/>
        </p:nvSpPr>
        <p:spPr bwMode="auto">
          <a:xfrm>
            <a:off x="6588125" y="5300663"/>
            <a:ext cx="2376488" cy="1557337"/>
          </a:xfrm>
          <a:prstGeom prst="wedgeEllipseCallout">
            <a:avLst>
              <a:gd name="adj1" fmla="val -134769"/>
              <a:gd name="adj2" fmla="val -72019"/>
            </a:avLst>
          </a:prstGeom>
          <a:solidFill>
            <a:srgbClr val="00B8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r>
              <a:rPr lang="ru-RU" altLang="ru-RU">
                <a:solidFill>
                  <a:schemeClr val="tx1"/>
                </a:solidFill>
              </a:rPr>
              <a:t>Сдвиг координаты на длину стороны а</a:t>
            </a:r>
          </a:p>
        </p:txBody>
      </p:sp>
      <p:sp>
        <p:nvSpPr>
          <p:cNvPr id="116745" name="Text Box 9"/>
          <p:cNvSpPr txBox="1">
            <a:spLocks noChangeArrowheads="1"/>
          </p:cNvSpPr>
          <p:nvPr/>
        </p:nvSpPr>
        <p:spPr bwMode="auto">
          <a:xfrm>
            <a:off x="395288" y="5805488"/>
            <a:ext cx="5976937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2000">
                <a:solidFill>
                  <a:schemeClr val="tx1"/>
                </a:solidFill>
              </a:rPr>
              <a:t>Задание: нарисуйте на экране максимальное число кругов с заданным радиусом </a:t>
            </a:r>
            <a:r>
              <a:rPr lang="ru-RU" altLang="ru-RU" sz="2000" b="1">
                <a:solidFill>
                  <a:schemeClr val="tx1"/>
                </a:solidFill>
              </a:rPr>
              <a:t>х</a:t>
            </a:r>
            <a:r>
              <a:rPr lang="ru-RU" altLang="ru-RU" sz="2000">
                <a:solidFill>
                  <a:schemeClr val="tx1"/>
                </a:solidFill>
              </a:rPr>
              <a:t>.</a:t>
            </a:r>
          </a:p>
        </p:txBody>
      </p:sp>
      <p:sp>
        <p:nvSpPr>
          <p:cNvPr id="116746" name="Rectangle 10"/>
          <p:cNvSpPr>
            <a:spLocks noChangeArrowheads="1"/>
          </p:cNvSpPr>
          <p:nvPr/>
        </p:nvSpPr>
        <p:spPr bwMode="auto">
          <a:xfrm>
            <a:off x="3563938" y="3573463"/>
            <a:ext cx="576262" cy="431800"/>
          </a:xfrm>
          <a:prstGeom prst="rect">
            <a:avLst/>
          </a:prstGeom>
          <a:solidFill>
            <a:schemeClr val="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 altLang="ru-RU" sz="2400" b="1">
                <a:solidFill>
                  <a:schemeClr val="tx1"/>
                </a:solidFill>
              </a:rPr>
              <a:t>х=а</a:t>
            </a:r>
          </a:p>
        </p:txBody>
      </p:sp>
      <p:sp>
        <p:nvSpPr>
          <p:cNvPr id="116747" name="Rectangle 11"/>
          <p:cNvSpPr>
            <a:spLocks noChangeArrowheads="1"/>
          </p:cNvSpPr>
          <p:nvPr/>
        </p:nvSpPr>
        <p:spPr bwMode="auto">
          <a:xfrm>
            <a:off x="3492500" y="4292600"/>
            <a:ext cx="1728788" cy="431800"/>
          </a:xfrm>
          <a:prstGeom prst="rect">
            <a:avLst/>
          </a:prstGeom>
          <a:solidFill>
            <a:schemeClr val="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n-US" altLang="ru-RU" sz="2400" b="1">
                <a:solidFill>
                  <a:schemeClr val="tx1"/>
                </a:solidFill>
              </a:rPr>
              <a:t>circle </a:t>
            </a:r>
            <a:r>
              <a:rPr lang="ru-RU" altLang="ru-RU" sz="2400" b="1">
                <a:solidFill>
                  <a:schemeClr val="tx1"/>
                </a:solidFill>
              </a:rPr>
              <a:t>х</a:t>
            </a:r>
            <a:r>
              <a:rPr lang="en-US" altLang="ru-RU" sz="2400" b="1">
                <a:solidFill>
                  <a:schemeClr val="tx1"/>
                </a:solidFill>
              </a:rPr>
              <a:t>,x,</a:t>
            </a:r>
            <a:r>
              <a:rPr lang="ru-RU" altLang="ru-RU" sz="2400" b="1">
                <a:solidFill>
                  <a:schemeClr val="tx1"/>
                </a:solidFill>
              </a:rPr>
              <a:t>а</a:t>
            </a:r>
          </a:p>
        </p:txBody>
      </p:sp>
      <p:sp>
        <p:nvSpPr>
          <p:cNvPr id="116748" name="Rectangle 12"/>
          <p:cNvSpPr>
            <a:spLocks noChangeArrowheads="1"/>
          </p:cNvSpPr>
          <p:nvPr/>
        </p:nvSpPr>
        <p:spPr bwMode="auto">
          <a:xfrm>
            <a:off x="4284663" y="4724400"/>
            <a:ext cx="504825" cy="288925"/>
          </a:xfrm>
          <a:prstGeom prst="rect">
            <a:avLst/>
          </a:prstGeom>
          <a:solidFill>
            <a:schemeClr val="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ru-RU" sz="2400" b="1">
                <a:solidFill>
                  <a:schemeClr val="tx1"/>
                </a:solidFill>
              </a:rPr>
              <a:t>2*</a:t>
            </a:r>
            <a:r>
              <a:rPr lang="ru-RU" altLang="ru-RU" sz="2400" b="1">
                <a:solidFill>
                  <a:schemeClr val="tx1"/>
                </a:solidFill>
              </a:rPr>
              <a:t>а</a:t>
            </a:r>
          </a:p>
        </p:txBody>
      </p:sp>
      <p:pic>
        <p:nvPicPr>
          <p:cNvPr id="116749" name="Picture 1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2708275"/>
            <a:ext cx="2752725" cy="2838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6741" grpId="0" animBg="1"/>
      <p:bldP spid="116742" grpId="0" animBg="1"/>
      <p:bldP spid="116743" grpId="0" animBg="1"/>
      <p:bldP spid="116744" grpId="0" animBg="1"/>
      <p:bldP spid="116745" grpId="0"/>
      <p:bldP spid="116746" grpId="0" animBg="1"/>
      <p:bldP spid="116747" grpId="0" animBg="1"/>
      <p:bldP spid="116748" grpId="0" animBg="1"/>
    </p:bld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/>
              <a:t>Задание</a:t>
            </a:r>
          </a:p>
        </p:txBody>
      </p:sp>
      <p:sp>
        <p:nvSpPr>
          <p:cNvPr id="1177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4838" cy="1252538"/>
          </a:xfrm>
        </p:spPr>
        <p:txBody>
          <a:bodyPr/>
          <a:lstStyle/>
          <a:p>
            <a:pPr marL="0" indent="0"/>
            <a:r>
              <a:rPr lang="ru-RU" altLang="ru-RU" b="0"/>
              <a:t>Изобразите на экране расходящиеся концентрические круги (с эффектом анимации).</a:t>
            </a:r>
          </a:p>
        </p:txBody>
      </p:sp>
      <p:sp>
        <p:nvSpPr>
          <p:cNvPr id="117764" name="Rectangle 4"/>
          <p:cNvSpPr>
            <a:spLocks noChangeArrowheads="1"/>
          </p:cNvSpPr>
          <p:nvPr/>
        </p:nvSpPr>
        <p:spPr bwMode="auto">
          <a:xfrm>
            <a:off x="1979613" y="2565400"/>
            <a:ext cx="2808287" cy="3959225"/>
          </a:xfrm>
          <a:prstGeom prst="rect">
            <a:avLst/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ru-RU" altLang="ru-RU" sz="2400" b="1">
                <a:solidFill>
                  <a:schemeClr val="tx1"/>
                </a:solidFill>
              </a:rPr>
              <a:t>clg</a:t>
            </a:r>
          </a:p>
          <a:p>
            <a:r>
              <a:rPr lang="ru-RU" altLang="ru-RU" sz="2400" b="1">
                <a:solidFill>
                  <a:schemeClr val="tx1"/>
                </a:solidFill>
              </a:rPr>
              <a:t>color white</a:t>
            </a:r>
          </a:p>
          <a:p>
            <a:r>
              <a:rPr lang="ru-RU" altLang="ru-RU" sz="2400" b="1">
                <a:solidFill>
                  <a:schemeClr val="tx1"/>
                </a:solidFill>
              </a:rPr>
              <a:t>rect 0,0,300,300</a:t>
            </a:r>
          </a:p>
          <a:p>
            <a:r>
              <a:rPr lang="ru-RU" altLang="ru-RU" sz="2400" b="1">
                <a:solidFill>
                  <a:schemeClr val="tx1"/>
                </a:solidFill>
              </a:rPr>
              <a:t>a=5</a:t>
            </a:r>
          </a:p>
          <a:p>
            <a:r>
              <a:rPr lang="ru-RU" altLang="ru-RU" sz="2400" b="1">
                <a:solidFill>
                  <a:schemeClr val="tx1"/>
                </a:solidFill>
              </a:rPr>
              <a:t>x=150</a:t>
            </a:r>
          </a:p>
          <a:p>
            <a:r>
              <a:rPr lang="ru-RU" altLang="ru-RU" sz="2400" b="1">
                <a:solidFill>
                  <a:schemeClr val="tx1"/>
                </a:solidFill>
              </a:rPr>
              <a:t>while a&lt;150</a:t>
            </a:r>
          </a:p>
          <a:p>
            <a:r>
              <a:rPr lang="ru-RU" altLang="ru-RU" sz="2400" b="1">
                <a:solidFill>
                  <a:schemeClr val="tx1"/>
                </a:solidFill>
              </a:rPr>
              <a:t>circle x,x,a</a:t>
            </a:r>
          </a:p>
          <a:p>
            <a:r>
              <a:rPr lang="ru-RU" altLang="ru-RU" sz="2400" b="1">
                <a:solidFill>
                  <a:schemeClr val="tx1"/>
                </a:solidFill>
              </a:rPr>
              <a:t>pause 0.1</a:t>
            </a:r>
          </a:p>
          <a:p>
            <a:r>
              <a:rPr lang="ru-RU" altLang="ru-RU" sz="2400" b="1">
                <a:solidFill>
                  <a:schemeClr val="tx1"/>
                </a:solidFill>
              </a:rPr>
              <a:t>a=a+5</a:t>
            </a:r>
          </a:p>
          <a:p>
            <a:r>
              <a:rPr lang="ru-RU" altLang="ru-RU" sz="2400" b="1">
                <a:solidFill>
                  <a:schemeClr val="tx1"/>
                </a:solidFill>
              </a:rPr>
              <a:t>end while</a:t>
            </a:r>
          </a:p>
        </p:txBody>
      </p:sp>
      <p:sp>
        <p:nvSpPr>
          <p:cNvPr id="117765" name="AutoShape 5"/>
          <p:cNvSpPr>
            <a:spLocks noChangeArrowheads="1"/>
          </p:cNvSpPr>
          <p:nvPr/>
        </p:nvSpPr>
        <p:spPr bwMode="auto">
          <a:xfrm>
            <a:off x="5508625" y="2924175"/>
            <a:ext cx="2305050" cy="863600"/>
          </a:xfrm>
          <a:prstGeom prst="wedgeEllipseCallout">
            <a:avLst>
              <a:gd name="adj1" fmla="val -169833"/>
              <a:gd name="adj2" fmla="val 76102"/>
            </a:avLst>
          </a:prstGeom>
          <a:solidFill>
            <a:srgbClr val="00B8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r>
              <a:rPr lang="ru-RU" altLang="ru-RU">
                <a:solidFill>
                  <a:schemeClr val="tx1"/>
                </a:solidFill>
              </a:rPr>
              <a:t>Радиус первого круга</a:t>
            </a:r>
          </a:p>
        </p:txBody>
      </p:sp>
      <p:sp>
        <p:nvSpPr>
          <p:cNvPr id="117766" name="AutoShape 6"/>
          <p:cNvSpPr>
            <a:spLocks noChangeArrowheads="1"/>
          </p:cNvSpPr>
          <p:nvPr/>
        </p:nvSpPr>
        <p:spPr bwMode="auto">
          <a:xfrm>
            <a:off x="5508625" y="3860800"/>
            <a:ext cx="2592388" cy="720725"/>
          </a:xfrm>
          <a:prstGeom prst="wedgeEllipseCallout">
            <a:avLst>
              <a:gd name="adj1" fmla="val -141731"/>
              <a:gd name="adj2" fmla="val 17403"/>
            </a:avLst>
          </a:prstGeom>
          <a:solidFill>
            <a:srgbClr val="00B8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r>
              <a:rPr lang="ru-RU" altLang="ru-RU">
                <a:solidFill>
                  <a:schemeClr val="tx1"/>
                </a:solidFill>
              </a:rPr>
              <a:t>Координата центра кругов </a:t>
            </a:r>
          </a:p>
        </p:txBody>
      </p:sp>
      <p:sp>
        <p:nvSpPr>
          <p:cNvPr id="117767" name="AutoShape 7"/>
          <p:cNvSpPr>
            <a:spLocks noChangeArrowheads="1"/>
          </p:cNvSpPr>
          <p:nvPr/>
        </p:nvSpPr>
        <p:spPr bwMode="auto">
          <a:xfrm>
            <a:off x="5795963" y="4724400"/>
            <a:ext cx="2952750" cy="503238"/>
          </a:xfrm>
          <a:prstGeom prst="wedgeEllipseCallout">
            <a:avLst>
              <a:gd name="adj1" fmla="val -118926"/>
              <a:gd name="adj2" fmla="val 30759"/>
            </a:avLst>
          </a:prstGeom>
          <a:solidFill>
            <a:srgbClr val="00B8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r>
              <a:rPr lang="ru-RU" altLang="ru-RU">
                <a:solidFill>
                  <a:schemeClr val="tx1"/>
                </a:solidFill>
              </a:rPr>
              <a:t>Рисование круга</a:t>
            </a:r>
          </a:p>
        </p:txBody>
      </p:sp>
      <p:sp>
        <p:nvSpPr>
          <p:cNvPr id="117768" name="AutoShape 8"/>
          <p:cNvSpPr>
            <a:spLocks noChangeArrowheads="1"/>
          </p:cNvSpPr>
          <p:nvPr/>
        </p:nvSpPr>
        <p:spPr bwMode="auto">
          <a:xfrm>
            <a:off x="5435600" y="5373688"/>
            <a:ext cx="2952750" cy="792162"/>
          </a:xfrm>
          <a:prstGeom prst="wedgeEllipseCallout">
            <a:avLst>
              <a:gd name="adj1" fmla="val -130537"/>
              <a:gd name="adj2" fmla="val 10120"/>
            </a:avLst>
          </a:prstGeom>
          <a:solidFill>
            <a:srgbClr val="00B8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r>
              <a:rPr lang="ru-RU" altLang="ru-RU">
                <a:solidFill>
                  <a:schemeClr val="tx1"/>
                </a:solidFill>
              </a:rPr>
              <a:t>Увеличение радиуса круга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7764" grpId="0" animBg="1"/>
      <p:bldP spid="117765" grpId="0" animBg="1"/>
      <p:bldP spid="117766" grpId="0" animBg="1"/>
      <p:bldP spid="117767" grpId="0" animBg="1"/>
      <p:bldP spid="117768" grpId="0" animBg="1"/>
    </p:bld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1"/>
          <p:cNvSpPr>
            <a:spLocks noGrp="1" noChangeArrowheads="1"/>
          </p:cNvSpPr>
          <p:nvPr>
            <p:ph type="title"/>
          </p:nvPr>
        </p:nvSpPr>
        <p:spPr>
          <a:xfrm>
            <a:off x="468313" y="-30163"/>
            <a:ext cx="8229600" cy="1068388"/>
          </a:xfrm>
          <a:ln/>
          <a:extLs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sz="3200"/>
              <a:t>Вывод результатов на экран</a:t>
            </a:r>
            <a:br>
              <a:rPr lang="ru-RU" altLang="ru-RU" sz="3200"/>
            </a:br>
            <a:r>
              <a:rPr lang="ru-RU" altLang="ru-RU" sz="3200"/>
              <a:t>(работа с текстовым окном)</a:t>
            </a:r>
          </a:p>
        </p:txBody>
      </p:sp>
      <p:sp>
        <p:nvSpPr>
          <p:cNvPr id="307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07950" y="1125538"/>
            <a:ext cx="9036050" cy="4857750"/>
          </a:xfrm>
          <a:ln/>
          <a:extLs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indent="-338138">
              <a:buClrTx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</a:tabLst>
            </a:pPr>
            <a:r>
              <a:rPr lang="ru-RU" altLang="ru-RU" dirty="0"/>
              <a:t>Оператор вывода значения переменной:</a:t>
            </a:r>
          </a:p>
          <a:p>
            <a:pPr indent="-338138">
              <a:spcBef>
                <a:spcPts val="750"/>
              </a:spcBef>
              <a:buClrTx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</a:tabLst>
            </a:pPr>
            <a:r>
              <a:rPr lang="en-US" altLang="ru-RU" sz="3000" dirty="0"/>
              <a:t>print</a:t>
            </a:r>
            <a:r>
              <a:rPr lang="ru-RU" altLang="ru-RU" sz="3000" dirty="0"/>
              <a:t> </a:t>
            </a:r>
            <a:r>
              <a:rPr lang="ru-RU" altLang="ru-RU" sz="3000" i="1" dirty="0">
                <a:solidFill>
                  <a:schemeClr val="accent2"/>
                </a:solidFill>
              </a:rPr>
              <a:t>имя переменной</a:t>
            </a:r>
            <a:r>
              <a:rPr lang="ru-RU" altLang="ru-RU" sz="3000" dirty="0"/>
              <a:t> или </a:t>
            </a:r>
            <a:r>
              <a:rPr lang="ru-RU" altLang="ru-RU" sz="3000" i="1" dirty="0">
                <a:solidFill>
                  <a:schemeClr val="accent2"/>
                </a:solidFill>
              </a:rPr>
              <a:t>выражение</a:t>
            </a:r>
            <a:r>
              <a:rPr lang="ru-RU" altLang="ru-RU" sz="3000" dirty="0"/>
              <a:t> + «текст» </a:t>
            </a:r>
          </a:p>
          <a:p>
            <a:pPr indent="-338138">
              <a:buClrTx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</a:tabLst>
            </a:pPr>
            <a:r>
              <a:rPr lang="ru-RU" altLang="ru-RU" dirty="0"/>
              <a:t>Например:</a:t>
            </a:r>
          </a:p>
          <a:p>
            <a:pPr indent="-338138">
              <a:buClrTx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</a:tabLst>
            </a:pPr>
            <a:r>
              <a:rPr lang="ru-RU" altLang="ru-RU" dirty="0"/>
              <a:t>х</a:t>
            </a:r>
            <a:r>
              <a:rPr lang="en-US" altLang="ru-RU" dirty="0"/>
              <a:t>=5</a:t>
            </a:r>
          </a:p>
          <a:p>
            <a:pPr indent="-338138">
              <a:buClrTx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</a:tabLst>
            </a:pPr>
            <a:r>
              <a:rPr lang="en-US" altLang="ru-RU" dirty="0"/>
              <a:t>y=7</a:t>
            </a:r>
          </a:p>
          <a:p>
            <a:pPr indent="-338138">
              <a:buClrTx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</a:tabLst>
            </a:pPr>
            <a:r>
              <a:rPr lang="ru-RU" altLang="ru-RU" dirty="0" err="1"/>
              <a:t>print</a:t>
            </a:r>
            <a:r>
              <a:rPr lang="ru-RU" altLang="ru-RU" dirty="0"/>
              <a:t> "ответ: "</a:t>
            </a:r>
          </a:p>
          <a:p>
            <a:pPr indent="-338138">
              <a:buClrTx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</a:tabLst>
            </a:pPr>
            <a:r>
              <a:rPr lang="ru-RU" altLang="ru-RU" dirty="0" err="1"/>
              <a:t>print</a:t>
            </a:r>
            <a:r>
              <a:rPr lang="ru-RU" altLang="ru-RU" dirty="0"/>
              <a:t> </a:t>
            </a:r>
            <a:r>
              <a:rPr lang="ru-RU" altLang="ru-RU" dirty="0" smtClean="0"/>
              <a:t>«сумма="+(</a:t>
            </a:r>
            <a:r>
              <a:rPr lang="ru-RU" altLang="ru-RU" dirty="0" err="1"/>
              <a:t>x+y</a:t>
            </a:r>
            <a:r>
              <a:rPr lang="ru-RU" altLang="ru-RU" dirty="0"/>
              <a:t>)</a:t>
            </a:r>
          </a:p>
          <a:p>
            <a:pPr indent="-338138">
              <a:buClrTx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</a:tabLst>
            </a:pPr>
            <a:r>
              <a:rPr lang="ru-RU" altLang="ru-RU" dirty="0" err="1"/>
              <a:t>print</a:t>
            </a:r>
            <a:r>
              <a:rPr lang="ru-RU" altLang="ru-RU" dirty="0"/>
              <a:t> </a:t>
            </a:r>
            <a:r>
              <a:rPr lang="ru-RU" altLang="ru-RU" dirty="0" smtClean="0"/>
              <a:t>«произведение="+</a:t>
            </a:r>
            <a:r>
              <a:rPr lang="ru-RU" altLang="ru-RU" dirty="0"/>
              <a:t>x*y</a:t>
            </a:r>
          </a:p>
        </p:txBody>
      </p:sp>
      <p:sp>
        <p:nvSpPr>
          <p:cNvPr id="30724" name="Rectangle 4"/>
          <p:cNvSpPr>
            <a:spLocks noChangeArrowheads="1"/>
          </p:cNvSpPr>
          <p:nvPr/>
        </p:nvSpPr>
        <p:spPr bwMode="auto">
          <a:xfrm>
            <a:off x="0" y="1700213"/>
            <a:ext cx="9144000" cy="865187"/>
          </a:xfrm>
          <a:prstGeom prst="rect">
            <a:avLst/>
          </a:prstGeom>
          <a:noFill/>
          <a:ln w="28440" cap="sq">
            <a:solidFill>
              <a:srgbClr val="333399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0728" name="Rectangle 8"/>
          <p:cNvSpPr>
            <a:spLocks noChangeArrowheads="1"/>
          </p:cNvSpPr>
          <p:nvPr/>
        </p:nvSpPr>
        <p:spPr bwMode="auto">
          <a:xfrm>
            <a:off x="5040312" y="5259388"/>
            <a:ext cx="1379537" cy="368300"/>
          </a:xfrm>
          <a:prstGeom prst="rect">
            <a:avLst/>
          </a:prstGeom>
          <a:solidFill>
            <a:srgbClr val="BBE0E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ts val="1125"/>
              </a:spcBef>
              <a:buClrTx/>
              <a:buFontTx/>
              <a:buNone/>
            </a:pPr>
            <a:r>
              <a:rPr lang="ru-RU" altLang="ru-RU" dirty="0"/>
              <a:t>выражение</a:t>
            </a:r>
          </a:p>
        </p:txBody>
      </p:sp>
      <p:sp>
        <p:nvSpPr>
          <p:cNvPr id="30729" name="Line 9"/>
          <p:cNvSpPr>
            <a:spLocks noChangeShapeType="1"/>
          </p:cNvSpPr>
          <p:nvPr/>
        </p:nvSpPr>
        <p:spPr bwMode="auto">
          <a:xfrm flipH="1" flipV="1">
            <a:off x="4225924" y="5300662"/>
            <a:ext cx="814214" cy="221978"/>
          </a:xfrm>
          <a:prstGeom prst="line">
            <a:avLst/>
          </a:prstGeom>
          <a:noFill/>
          <a:ln w="9360" cap="sq">
            <a:solidFill>
              <a:srgbClr val="000000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0730" name="Rectangle 10"/>
          <p:cNvSpPr>
            <a:spLocks noChangeArrowheads="1"/>
          </p:cNvSpPr>
          <p:nvPr/>
        </p:nvSpPr>
        <p:spPr bwMode="auto">
          <a:xfrm>
            <a:off x="3494088" y="5876925"/>
            <a:ext cx="731837" cy="368300"/>
          </a:xfrm>
          <a:prstGeom prst="rect">
            <a:avLst/>
          </a:prstGeom>
          <a:solidFill>
            <a:srgbClr val="BBE0E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ts val="1125"/>
              </a:spcBef>
              <a:buClrTx/>
              <a:buFontTx/>
              <a:buNone/>
            </a:pPr>
            <a:r>
              <a:rPr lang="ru-RU" altLang="ru-RU"/>
              <a:t>текст</a:t>
            </a:r>
          </a:p>
        </p:txBody>
      </p:sp>
      <p:sp>
        <p:nvSpPr>
          <p:cNvPr id="30731" name="Line 11"/>
          <p:cNvSpPr>
            <a:spLocks noChangeShapeType="1"/>
          </p:cNvSpPr>
          <p:nvPr/>
        </p:nvSpPr>
        <p:spPr bwMode="auto">
          <a:xfrm flipH="1" flipV="1">
            <a:off x="2555875" y="5300663"/>
            <a:ext cx="1228725" cy="581025"/>
          </a:xfrm>
          <a:prstGeom prst="line">
            <a:avLst/>
          </a:prstGeom>
          <a:noFill/>
          <a:ln w="9360" cap="sq">
            <a:solidFill>
              <a:srgbClr val="000000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0733" name="Rectangle 13"/>
          <p:cNvSpPr>
            <a:spLocks noChangeArrowheads="1"/>
          </p:cNvSpPr>
          <p:nvPr/>
        </p:nvSpPr>
        <p:spPr bwMode="auto">
          <a:xfrm>
            <a:off x="2197100" y="3571875"/>
            <a:ext cx="731838" cy="368300"/>
          </a:xfrm>
          <a:prstGeom prst="rect">
            <a:avLst/>
          </a:prstGeom>
          <a:solidFill>
            <a:srgbClr val="BBE0E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ts val="1125"/>
              </a:spcBef>
              <a:buClrTx/>
              <a:buFontTx/>
              <a:buNone/>
            </a:pPr>
            <a:r>
              <a:rPr lang="ru-RU" altLang="ru-RU"/>
              <a:t>текст</a:t>
            </a:r>
          </a:p>
        </p:txBody>
      </p:sp>
      <p:sp>
        <p:nvSpPr>
          <p:cNvPr id="30734" name="Line 14"/>
          <p:cNvSpPr>
            <a:spLocks noChangeShapeType="1"/>
          </p:cNvSpPr>
          <p:nvPr/>
        </p:nvSpPr>
        <p:spPr bwMode="auto">
          <a:xfrm flipH="1">
            <a:off x="1830388" y="3933825"/>
            <a:ext cx="369887" cy="142875"/>
          </a:xfrm>
          <a:prstGeom prst="line">
            <a:avLst/>
          </a:prstGeom>
          <a:noFill/>
          <a:ln w="9360" cap="sq">
            <a:solidFill>
              <a:srgbClr val="000000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0735" name="Line 15"/>
          <p:cNvSpPr>
            <a:spLocks noChangeShapeType="1"/>
          </p:cNvSpPr>
          <p:nvPr/>
        </p:nvSpPr>
        <p:spPr bwMode="auto">
          <a:xfrm flipH="1" flipV="1">
            <a:off x="3347864" y="4789487"/>
            <a:ext cx="1692448" cy="662190"/>
          </a:xfrm>
          <a:prstGeom prst="line">
            <a:avLst/>
          </a:prstGeom>
          <a:noFill/>
          <a:ln w="9360" cap="sq">
            <a:solidFill>
              <a:srgbClr val="000000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0736" name="AutoShape 16"/>
          <p:cNvSpPr>
            <a:spLocks noChangeArrowheads="1"/>
          </p:cNvSpPr>
          <p:nvPr/>
        </p:nvSpPr>
        <p:spPr bwMode="auto">
          <a:xfrm>
            <a:off x="5364163" y="3933825"/>
            <a:ext cx="3529012" cy="1079500"/>
          </a:xfrm>
          <a:prstGeom prst="wedgeEllipseCallout">
            <a:avLst>
              <a:gd name="adj1" fmla="val -67005"/>
              <a:gd name="adj2" fmla="val 27796"/>
            </a:avLst>
          </a:prstGeom>
          <a:solidFill>
            <a:srgbClr val="99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ts val="1125"/>
              </a:spcBef>
              <a:buClrTx/>
              <a:buFontTx/>
              <a:buNone/>
            </a:pPr>
            <a:r>
              <a:rPr lang="ru-RU" altLang="ru-RU"/>
              <a:t>Что будет на экране, если из текста убрать скобки?</a:t>
            </a:r>
          </a:p>
          <a:p>
            <a:pPr algn="ctr">
              <a:spcBef>
                <a:spcPts val="1125"/>
              </a:spcBef>
              <a:buClrTx/>
              <a:buFontTx/>
              <a:buNone/>
            </a:pPr>
            <a:endParaRPr lang="ru-RU" altLang="ru-RU"/>
          </a:p>
        </p:txBody>
      </p:sp>
      <p:sp>
        <p:nvSpPr>
          <p:cNvPr id="30738" name="Text Box 18"/>
          <p:cNvSpPr txBox="1">
            <a:spLocks noChangeArrowheads="1"/>
          </p:cNvSpPr>
          <p:nvPr/>
        </p:nvSpPr>
        <p:spPr bwMode="auto">
          <a:xfrm>
            <a:off x="179388" y="6453188"/>
            <a:ext cx="8640762" cy="36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ts val="1125"/>
              </a:spcBef>
              <a:buClrTx/>
              <a:buFontTx/>
              <a:buNone/>
            </a:pPr>
            <a:r>
              <a:rPr lang="ru-RU" altLang="ru-RU" dirty="0"/>
              <a:t>Поставьте в конце строк с оператором </a:t>
            </a:r>
            <a:r>
              <a:rPr lang="en-US" altLang="ru-RU" b="1" dirty="0"/>
              <a:t>print</a:t>
            </a:r>
            <a:r>
              <a:rPr lang="ru-RU" altLang="ru-RU" b="1" dirty="0"/>
              <a:t> </a:t>
            </a:r>
            <a:r>
              <a:rPr lang="ru-RU" altLang="ru-RU" dirty="0"/>
              <a:t>точку с запятой. Что изменилось?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826537" y="2608262"/>
            <a:ext cx="4186679" cy="1325563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 bwMode="auto">
          <a:xfrm>
            <a:off x="5805486" y="3212976"/>
            <a:ext cx="614363" cy="331096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57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 additive="repl">
                                        <p:cTn id="7" dur="500"/>
                                        <p:tgtEl>
                                          <p:spTgt spid="307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 additive="repl">
                                        <p:cTn id="11" dur="500"/>
                                        <p:tgtEl>
                                          <p:spTgt spid="307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 additive="repl">
                                        <p:cTn id="14" dur="500"/>
                                        <p:tgtEl>
                                          <p:spTgt spid="307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 additive="repl">
                                        <p:cTn id="19" dur="500"/>
                                        <p:tgtEl>
                                          <p:spTgt spid="307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1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 additive="repl">
                                        <p:cTn id="23" dur="500"/>
                                        <p:tgtEl>
                                          <p:spTgt spid="307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5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 additive="repl">
                                        <p:cTn id="27" dur="500"/>
                                        <p:tgtEl>
                                          <p:spTgt spid="307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9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 additive="repl">
                                        <p:cTn id="31" dur="500"/>
                                        <p:tgtEl>
                                          <p:spTgt spid="307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33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 additive="repl">
                                        <p:cTn id="35" dur="500"/>
                                        <p:tgtEl>
                                          <p:spTgt spid="307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37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 additive="repl">
                                        <p:cTn id="39" dur="500"/>
                                        <p:tgtEl>
                                          <p:spTgt spid="307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 additive="repl">
                                        <p:cTn id="44" dur="500"/>
                                        <p:tgtEl>
                                          <p:spTgt spid="307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 additive="repl">
                                        <p:cTn id="47" dur="500"/>
                                        <p:tgtEl>
                                          <p:spTgt spid="307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 additive="repl">
                                        <p:cTn id="50" dur="500"/>
                                        <p:tgtEl>
                                          <p:spTgt spid="307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 additive="repl">
                                        <p:cTn id="55" dur="500"/>
                                        <p:tgtEl>
                                          <p:spTgt spid="307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 additive="repl">
                                        <p:cTn id="58" dur="500"/>
                                        <p:tgtEl>
                                          <p:spTgt spid="307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 additive="repl">
                                        <p:cTn id="61" dur="500"/>
                                        <p:tgtEl>
                                          <p:spTgt spid="307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 additive="repl">
                                        <p:cTn id="64" dur="500"/>
                                        <p:tgtEl>
                                          <p:spTgt spid="307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 nodeType="clickPar">
                      <p:stCondLst>
                        <p:cond delay="indefinite"/>
                      </p:stCondLst>
                      <p:childTnLst>
                        <p:par>
                          <p:cTn id="6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 additive="repl">
                                        <p:cTn id="73" dur="500"/>
                                        <p:tgtEl>
                                          <p:spTgt spid="307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 additive="repl">
                                        <p:cTn id="82" dur="500"/>
                                        <p:tgtEl>
                                          <p:spTgt spid="307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128588"/>
            <a:ext cx="8228013" cy="1433512"/>
          </a:xfrm>
          <a:ln/>
          <a:extLs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/>
              <a:t>Задание</a:t>
            </a:r>
          </a:p>
        </p:txBody>
      </p:sp>
      <p:sp>
        <p:nvSpPr>
          <p:cNvPr id="3174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8013" cy="1828800"/>
          </a:xfrm>
          <a:ln/>
          <a:extLs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indent="-339725">
              <a:buClrTx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/>
              <a:t>Составить программу, выводящую на экран значение выражения:</a:t>
            </a:r>
          </a:p>
          <a:p>
            <a:pPr indent="-339725">
              <a:buClrTx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/>
              <a:t>5(</a:t>
            </a:r>
            <a:r>
              <a:rPr lang="en-US" altLang="ru-RU"/>
              <a:t>x - 3)</a:t>
            </a:r>
            <a:r>
              <a:rPr lang="ru-RU" altLang="ru-RU" baseline="30000"/>
              <a:t>3</a:t>
            </a:r>
            <a:r>
              <a:rPr lang="en-US" altLang="ru-RU"/>
              <a:t> + 6(y + 2)</a:t>
            </a:r>
            <a:r>
              <a:rPr lang="en-US" altLang="ru-RU" baseline="30000"/>
              <a:t>2</a:t>
            </a:r>
            <a:r>
              <a:rPr lang="en-US" altLang="ru-RU"/>
              <a:t> </a:t>
            </a:r>
            <a:r>
              <a:rPr lang="ru-RU" altLang="ru-RU"/>
              <a:t>при </a:t>
            </a:r>
            <a:r>
              <a:rPr lang="en-US" altLang="ru-RU"/>
              <a:t>x = 0,5 </a:t>
            </a:r>
            <a:r>
              <a:rPr lang="ru-RU" altLang="ru-RU"/>
              <a:t> и у = -0,5</a:t>
            </a:r>
          </a:p>
        </p:txBody>
      </p:sp>
      <p:sp>
        <p:nvSpPr>
          <p:cNvPr id="31747" name="Rectangle 3"/>
          <p:cNvSpPr>
            <a:spLocks noChangeArrowheads="1"/>
          </p:cNvSpPr>
          <p:nvPr/>
        </p:nvSpPr>
        <p:spPr bwMode="auto">
          <a:xfrm>
            <a:off x="539750" y="3644900"/>
            <a:ext cx="3744913" cy="1584325"/>
          </a:xfrm>
          <a:prstGeom prst="rect">
            <a:avLst/>
          </a:prstGeom>
          <a:solidFill>
            <a:srgbClr val="D7E51B"/>
          </a:solidFill>
          <a:ln w="9360" cap="sq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>
              <a:buClrTx/>
              <a:buFontTx/>
              <a:buNone/>
            </a:pPr>
            <a:r>
              <a:rPr lang="ru-RU" altLang="ru-RU" sz="2400"/>
              <a:t>x=0.5</a:t>
            </a:r>
          </a:p>
          <a:p>
            <a:pPr>
              <a:buClrTx/>
              <a:buFontTx/>
              <a:buNone/>
            </a:pPr>
            <a:r>
              <a:rPr lang="ru-RU" altLang="ru-RU" sz="2400"/>
              <a:t>y=-0.5</a:t>
            </a:r>
          </a:p>
          <a:p>
            <a:pPr>
              <a:buClrTx/>
              <a:buFontTx/>
              <a:buNone/>
            </a:pPr>
            <a:r>
              <a:rPr lang="ru-RU" altLang="ru-RU" sz="2400"/>
              <a:t>print 5*(x-3)^3+6*(y+2)^2</a:t>
            </a:r>
          </a:p>
        </p:txBody>
      </p:sp>
      <p:sp>
        <p:nvSpPr>
          <p:cNvPr id="31748" name="Text Box 4"/>
          <p:cNvSpPr txBox="1">
            <a:spLocks noChangeArrowheads="1"/>
          </p:cNvSpPr>
          <p:nvPr/>
        </p:nvSpPr>
        <p:spPr bwMode="auto">
          <a:xfrm>
            <a:off x="4356100" y="4221163"/>
            <a:ext cx="1008063" cy="460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ts val="1500"/>
              </a:spcBef>
              <a:buClrTx/>
              <a:buFontTx/>
              <a:buNone/>
            </a:pPr>
            <a:r>
              <a:rPr lang="ru-RU" altLang="ru-RU" sz="2400"/>
              <a:t>или</a:t>
            </a:r>
          </a:p>
        </p:txBody>
      </p:sp>
      <p:sp>
        <p:nvSpPr>
          <p:cNvPr id="31749" name="Rectangle 5"/>
          <p:cNvSpPr>
            <a:spLocks noChangeArrowheads="1"/>
          </p:cNvSpPr>
          <p:nvPr/>
        </p:nvSpPr>
        <p:spPr bwMode="auto">
          <a:xfrm>
            <a:off x="5219700" y="3644900"/>
            <a:ext cx="3744913" cy="1944688"/>
          </a:xfrm>
          <a:prstGeom prst="rect">
            <a:avLst/>
          </a:prstGeom>
          <a:solidFill>
            <a:srgbClr val="D7E51B"/>
          </a:solidFill>
          <a:ln w="9360" cap="sq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>
              <a:buClrTx/>
              <a:buFontTx/>
              <a:buNone/>
            </a:pPr>
            <a:r>
              <a:rPr lang="ru-RU" altLang="ru-RU" sz="2400"/>
              <a:t>x=0.5</a:t>
            </a:r>
          </a:p>
          <a:p>
            <a:pPr>
              <a:buClrTx/>
              <a:buFontTx/>
              <a:buNone/>
            </a:pPr>
            <a:r>
              <a:rPr lang="ru-RU" altLang="ru-RU" sz="2400"/>
              <a:t>y=-0.5</a:t>
            </a:r>
          </a:p>
          <a:p>
            <a:pPr>
              <a:buClrTx/>
              <a:buFontTx/>
              <a:buNone/>
            </a:pPr>
            <a:r>
              <a:rPr lang="en-US" altLang="ru-RU" sz="2400"/>
              <a:t>z=</a:t>
            </a:r>
            <a:r>
              <a:rPr lang="ru-RU" altLang="ru-RU" sz="2400"/>
              <a:t>5*(x-3)^3+6*(y+2)^2</a:t>
            </a:r>
          </a:p>
          <a:p>
            <a:pPr>
              <a:buClrTx/>
              <a:buFontTx/>
              <a:buNone/>
            </a:pPr>
            <a:r>
              <a:rPr lang="en-US" altLang="ru-RU" sz="2400"/>
              <a:t>p</a:t>
            </a:r>
            <a:r>
              <a:rPr lang="ru-RU" altLang="ru-RU" sz="2400"/>
              <a:t>rint</a:t>
            </a:r>
            <a:r>
              <a:rPr lang="en-US" altLang="ru-RU" sz="2400"/>
              <a:t> z</a:t>
            </a:r>
          </a:p>
        </p:txBody>
      </p:sp>
      <p:sp>
        <p:nvSpPr>
          <p:cNvPr id="31750" name="AutoShape 6"/>
          <p:cNvSpPr>
            <a:spLocks noChangeArrowheads="1"/>
          </p:cNvSpPr>
          <p:nvPr/>
        </p:nvSpPr>
        <p:spPr bwMode="auto">
          <a:xfrm>
            <a:off x="1908175" y="3429000"/>
            <a:ext cx="3600450" cy="792163"/>
          </a:xfrm>
          <a:prstGeom prst="wedgeEllipseCallout">
            <a:avLst>
              <a:gd name="adj1" fmla="val -69579"/>
              <a:gd name="adj2" fmla="val 52403"/>
            </a:avLst>
          </a:prstGeom>
          <a:solidFill>
            <a:srgbClr val="00B8FF"/>
          </a:solidFill>
          <a:ln w="9360" cap="sq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algn="ctr">
              <a:buClrTx/>
              <a:buFontTx/>
              <a:buNone/>
            </a:pPr>
            <a:r>
              <a:rPr lang="ru-RU" altLang="ru-RU"/>
              <a:t>Дробная часть отделяется точкой!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ln/>
          <a:extLs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/>
              <a:t>Задание</a:t>
            </a:r>
          </a:p>
        </p:txBody>
      </p:sp>
      <p:sp>
        <p:nvSpPr>
          <p:cNvPr id="3277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3413125"/>
          </a:xfrm>
          <a:ln/>
          <a:extLs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indent="-338138">
              <a:buClrTx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dirty="0"/>
              <a:t>Составить программу, выводящую на экран значение выражения:</a:t>
            </a:r>
          </a:p>
          <a:p>
            <a:pPr indent="-338138">
              <a:buClrTx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dirty="0"/>
              <a:t>а) (</a:t>
            </a:r>
            <a:r>
              <a:rPr lang="en-US" altLang="ru-RU" dirty="0"/>
              <a:t>x – 3y)</a:t>
            </a:r>
            <a:r>
              <a:rPr lang="en-US" altLang="ru-RU" baseline="30000" dirty="0"/>
              <a:t>2</a:t>
            </a:r>
            <a:r>
              <a:rPr lang="en-US" altLang="ru-RU" dirty="0"/>
              <a:t> + (6y – 1)</a:t>
            </a:r>
            <a:r>
              <a:rPr lang="en-US" altLang="ru-RU" baseline="30000" dirty="0"/>
              <a:t>2</a:t>
            </a:r>
            <a:r>
              <a:rPr lang="en-US" altLang="ru-RU" dirty="0"/>
              <a:t> </a:t>
            </a:r>
            <a:r>
              <a:rPr lang="ru-RU" altLang="ru-RU" dirty="0"/>
              <a:t>при </a:t>
            </a:r>
            <a:r>
              <a:rPr lang="en-US" altLang="ru-RU" dirty="0"/>
              <a:t>x = -3,2 </a:t>
            </a:r>
            <a:r>
              <a:rPr lang="ru-RU" altLang="ru-RU" dirty="0"/>
              <a:t>и у = </a:t>
            </a:r>
            <a:r>
              <a:rPr lang="en-US" altLang="ru-RU" dirty="0"/>
              <a:t>1</a:t>
            </a:r>
            <a:r>
              <a:rPr lang="ru-RU" altLang="ru-RU" dirty="0"/>
              <a:t>,</a:t>
            </a:r>
            <a:r>
              <a:rPr lang="en-US" altLang="ru-RU" dirty="0"/>
              <a:t>4</a:t>
            </a:r>
          </a:p>
          <a:p>
            <a:pPr indent="-338138">
              <a:buClrTx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dirty="0"/>
              <a:t>б</a:t>
            </a:r>
            <a:r>
              <a:rPr lang="ru-RU" altLang="ru-RU" dirty="0" smtClean="0"/>
              <a:t>) </a:t>
            </a:r>
            <a:r>
              <a:rPr lang="ru-RU" altLang="ru-RU" dirty="0"/>
              <a:t>			           при </a:t>
            </a:r>
            <a:r>
              <a:rPr lang="en-US" altLang="ru-RU" dirty="0"/>
              <a:t>x = 1,5 </a:t>
            </a:r>
            <a:r>
              <a:rPr lang="ru-RU" altLang="ru-RU" dirty="0"/>
              <a:t>и </a:t>
            </a:r>
            <a:r>
              <a:rPr lang="en-US" altLang="ru-RU" dirty="0"/>
              <a:t>y = 2,5</a:t>
            </a:r>
            <a:r>
              <a:rPr lang="ru-RU" altLang="ru-RU" dirty="0"/>
              <a:t> </a:t>
            </a:r>
          </a:p>
          <a:p>
            <a:pPr indent="-338138">
              <a:buClrTx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ru-RU" altLang="ru-RU" dirty="0"/>
          </a:p>
          <a:p>
            <a:pPr indent="-338138">
              <a:buClrTx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dirty="0"/>
              <a:t>в</a:t>
            </a:r>
            <a:r>
              <a:rPr lang="ru-RU" altLang="ru-RU" dirty="0" smtClean="0"/>
              <a:t>)			 </a:t>
            </a:r>
            <a:r>
              <a:rPr lang="ru-RU" altLang="ru-RU" dirty="0"/>
              <a:t>				   </a:t>
            </a:r>
            <a:r>
              <a:rPr lang="ru-RU" altLang="ru-RU" dirty="0" smtClean="0"/>
              <a:t>		при </a:t>
            </a:r>
            <a:r>
              <a:rPr lang="en-US" altLang="ru-RU" dirty="0"/>
              <a:t>x = 4 </a:t>
            </a:r>
            <a:r>
              <a:rPr lang="ru-RU" altLang="ru-RU" dirty="0"/>
              <a:t>и у = -1,3</a:t>
            </a:r>
          </a:p>
        </p:txBody>
      </p:sp>
      <p:sp>
        <p:nvSpPr>
          <p:cNvPr id="32771" name="Text Box 3"/>
          <p:cNvSpPr txBox="1">
            <a:spLocks noChangeArrowheads="1"/>
          </p:cNvSpPr>
          <p:nvPr/>
        </p:nvSpPr>
        <p:spPr bwMode="auto">
          <a:xfrm>
            <a:off x="827088" y="5445125"/>
            <a:ext cx="6840537" cy="460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ts val="1500"/>
              </a:spcBef>
              <a:buClrTx/>
              <a:buFontTx/>
              <a:buNone/>
            </a:pPr>
            <a:r>
              <a:rPr lang="ru-RU" altLang="ru-RU" sz="2400">
                <a:solidFill>
                  <a:srgbClr val="333399"/>
                </a:solidFill>
              </a:rPr>
              <a:t>а) </a:t>
            </a:r>
            <a:r>
              <a:rPr lang="en-US" altLang="ru-RU" sz="2400">
                <a:solidFill>
                  <a:srgbClr val="333399"/>
                </a:solidFill>
              </a:rPr>
              <a:t>109,52; </a:t>
            </a:r>
            <a:r>
              <a:rPr lang="ru-RU" altLang="ru-RU" sz="2400">
                <a:solidFill>
                  <a:srgbClr val="333399"/>
                </a:solidFill>
              </a:rPr>
              <a:t>б) -81; в) 0,14311</a:t>
            </a:r>
          </a:p>
        </p:txBody>
      </p:sp>
      <p:pic>
        <p:nvPicPr>
          <p:cNvPr id="32772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088" y="2857500"/>
            <a:ext cx="1727200" cy="1044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2773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088" y="3902075"/>
            <a:ext cx="3024187" cy="860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128588"/>
            <a:ext cx="8228013" cy="1433512"/>
          </a:xfrm>
          <a:ln/>
          <a:extLs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/>
              <a:t>Задание</a:t>
            </a:r>
          </a:p>
        </p:txBody>
      </p:sp>
      <p:sp>
        <p:nvSpPr>
          <p:cNvPr id="3379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8013" cy="2620963"/>
          </a:xfrm>
          <a:ln/>
          <a:extLs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indent="-339725">
              <a:buClrTx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/>
              <a:t>Создайте программу, выводящую на экран значение выражения при:</a:t>
            </a:r>
          </a:p>
          <a:p>
            <a:pPr indent="-339725">
              <a:buClrTx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/>
              <a:t>а) </a:t>
            </a:r>
            <a:r>
              <a:rPr lang="en-US" altLang="ru-RU"/>
              <a:t>x = 2,5    y=-3.2</a:t>
            </a:r>
          </a:p>
          <a:p>
            <a:pPr indent="-339725">
              <a:buClrTx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/>
              <a:t>б) </a:t>
            </a:r>
            <a:r>
              <a:rPr lang="en-US" altLang="ru-RU"/>
              <a:t>x = </a:t>
            </a:r>
            <a:r>
              <a:rPr lang="ru-RU" altLang="ru-RU"/>
              <a:t>-</a:t>
            </a:r>
            <a:r>
              <a:rPr lang="en-US" altLang="ru-RU"/>
              <a:t>2,5    y=3.2</a:t>
            </a:r>
          </a:p>
        </p:txBody>
      </p:sp>
      <p:pic>
        <p:nvPicPr>
          <p:cNvPr id="3379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513" y="4005263"/>
            <a:ext cx="3889375" cy="16589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3796" name="Text Box 4"/>
          <p:cNvSpPr txBox="1">
            <a:spLocks noChangeArrowheads="1"/>
          </p:cNvSpPr>
          <p:nvPr/>
        </p:nvSpPr>
        <p:spPr bwMode="auto">
          <a:xfrm>
            <a:off x="4248150" y="5891213"/>
            <a:ext cx="4176713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>
              <a:buClrTx/>
              <a:buFontTx/>
              <a:buNone/>
            </a:pPr>
            <a:r>
              <a:rPr lang="ru-RU" altLang="ru-RU" sz="2800"/>
              <a:t>2.554762 и -5.240909</a:t>
            </a:r>
          </a:p>
        </p:txBody>
      </p:sp>
      <p:sp>
        <p:nvSpPr>
          <p:cNvPr id="33797" name="Rectangle 5"/>
          <p:cNvSpPr>
            <a:spLocks noChangeArrowheads="1"/>
          </p:cNvSpPr>
          <p:nvPr/>
        </p:nvSpPr>
        <p:spPr bwMode="auto">
          <a:xfrm>
            <a:off x="4211638" y="5734050"/>
            <a:ext cx="4103687" cy="744538"/>
          </a:xfrm>
          <a:prstGeom prst="rect">
            <a:avLst/>
          </a:prstGeom>
          <a:solidFill>
            <a:srgbClr val="FFFFFF"/>
          </a:solidFill>
          <a:ln w="9360" cap="sq">
            <a:solidFill>
              <a:srgbClr val="FFFFF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468313" y="0"/>
            <a:ext cx="8229600" cy="836613"/>
          </a:xfrm>
          <a:ln/>
          <a:extLs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/>
              <a:t>Задание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539750" y="908050"/>
            <a:ext cx="8229600" cy="5616575"/>
          </a:xfrm>
          <a:ln/>
          <a:extLs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609600" indent="-604838">
              <a:lnSpc>
                <a:spcPct val="90000"/>
              </a:lnSpc>
              <a:spcBef>
                <a:spcPts val="700"/>
              </a:spcBef>
              <a:buClrTx/>
              <a:buFontTx/>
              <a:buNone/>
              <a:tabLst>
                <a:tab pos="609600" algn="l"/>
                <a:tab pos="714375" algn="l"/>
                <a:tab pos="1163638" algn="l"/>
                <a:tab pos="1612900" algn="l"/>
                <a:tab pos="2062163" algn="l"/>
                <a:tab pos="2511425" algn="l"/>
                <a:tab pos="2960688" algn="l"/>
                <a:tab pos="3409950" algn="l"/>
                <a:tab pos="3859213" algn="l"/>
                <a:tab pos="4308475" algn="l"/>
                <a:tab pos="4757738" algn="l"/>
                <a:tab pos="5207000" algn="l"/>
                <a:tab pos="5656263" algn="l"/>
                <a:tab pos="6105525" algn="l"/>
                <a:tab pos="6554788" algn="l"/>
                <a:tab pos="7004050" algn="l"/>
                <a:tab pos="7453313" algn="l"/>
                <a:tab pos="7902575" algn="l"/>
                <a:tab pos="8351838" algn="l"/>
                <a:tab pos="8801100" algn="l"/>
                <a:tab pos="9250363" algn="l"/>
              </a:tabLst>
            </a:pPr>
            <a:r>
              <a:rPr lang="ru-RU" altLang="ru-RU" sz="2800"/>
              <a:t>Создайте программу, которая: </a:t>
            </a:r>
          </a:p>
          <a:p>
            <a:pPr marL="609600" indent="-604838">
              <a:lnSpc>
                <a:spcPct val="90000"/>
              </a:lnSpc>
              <a:spcBef>
                <a:spcPts val="700"/>
              </a:spcBef>
              <a:buFont typeface="Times New Roman" panose="02020603050405020304" pitchFamily="18" charset="0"/>
              <a:buAutoNum type="arabicParenR"/>
              <a:tabLst>
                <a:tab pos="609600" algn="l"/>
                <a:tab pos="714375" algn="l"/>
                <a:tab pos="1163638" algn="l"/>
                <a:tab pos="1612900" algn="l"/>
                <a:tab pos="2062163" algn="l"/>
                <a:tab pos="2511425" algn="l"/>
                <a:tab pos="2960688" algn="l"/>
                <a:tab pos="3409950" algn="l"/>
                <a:tab pos="3859213" algn="l"/>
                <a:tab pos="4308475" algn="l"/>
                <a:tab pos="4757738" algn="l"/>
                <a:tab pos="5207000" algn="l"/>
                <a:tab pos="5656263" algn="l"/>
                <a:tab pos="6105525" algn="l"/>
                <a:tab pos="6554788" algn="l"/>
                <a:tab pos="7004050" algn="l"/>
                <a:tab pos="7453313" algn="l"/>
                <a:tab pos="7902575" algn="l"/>
                <a:tab pos="8351838" algn="l"/>
                <a:tab pos="8801100" algn="l"/>
                <a:tab pos="9250363" algn="l"/>
              </a:tabLst>
            </a:pPr>
            <a:r>
              <a:rPr lang="ru-RU" altLang="ru-RU" sz="2800"/>
              <a:t>запрашивает с экрана длину стороны квадрата и выводит на экран его периметр и площадь;</a:t>
            </a:r>
          </a:p>
          <a:p>
            <a:pPr marL="609600" indent="-604838">
              <a:lnSpc>
                <a:spcPct val="90000"/>
              </a:lnSpc>
              <a:spcBef>
                <a:spcPts val="700"/>
              </a:spcBef>
              <a:buFont typeface="Times New Roman" panose="02020603050405020304" pitchFamily="18" charset="0"/>
              <a:buAutoNum type="arabicParenR"/>
              <a:tabLst>
                <a:tab pos="609600" algn="l"/>
                <a:tab pos="714375" algn="l"/>
                <a:tab pos="1163638" algn="l"/>
                <a:tab pos="1612900" algn="l"/>
                <a:tab pos="2062163" algn="l"/>
                <a:tab pos="2511425" algn="l"/>
                <a:tab pos="2960688" algn="l"/>
                <a:tab pos="3409950" algn="l"/>
                <a:tab pos="3859213" algn="l"/>
                <a:tab pos="4308475" algn="l"/>
                <a:tab pos="4757738" algn="l"/>
                <a:tab pos="5207000" algn="l"/>
                <a:tab pos="5656263" algn="l"/>
                <a:tab pos="6105525" algn="l"/>
                <a:tab pos="6554788" algn="l"/>
                <a:tab pos="7004050" algn="l"/>
                <a:tab pos="7453313" algn="l"/>
                <a:tab pos="7902575" algn="l"/>
                <a:tab pos="8351838" algn="l"/>
                <a:tab pos="8801100" algn="l"/>
                <a:tab pos="9250363" algn="l"/>
              </a:tabLst>
            </a:pPr>
            <a:r>
              <a:rPr lang="ru-RU" altLang="ru-RU" sz="2800"/>
              <a:t>запрашивает с экрана длины сторон прямоугольника и выводит на экран его периметр и площадь; </a:t>
            </a:r>
          </a:p>
          <a:p>
            <a:pPr marL="609600" indent="-604838">
              <a:lnSpc>
                <a:spcPct val="90000"/>
              </a:lnSpc>
              <a:spcBef>
                <a:spcPts val="700"/>
              </a:spcBef>
              <a:buFont typeface="Times New Roman" panose="02020603050405020304" pitchFamily="18" charset="0"/>
              <a:buAutoNum type="arabicParenR"/>
              <a:tabLst>
                <a:tab pos="609600" algn="l"/>
                <a:tab pos="714375" algn="l"/>
                <a:tab pos="1163638" algn="l"/>
                <a:tab pos="1612900" algn="l"/>
                <a:tab pos="2062163" algn="l"/>
                <a:tab pos="2511425" algn="l"/>
                <a:tab pos="2960688" algn="l"/>
                <a:tab pos="3409950" algn="l"/>
                <a:tab pos="3859213" algn="l"/>
                <a:tab pos="4308475" algn="l"/>
                <a:tab pos="4757738" algn="l"/>
                <a:tab pos="5207000" algn="l"/>
                <a:tab pos="5656263" algn="l"/>
                <a:tab pos="6105525" algn="l"/>
                <a:tab pos="6554788" algn="l"/>
                <a:tab pos="7004050" algn="l"/>
                <a:tab pos="7453313" algn="l"/>
                <a:tab pos="7902575" algn="l"/>
                <a:tab pos="8351838" algn="l"/>
                <a:tab pos="8801100" algn="l"/>
                <a:tab pos="9250363" algn="l"/>
              </a:tabLst>
            </a:pPr>
            <a:r>
              <a:rPr lang="ru-RU" altLang="ru-RU" sz="2800"/>
              <a:t>запрашивает с экрана два числа и выводит на экран их сумму и разность;</a:t>
            </a:r>
          </a:p>
          <a:p>
            <a:pPr marL="609600" indent="-604838">
              <a:lnSpc>
                <a:spcPct val="90000"/>
              </a:lnSpc>
              <a:spcBef>
                <a:spcPts val="700"/>
              </a:spcBef>
              <a:buFont typeface="Times New Roman" panose="02020603050405020304" pitchFamily="18" charset="0"/>
              <a:buAutoNum type="arabicParenR"/>
              <a:tabLst>
                <a:tab pos="609600" algn="l"/>
                <a:tab pos="714375" algn="l"/>
                <a:tab pos="1163638" algn="l"/>
                <a:tab pos="1612900" algn="l"/>
                <a:tab pos="2062163" algn="l"/>
                <a:tab pos="2511425" algn="l"/>
                <a:tab pos="2960688" algn="l"/>
                <a:tab pos="3409950" algn="l"/>
                <a:tab pos="3859213" algn="l"/>
                <a:tab pos="4308475" algn="l"/>
                <a:tab pos="4757738" algn="l"/>
                <a:tab pos="5207000" algn="l"/>
                <a:tab pos="5656263" algn="l"/>
                <a:tab pos="6105525" algn="l"/>
                <a:tab pos="6554788" algn="l"/>
                <a:tab pos="7004050" algn="l"/>
                <a:tab pos="7453313" algn="l"/>
                <a:tab pos="7902575" algn="l"/>
                <a:tab pos="8351838" algn="l"/>
                <a:tab pos="8801100" algn="l"/>
                <a:tab pos="9250363" algn="l"/>
              </a:tabLst>
            </a:pPr>
            <a:r>
              <a:rPr lang="ru-RU" altLang="ru-RU" sz="2800"/>
              <a:t>запрашивает с экрана год рожденья и выводит на экран возраст;</a:t>
            </a:r>
          </a:p>
          <a:p>
            <a:pPr marL="609600" indent="-604838">
              <a:lnSpc>
                <a:spcPct val="90000"/>
              </a:lnSpc>
              <a:spcBef>
                <a:spcPts val="700"/>
              </a:spcBef>
              <a:buFont typeface="Times New Roman" panose="02020603050405020304" pitchFamily="18" charset="0"/>
              <a:buAutoNum type="arabicParenR"/>
              <a:tabLst>
                <a:tab pos="609600" algn="l"/>
                <a:tab pos="714375" algn="l"/>
                <a:tab pos="1163638" algn="l"/>
                <a:tab pos="1612900" algn="l"/>
                <a:tab pos="2062163" algn="l"/>
                <a:tab pos="2511425" algn="l"/>
                <a:tab pos="2960688" algn="l"/>
                <a:tab pos="3409950" algn="l"/>
                <a:tab pos="3859213" algn="l"/>
                <a:tab pos="4308475" algn="l"/>
                <a:tab pos="4757738" algn="l"/>
                <a:tab pos="5207000" algn="l"/>
                <a:tab pos="5656263" algn="l"/>
                <a:tab pos="6105525" algn="l"/>
                <a:tab pos="6554788" algn="l"/>
                <a:tab pos="7004050" algn="l"/>
                <a:tab pos="7453313" algn="l"/>
                <a:tab pos="7902575" algn="l"/>
                <a:tab pos="8351838" algn="l"/>
                <a:tab pos="8801100" algn="l"/>
                <a:tab pos="9250363" algn="l"/>
              </a:tabLst>
            </a:pPr>
            <a:r>
              <a:rPr lang="ru-RU" altLang="ru-RU" sz="2800"/>
              <a:t>запрашивает с экрана число и выводит на экран его квадрат и куб (2-ю и 3-ю степень).</a:t>
            </a:r>
          </a:p>
          <a:p>
            <a:pPr marL="609600" indent="-604838">
              <a:lnSpc>
                <a:spcPct val="90000"/>
              </a:lnSpc>
              <a:spcBef>
                <a:spcPts val="700"/>
              </a:spcBef>
              <a:buClrTx/>
              <a:buFontTx/>
              <a:buNone/>
              <a:tabLst>
                <a:tab pos="609600" algn="l"/>
                <a:tab pos="714375" algn="l"/>
                <a:tab pos="1163638" algn="l"/>
                <a:tab pos="1612900" algn="l"/>
                <a:tab pos="2062163" algn="l"/>
                <a:tab pos="2511425" algn="l"/>
                <a:tab pos="2960688" algn="l"/>
                <a:tab pos="3409950" algn="l"/>
                <a:tab pos="3859213" algn="l"/>
                <a:tab pos="4308475" algn="l"/>
                <a:tab pos="4757738" algn="l"/>
                <a:tab pos="5207000" algn="l"/>
                <a:tab pos="5656263" algn="l"/>
                <a:tab pos="6105525" algn="l"/>
                <a:tab pos="6554788" algn="l"/>
                <a:tab pos="7004050" algn="l"/>
                <a:tab pos="7453313" algn="l"/>
                <a:tab pos="7902575" algn="l"/>
                <a:tab pos="8351838" algn="l"/>
                <a:tab pos="8801100" algn="l"/>
                <a:tab pos="9250363" algn="l"/>
              </a:tabLst>
            </a:pPr>
            <a:endParaRPr lang="ru-RU" altLang="ru-RU" sz="280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Rectangle 1"/>
          <p:cNvSpPr>
            <a:spLocks noGrp="1" noChangeArrowheads="1"/>
          </p:cNvSpPr>
          <p:nvPr>
            <p:ph type="title"/>
          </p:nvPr>
        </p:nvSpPr>
        <p:spPr>
          <a:xfrm>
            <a:off x="468313" y="0"/>
            <a:ext cx="8229600" cy="1143000"/>
          </a:xfrm>
          <a:ln/>
          <a:extLs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/>
              <a:t>Задание</a:t>
            </a:r>
          </a:p>
        </p:txBody>
      </p:sp>
      <p:sp>
        <p:nvSpPr>
          <p:cNvPr id="921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95288" y="908050"/>
            <a:ext cx="8229600" cy="4525963"/>
          </a:xfrm>
          <a:ln/>
          <a:extLs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indent="-338138">
              <a:buClrTx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/>
              <a:t>Составьте программу рисования:</a:t>
            </a:r>
          </a:p>
        </p:txBody>
      </p:sp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250" y="1538288"/>
            <a:ext cx="5400675" cy="5319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ln/>
          <a:extLs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/>
              <a:t>Рисование прямоугольников</a:t>
            </a: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613" y="1196975"/>
            <a:ext cx="5105400" cy="4972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0243" name="Rectangle 3"/>
          <p:cNvSpPr>
            <a:spLocks noChangeArrowheads="1"/>
          </p:cNvSpPr>
          <p:nvPr/>
        </p:nvSpPr>
        <p:spPr bwMode="auto">
          <a:xfrm>
            <a:off x="971550" y="4743450"/>
            <a:ext cx="7281863" cy="2128838"/>
          </a:xfrm>
          <a:prstGeom prst="rect">
            <a:avLst/>
          </a:prstGeom>
          <a:solidFill>
            <a:srgbClr val="BBE0E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ctr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ts val="1500"/>
              </a:spcBef>
              <a:buClrTx/>
              <a:buFontTx/>
              <a:buNone/>
            </a:pPr>
            <a:endParaRPr lang="ru-RU" altLang="ru-RU" sz="2400" b="1"/>
          </a:p>
          <a:p>
            <a:pPr algn="ctr">
              <a:spcBef>
                <a:spcPts val="1500"/>
              </a:spcBef>
              <a:buClrTx/>
              <a:buFontTx/>
              <a:buNone/>
            </a:pPr>
            <a:r>
              <a:rPr lang="ru-RU" altLang="ru-RU" sz="2400" b="1"/>
              <a:t>Сколько параметров однозначно определяет </a:t>
            </a:r>
          </a:p>
          <a:p>
            <a:pPr algn="ctr">
              <a:spcBef>
                <a:spcPts val="1500"/>
              </a:spcBef>
              <a:buClrTx/>
              <a:buFontTx/>
              <a:buNone/>
            </a:pPr>
            <a:r>
              <a:rPr lang="ru-RU" altLang="ru-RU" sz="2400" b="1"/>
              <a:t>прямоугольник?</a:t>
            </a:r>
          </a:p>
          <a:p>
            <a:pPr algn="ctr">
              <a:spcBef>
                <a:spcPts val="1500"/>
              </a:spcBef>
              <a:buClrTx/>
              <a:buFontTx/>
              <a:buNone/>
            </a:pPr>
            <a:endParaRPr lang="ru-RU" altLang="ru-RU" sz="2400" b="1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ru-RU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ru-RU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</a:defRPr>
        </a:defPPr>
      </a:lstStyle>
    </a:lnDef>
  </a:objectDefaults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3237</TotalTime>
  <Words>3036</Words>
  <Application>Microsoft Office PowerPoint</Application>
  <PresentationFormat>Экран (4:3)</PresentationFormat>
  <Paragraphs>796</Paragraphs>
  <Slides>77</Slides>
  <Notes>51</Notes>
  <HiddenSlides>4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77</vt:i4>
      </vt:variant>
    </vt:vector>
  </HeadingPairs>
  <TitlesOfParts>
    <vt:vector size="78" baseType="lpstr">
      <vt:lpstr>Оформление по умолчанию</vt:lpstr>
      <vt:lpstr>Бейсик-256</vt:lpstr>
      <vt:lpstr>Бейсик-256</vt:lpstr>
      <vt:lpstr>Презентация PowerPoint</vt:lpstr>
      <vt:lpstr>Презентация PowerPoint</vt:lpstr>
      <vt:lpstr>Задание</vt:lpstr>
      <vt:lpstr>Рисование окружности</vt:lpstr>
      <vt:lpstr>Рисование линий</vt:lpstr>
      <vt:lpstr>Задание</vt:lpstr>
      <vt:lpstr>Рисование прямоугольников</vt:lpstr>
      <vt:lpstr>Рисование прямоугольников</vt:lpstr>
      <vt:lpstr>Напишите программу для рисования домика:</vt:lpstr>
      <vt:lpstr>Задание</vt:lpstr>
      <vt:lpstr>Рисование многоугольников</vt:lpstr>
      <vt:lpstr>Задание: создайте программу,     рисующую флаг Гайаны</vt:lpstr>
      <vt:lpstr>Программа</vt:lpstr>
      <vt:lpstr>Задание: создайте программу, рисующую флаг Сент-Винсента и Гренадин </vt:lpstr>
      <vt:lpstr>Нарисовать узор</vt:lpstr>
      <vt:lpstr>Переменные</vt:lpstr>
      <vt:lpstr>Переменные</vt:lpstr>
      <vt:lpstr>Переменные</vt:lpstr>
      <vt:lpstr>Задача</vt:lpstr>
      <vt:lpstr>Рассмотрим ещё более общий случай</vt:lpstr>
      <vt:lpstr>Задание: используя переменные x, y, r, напишите программу рисования радуги</vt:lpstr>
      <vt:lpstr>Проверка</vt:lpstr>
      <vt:lpstr>Программа рисования радуги</vt:lpstr>
      <vt:lpstr>Задание</vt:lpstr>
      <vt:lpstr>Решение</vt:lpstr>
      <vt:lpstr>Задание</vt:lpstr>
      <vt:lpstr>Задание</vt:lpstr>
      <vt:lpstr>Решение</vt:lpstr>
      <vt:lpstr>Задание</vt:lpstr>
      <vt:lpstr>Решение</vt:lpstr>
      <vt:lpstr>Ввод переменных с экрана во время выполнения программы</vt:lpstr>
      <vt:lpstr>Задание</vt:lpstr>
      <vt:lpstr>Решение</vt:lpstr>
      <vt:lpstr>Задание</vt:lpstr>
      <vt:lpstr>Условный оператор</vt:lpstr>
      <vt:lpstr>Неполное ветвление</vt:lpstr>
      <vt:lpstr>Задание</vt:lpstr>
      <vt:lpstr>Решение:</vt:lpstr>
      <vt:lpstr>Задание</vt:lpstr>
      <vt:lpstr>Решение:</vt:lpstr>
      <vt:lpstr>Задание</vt:lpstr>
      <vt:lpstr>Организация повторений</vt:lpstr>
      <vt:lpstr>Оператор безусловного перехода</vt:lpstr>
      <vt:lpstr>Вспомним задание:</vt:lpstr>
      <vt:lpstr>Как обеспечить смену дня и ночи без перезапуска программы?</vt:lpstr>
      <vt:lpstr>Презентация PowerPoint</vt:lpstr>
      <vt:lpstr>Вспомним задачу о светофоре:</vt:lpstr>
      <vt:lpstr>Презентация PowerPoint</vt:lpstr>
      <vt:lpstr>Генератор случайных чисел</vt:lpstr>
      <vt:lpstr>Задание</vt:lpstr>
      <vt:lpstr>Решение</vt:lpstr>
      <vt:lpstr> Программа к задаче «Паутина»</vt:lpstr>
      <vt:lpstr>Задание</vt:lpstr>
      <vt:lpstr>Решение</vt:lpstr>
      <vt:lpstr>Задача*</vt:lpstr>
      <vt:lpstr>Задача**</vt:lpstr>
      <vt:lpstr>Сложные условия</vt:lpstr>
      <vt:lpstr>Задание</vt:lpstr>
      <vt:lpstr>Задание</vt:lpstr>
      <vt:lpstr>Оператор присваивания</vt:lpstr>
      <vt:lpstr>Задание</vt:lpstr>
      <vt:lpstr>Задача</vt:lpstr>
      <vt:lpstr>Задания</vt:lpstr>
      <vt:lpstr>Повторения</vt:lpstr>
      <vt:lpstr>Цикл</vt:lpstr>
      <vt:lpstr>Задание</vt:lpstr>
      <vt:lpstr>Задание</vt:lpstr>
      <vt:lpstr>Оператор цикла с предусловием</vt:lpstr>
      <vt:lpstr>Решение</vt:lpstr>
      <vt:lpstr>Задание</vt:lpstr>
      <vt:lpstr>Вывод результатов на экран (работа с текстовым окном)</vt:lpstr>
      <vt:lpstr>Задание</vt:lpstr>
      <vt:lpstr>Задание</vt:lpstr>
      <vt:lpstr>Задание</vt:lpstr>
      <vt:lpstr>Задание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Бейсик-256</dc:title>
  <dc:subject/>
  <dc:creator>Дом</dc:creator>
  <cp:keywords/>
  <dc:description/>
  <cp:lastModifiedBy>Елена</cp:lastModifiedBy>
  <cp:revision>637</cp:revision>
  <cp:lastPrinted>1601-01-01T00:00:00Z</cp:lastPrinted>
  <dcterms:created xsi:type="dcterms:W3CDTF">2012-02-28T07:23:59Z</dcterms:created>
  <dcterms:modified xsi:type="dcterms:W3CDTF">2018-03-30T15:15:50Z</dcterms:modified>
</cp:coreProperties>
</file>