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59" autoAdjust="0"/>
    <p:restoredTop sz="94660"/>
  </p:normalViewPr>
  <p:slideViewPr>
    <p:cSldViewPr snapToGrid="0">
      <p:cViewPr varScale="1">
        <p:scale>
          <a:sx n="79" d="100"/>
          <a:sy n="79" d="100"/>
        </p:scale>
        <p:origin x="25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214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635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2990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635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37699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922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8280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9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754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64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277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401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89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597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55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64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B4B143-295D-4CEA-A538-ACD9D5C2506E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BF44AA2-82D9-4CC5-8157-0B60DA18E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634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fourok.ru/go.html?href=https%3A%2F%2Fuspensky.lexicography.online%2F%25D1%2580%2F%25D1%2580%25D0%25B0%25D0%25B1%25D0%25BE%25D1%2582%25D0%25B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4416" y="578922"/>
            <a:ext cx="9521433" cy="2262781"/>
          </a:xfrm>
        </p:spPr>
        <p:txBody>
          <a:bodyPr/>
          <a:lstStyle/>
          <a:p>
            <a:r>
              <a:rPr lang="ru-RU" dirty="0" smtClean="0"/>
              <a:t>       </a:t>
            </a:r>
            <a:r>
              <a:rPr lang="ru-RU" sz="6600" dirty="0" smtClean="0"/>
              <a:t>История слова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85451" y="2936705"/>
            <a:ext cx="8915399" cy="112628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                </a:t>
            </a:r>
            <a:r>
              <a:rPr lang="ru-RU" sz="8000" dirty="0" smtClean="0"/>
              <a:t>работа</a:t>
            </a:r>
            <a:endParaRPr lang="ru-RU" sz="8000" dirty="0"/>
          </a:p>
        </p:txBody>
      </p:sp>
      <p:pic>
        <p:nvPicPr>
          <p:cNvPr id="1026" name="Picture 2" descr="http://firelinks.ru/images/blog/zarabotok/zarabotok-seti/obuchen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238" y="4453247"/>
            <a:ext cx="3861612" cy="216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urgut-info.ru/s_images/145612341334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416" y="4157990"/>
            <a:ext cx="2879376" cy="2161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8177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ello_html_m1ab6d4df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276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7558" y="624110"/>
            <a:ext cx="7920842" cy="5287112"/>
          </a:xfrm>
        </p:spPr>
        <p:txBody>
          <a:bodyPr>
            <a:normAutofit/>
          </a:bodyPr>
          <a:lstStyle/>
          <a:p>
            <a:r>
              <a:rPr lang="ru-RU" sz="2400" dirty="0"/>
              <a:t>Наиболее доступным для школьников является «Школьный этимологический словарь русского языка» под редакцией Н.М. </a:t>
            </a:r>
            <a:r>
              <a:rPr lang="ru-RU" sz="2400" dirty="0" err="1"/>
              <a:t>Шанского</a:t>
            </a:r>
            <a:r>
              <a:rPr lang="ru-RU" sz="2400" dirty="0"/>
              <a:t> и Т.А. Бобровой.</a:t>
            </a:r>
            <a:endParaRPr lang="ru-RU" sz="2400" dirty="0"/>
          </a:p>
        </p:txBody>
      </p:sp>
      <p:pic>
        <p:nvPicPr>
          <p:cNvPr id="3078" name="Picture 6" descr="hello_html_7c96b3f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860" y="2262249"/>
            <a:ext cx="4833258" cy="4595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ello_html_3d186d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118" y="2267197"/>
            <a:ext cx="4248150" cy="45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9014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79678" y="4151218"/>
            <a:ext cx="489005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2280" y="407799"/>
            <a:ext cx="8828559" cy="7267697"/>
          </a:xfrm>
        </p:spPr>
        <p:txBody>
          <a:bodyPr>
            <a:normAutofit/>
          </a:bodyPr>
          <a:lstStyle/>
          <a:p>
            <a:r>
              <a:rPr lang="ru-RU" sz="2800" b="1" i="1" u="sng" dirty="0"/>
              <a:t>Происхождение слова РАБОТА Школьный этимологический словарь русского языка. Происхождение слов. — М.: Дрофа Н. М. </a:t>
            </a:r>
            <a:r>
              <a:rPr lang="ru-RU" sz="2800" b="1" i="1" u="sng" dirty="0" err="1"/>
              <a:t>Шанский</a:t>
            </a:r>
            <a:r>
              <a:rPr lang="ru-RU" sz="2800" b="1" i="1" u="sng" dirty="0"/>
              <a:t>, Т. А. Боброва 2004</a:t>
            </a:r>
            <a:endParaRPr lang="ru-RU" sz="2800" dirty="0"/>
          </a:p>
          <a:p>
            <a:r>
              <a:rPr lang="ru-RU" sz="2800" dirty="0"/>
              <a:t>Работа </a:t>
            </a:r>
            <a:r>
              <a:rPr lang="ru-RU" sz="2800" dirty="0" err="1"/>
              <a:t>Заимств</a:t>
            </a:r>
            <a:r>
              <a:rPr lang="ru-RU" sz="2800" dirty="0"/>
              <a:t>. из ст.-сл. яз. Из </a:t>
            </a:r>
            <a:r>
              <a:rPr lang="ru-RU" sz="2800" dirty="0" err="1"/>
              <a:t>общеслав</a:t>
            </a:r>
            <a:r>
              <a:rPr lang="ru-RU" sz="2800" dirty="0"/>
              <a:t>. *</a:t>
            </a:r>
            <a:r>
              <a:rPr lang="ru-RU" sz="2800" dirty="0" err="1"/>
              <a:t>orbota</a:t>
            </a:r>
            <a:r>
              <a:rPr lang="ru-RU" sz="2800" dirty="0"/>
              <a:t>, </a:t>
            </a:r>
            <a:r>
              <a:rPr lang="ru-RU" sz="2800" dirty="0" err="1"/>
              <a:t>суф</a:t>
            </a:r>
            <a:r>
              <a:rPr lang="ru-RU" sz="2800" dirty="0"/>
              <a:t>. производного от *</a:t>
            </a:r>
            <a:r>
              <a:rPr lang="ru-RU" sz="2800" dirty="0" err="1"/>
              <a:t>orbъ</a:t>
            </a:r>
            <a:r>
              <a:rPr lang="ru-RU" sz="2800" dirty="0"/>
              <a:t> (&gt; </a:t>
            </a:r>
            <a:r>
              <a:rPr lang="ru-RU" sz="2800" dirty="0" err="1"/>
              <a:t>рабъ</a:t>
            </a:r>
            <a:r>
              <a:rPr lang="ru-RU" sz="2800" dirty="0"/>
              <a:t>). Ср. точное соответствие в нем. </a:t>
            </a:r>
            <a:r>
              <a:rPr lang="ru-RU" sz="2800" dirty="0" err="1"/>
              <a:t>Arbeit</a:t>
            </a:r>
            <a:r>
              <a:rPr lang="ru-RU" sz="2800" dirty="0"/>
              <a:t>. Работа первоначально — «тяжелая, подневольная работа, рабство». Ср. труд, 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89130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63089" y="184722"/>
            <a:ext cx="7546573" cy="1280890"/>
          </a:xfrm>
        </p:spPr>
        <p:txBody>
          <a:bodyPr>
            <a:normAutofit fontScale="90000"/>
          </a:bodyPr>
          <a:lstStyle/>
          <a:p>
            <a:r>
              <a:rPr lang="ru-RU" b="1" i="1" u="sng" dirty="0"/>
              <a:t>Происхождение слова РАБОТА </a:t>
            </a:r>
            <a:r>
              <a:rPr lang="ru-RU" b="1" i="1" u="sng" dirty="0" smtClean="0"/>
              <a:t>         Этимологический </a:t>
            </a:r>
            <a:r>
              <a:rPr lang="ru-RU" b="1" i="1" u="sng" dirty="0"/>
              <a:t>словарь</a:t>
            </a:r>
            <a:r>
              <a:rPr lang="ru-RU" dirty="0"/>
              <a:t/>
            </a:r>
            <a:br>
              <a:rPr lang="ru-RU" dirty="0"/>
            </a:br>
            <a:r>
              <a:rPr lang="ru-RU" b="1" i="1" u="sng" dirty="0"/>
              <a:t>русского языка, Семенов А.В.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45673" y="2133600"/>
            <a:ext cx="9758939" cy="377762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Древнерусское – робота (рабство, неволя).</a:t>
            </a:r>
          </a:p>
          <a:p>
            <a:r>
              <a:rPr lang="ru-RU" dirty="0"/>
              <a:t>Старославянское – работа (неволя).</a:t>
            </a:r>
          </a:p>
          <a:p>
            <a:r>
              <a:rPr lang="ru-RU" dirty="0"/>
              <a:t>В старославянский язык слово пришло из индоевропейского языка, в котором корень </a:t>
            </a:r>
            <a:r>
              <a:rPr lang="ru-RU" dirty="0" err="1"/>
              <a:t>orbhos</a:t>
            </a:r>
            <a:r>
              <a:rPr lang="ru-RU" dirty="0"/>
              <a:t> имел значение «барщина, работа на кого-то».</a:t>
            </a:r>
          </a:p>
          <a:p>
            <a:r>
              <a:rPr lang="ru-RU" dirty="0"/>
              <a:t>Первоначальное значение слова «работать» («трудиться на кого-то») по мере его распространения приобрело ряд дополнительных оттенков: «находиться в действии» (машина работает), «осуществлять какую-либо деятельность» (работать над дипломом), «иметь постоянное место работы» (работать пожарным) и т.п.</a:t>
            </a:r>
          </a:p>
          <a:p>
            <a:r>
              <a:rPr lang="ru-RU" dirty="0"/>
              <a:t>Родственными являются:</a:t>
            </a:r>
          </a:p>
          <a:p>
            <a:r>
              <a:rPr lang="ru-RU" dirty="0"/>
              <a:t>Украинское – робота.</a:t>
            </a:r>
          </a:p>
          <a:p>
            <a:r>
              <a:rPr lang="ru-RU" dirty="0"/>
              <a:t>Чешское – </a:t>
            </a:r>
            <a:r>
              <a:rPr lang="ru-RU" dirty="0" err="1"/>
              <a:t>robota</a:t>
            </a:r>
            <a:r>
              <a:rPr lang="ru-RU" dirty="0"/>
              <a:t> (барщина).</a:t>
            </a:r>
          </a:p>
          <a:p>
            <a:r>
              <a:rPr lang="ru-RU" dirty="0"/>
              <a:t>Производные: работа, работник, работный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6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>Происхождение слова </a:t>
            </a:r>
            <a:r>
              <a:rPr lang="ru-RU" b="1" i="1" u="sng" dirty="0">
                <a:hlinkClick r:id="rId2"/>
              </a:rPr>
              <a:t>РАБОТА в этимологическом онлайн-словаре Успенского Л. 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13164" y="2299855"/>
            <a:ext cx="10091448" cy="3777622"/>
          </a:xfrm>
        </p:spPr>
        <p:txBody>
          <a:bodyPr/>
          <a:lstStyle/>
          <a:p>
            <a:r>
              <a:rPr lang="ru-RU" b="1" dirty="0" err="1"/>
              <a:t>Рабо́та</a:t>
            </a:r>
            <a:r>
              <a:rPr lang="ru-RU" dirty="0"/>
              <a:t>. Если сказать, что наше «работа» близко связано с немецким «</a:t>
            </a:r>
            <a:r>
              <a:rPr lang="ru-RU" dirty="0" err="1"/>
              <a:t>Arbeit</a:t>
            </a:r>
            <a:r>
              <a:rPr lang="ru-RU" dirty="0"/>
              <a:t>», означающим то же самое, это покажется не слишком убедительным: слова, на первый взгляд, совсем не похожи! Однако, приняв в расчет, что «работа» восходит к праславянскому, восстановленному учеными слову *«</a:t>
            </a:r>
            <a:r>
              <a:rPr lang="ru-RU" dirty="0" err="1"/>
              <a:t>orbota</a:t>
            </a:r>
            <a:r>
              <a:rPr lang="ru-RU" dirty="0"/>
              <a:t>», эта связь становится более правдоподобной. Существует также близость (но не прямая) слова «работа» с такими словами, как «раб», «ребенок», — все они говорят (или говорили некогда) о нужде, усталости, труде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1136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/>
              <a:t>Происхождение слова РАБОТА "Историко-этимологическому словарю русского языка" П. Я. </a:t>
            </a:r>
            <a:r>
              <a:rPr lang="ru-RU" b="1" i="1" u="sng" dirty="0" err="1"/>
              <a:t>Черныха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5441" y="2382982"/>
            <a:ext cx="8915400" cy="377762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древнерусское работа/робота означало</a:t>
            </a:r>
          </a:p>
          <a:p>
            <a:r>
              <a:rPr lang="ru-RU" dirty="0"/>
              <a:t>1) рабство, неволя;</a:t>
            </a:r>
          </a:p>
          <a:p>
            <a:r>
              <a:rPr lang="ru-RU" dirty="0"/>
              <a:t>2) служение;</a:t>
            </a:r>
          </a:p>
          <a:p>
            <a:r>
              <a:rPr lang="ru-RU" dirty="0"/>
              <a:t>3) труд, работа.</a:t>
            </a:r>
          </a:p>
          <a:p>
            <a:r>
              <a:rPr lang="ru-RU" dirty="0"/>
              <a:t>Только после XVII века слово работа в общерусском языке получило постоянную форму с </a:t>
            </a:r>
            <a:r>
              <a:rPr lang="ru-RU" b="1" dirty="0"/>
              <a:t>а</a:t>
            </a:r>
            <a:r>
              <a:rPr lang="ru-RU" dirty="0"/>
              <a:t> после р и устойчивое значение "трудовая деятельность, труд".</a:t>
            </a:r>
          </a:p>
          <a:p>
            <a:r>
              <a:rPr lang="ru-RU" dirty="0"/>
              <a:t>Общеславянской была форма *</a:t>
            </a:r>
            <a:r>
              <a:rPr lang="ru-RU" dirty="0" err="1"/>
              <a:t>orbota</a:t>
            </a:r>
            <a:r>
              <a:rPr lang="ru-RU" dirty="0"/>
              <a:t>, образованная с помощью суффикса -</a:t>
            </a:r>
            <a:r>
              <a:rPr lang="ru-RU" dirty="0" err="1"/>
              <a:t>ot</a:t>
            </a:r>
            <a:r>
              <a:rPr lang="ru-RU" dirty="0"/>
              <a:t>-a (ср. льгота) от общеславянского корня *</a:t>
            </a:r>
            <a:r>
              <a:rPr lang="ru-RU" dirty="0" err="1"/>
              <a:t>orbъ</a:t>
            </a:r>
            <a:r>
              <a:rPr lang="ru-RU" dirty="0"/>
              <a:t> (ср. раб, землероб).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5028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30692" y="1110998"/>
            <a:ext cx="8911687" cy="128089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5435" y="778490"/>
            <a:ext cx="8915400" cy="4391180"/>
          </a:xfrm>
        </p:spPr>
        <p:txBody>
          <a:bodyPr>
            <a:noAutofit/>
          </a:bodyPr>
          <a:lstStyle/>
          <a:p>
            <a:r>
              <a:rPr lang="ru-RU" sz="1100" b="1" i="1" u="sng" dirty="0"/>
              <a:t>ИТАК</a:t>
            </a:r>
            <a:endParaRPr lang="ru-RU" sz="1100" dirty="0"/>
          </a:p>
          <a:p>
            <a:r>
              <a:rPr lang="ru-RU" sz="1100" dirty="0"/>
              <a:t>В слове работа отчетливо звучит корень "раб", именно поэтому оно было не в чести у всякого рода социалистов, коммунистов и прочих политических демагогов.</a:t>
            </a:r>
          </a:p>
          <a:p>
            <a:r>
              <a:rPr lang="ru-RU" sz="1100" dirty="0"/>
              <a:t>Неявно подразумевалось, что работа - это просто подневольный, рабский труд.</a:t>
            </a:r>
          </a:p>
          <a:p>
            <a:r>
              <a:rPr lang="ru-RU" sz="1100" dirty="0"/>
              <a:t>Если верить словарям, то слово "работа" (она же "робота") в славянских языках изначально было синонимом слова "барщина", т. е. на своей земле крестьянин самостоятельно трудился-утруждался, а на барщине - работал-отрабатывал.</a:t>
            </a:r>
          </a:p>
          <a:p>
            <a:r>
              <a:rPr lang="ru-RU" sz="1100" dirty="0"/>
              <a:t>Работают только наёмные работники.</a:t>
            </a:r>
          </a:p>
          <a:p>
            <a:r>
              <a:rPr lang="ru-RU" sz="1100" dirty="0"/>
              <a:t>Трудятся - свободные люди.</a:t>
            </a:r>
          </a:p>
          <a:p>
            <a:r>
              <a:rPr lang="ru-RU" sz="1100" dirty="0"/>
              <a:t>В словаре В. И. Даля слово "труд" является заглавным в словарной статье, а слово "работа" включено в этом словаре в словарную статью с заглавным словом "раб". Слово "работа" первоначально означало - «тяжелая, подневольная работа, рабство». Первоначальное значение слова "труд" - «принудительная работа». В словаре В. И. Даля отражены следующие основные значения слова труд:</a:t>
            </a:r>
          </a:p>
          <a:p>
            <a:r>
              <a:rPr lang="ru-RU" sz="1100" dirty="0"/>
              <a:t>1.Работа, занятие, упражнение, дело.</a:t>
            </a:r>
          </a:p>
          <a:p>
            <a:r>
              <a:rPr lang="ru-RU" sz="1100" dirty="0"/>
              <a:t>2.Всё, что требует усилий, старания и заботы.</a:t>
            </a:r>
          </a:p>
          <a:p>
            <a:r>
              <a:rPr lang="ru-RU" sz="1100" dirty="0"/>
              <a:t>3.Всё, что утомляет.</a:t>
            </a:r>
          </a:p>
          <a:p>
            <a:r>
              <a:rPr lang="ru-RU" sz="1100" dirty="0"/>
              <a:t>Одно из значений слова "труд", которое приводит В. И. Даль, - это «боль», «скорбь», «болезнь». Развитие данного значения связано со страданием, с тяжёлыми условиями труда русского человека. Слово "труд" первоначально обозначало «рабство», а подневольная работа - это всегда страдание: и физическое, и моральное. Исходя из всего сказанного, становится понятно, откуда появилось, например, слово "утруждаться", почему оно имеет периферийное значение «мучиться, живучи в бедности». Несомненно, слово РАБОТА отражает историю народа: многие, работая день и ночь, жили очень бедно.</a:t>
            </a:r>
          </a:p>
          <a:p>
            <a:r>
              <a:rPr lang="ru-RU" sz="1100" dirty="0"/>
              <a:t/>
            </a:r>
            <a:br>
              <a:rPr lang="ru-RU" sz="1100" dirty="0"/>
            </a:b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8303322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s://pptcloud3.ams3.digitaloceanspaces.com/slides/pics/001/653/805/original/Slide11.jpg?148025867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1784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69</TotalTime>
  <Words>594</Words>
  <Application>Microsoft Office PowerPoint</Application>
  <PresentationFormat>Широкоэкранный</PresentationFormat>
  <Paragraphs>36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Легкий дым</vt:lpstr>
      <vt:lpstr>       История слова</vt:lpstr>
      <vt:lpstr>Презентация PowerPoint</vt:lpstr>
      <vt:lpstr>Презентация PowerPoint</vt:lpstr>
      <vt:lpstr>Презентация PowerPoint</vt:lpstr>
      <vt:lpstr>Происхождение слова РАБОТА          Этимологический словарь русского языка, Семенов А.В. </vt:lpstr>
      <vt:lpstr>Происхождение слова РАБОТА в этимологическом онлайн-словаре Успенского Л. В.</vt:lpstr>
      <vt:lpstr>Происхождение слова РАБОТА "Историко-этимологическому словарю русского языка" П. Я. Черныха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История слова</dc:title>
  <dc:creator>Пользователь</dc:creator>
  <cp:lastModifiedBy>Пользователь</cp:lastModifiedBy>
  <cp:revision>7</cp:revision>
  <dcterms:created xsi:type="dcterms:W3CDTF">2018-11-06T10:33:51Z</dcterms:created>
  <dcterms:modified xsi:type="dcterms:W3CDTF">2018-11-06T11:43:10Z</dcterms:modified>
</cp:coreProperties>
</file>