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5" r:id="rId3"/>
    <p:sldId id="264" r:id="rId4"/>
    <p:sldId id="263" r:id="rId5"/>
    <p:sldId id="262" r:id="rId6"/>
    <p:sldId id="261" r:id="rId7"/>
    <p:sldId id="268" r:id="rId8"/>
    <p:sldId id="272" r:id="rId9"/>
    <p:sldId id="271" r:id="rId10"/>
    <p:sldId id="270" r:id="rId11"/>
    <p:sldId id="303" r:id="rId12"/>
    <p:sldId id="302" r:id="rId13"/>
    <p:sldId id="269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84" r:id="rId26"/>
    <p:sldId id="279" r:id="rId27"/>
    <p:sldId id="280" r:id="rId28"/>
    <p:sldId id="283" r:id="rId29"/>
    <p:sldId id="282" r:id="rId30"/>
    <p:sldId id="281" r:id="rId31"/>
    <p:sldId id="298" r:id="rId32"/>
    <p:sldId id="297" r:id="rId3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1EA91-A5D1-4D21-A8E4-6687ABFE0445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88CB7-294D-4831-B524-2E29AEFE8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88CB7-294D-4831-B524-2E29AEFE87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5%20&#1076;&#1086;&#1089;&#1090;&#1086;&#1087;&#1088;&#1080;&#1084;&#1077;&#1095;&#1072;&#1090;&#1077;&#1083;&#1100;&#1085;&#1086;&#1089;&#1090;&#1077;&#1081;%20&#1046;&#1077;&#1088;&#1076;&#1077;&#1074;&#1089;&#1082;&#1086;&#1075;&#1086;%20&#1082;&#1088;&#1072;&#1103;.do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83;&#1077;&#1082;&#1072;&#1088;&#1089;&#1090;&#1074;&#1077;&#1085;&#1085;&#1099;&#1077;%20&#1088;&#1072;&#1089;&#1090;&#1077;&#1085;&#1080;&#1103;%20&#1083;&#1077;&#1089;&#1086;&#1089;&#1090;&#1077;&#1087;&#1085;&#1086;&#1081;%20&#1080;%20&#1089;&#1090;&#1077;&#1087;&#1085;&#1086;&#1081;%20&#1079;&#1086;&#1085;&#1099;.ppt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&#1076;&#1077;&#1090;.&#1087;&#1088;&#1077;&#1079;&#1077;&#1085;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43;&#1077;&#1086;&#1075;&#1088;&#1072;&#1092;&#1080;&#1103;.doc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1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_____Microsoft_Office_Excel_97-200322.xls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3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_____Microsoft_Office_Excel_97-200344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jpeg"/><Relationship Id="rId4" Type="http://schemas.openxmlformats.org/officeDocument/2006/relationships/oleObject" Target="../embeddings/_____Microsoft_Office_Excel_97-200355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_____Microsoft_Office_Excel_97-200377.xls"/><Relationship Id="rId4" Type="http://schemas.openxmlformats.org/officeDocument/2006/relationships/oleObject" Target="../embeddings/_____Microsoft_Office_Excel_97-200366.xls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package" Target="../embeddings/____________Microsoft_Office_PowerPoint1.pptx"/><Relationship Id="rId4" Type="http://schemas.openxmlformats.org/officeDocument/2006/relationships/hyperlink" Target="http://nsportal.ru/svetavasa66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mon.gov.ru/" TargetMode="External"/><Relationship Id="rId7" Type="http://schemas.openxmlformats.org/officeDocument/2006/relationships/hyperlink" Target="http://www.proshkolu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it-n.ru/" TargetMode="External"/><Relationship Id="rId5" Type="http://schemas.openxmlformats.org/officeDocument/2006/relationships/hyperlink" Target="http://intergu.ru/" TargetMode="External"/><Relationship Id="rId4" Type="http://schemas.openxmlformats.org/officeDocument/2006/relationships/hyperlink" Target="http://numi.ru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09600" y="152400"/>
            <a:ext cx="8153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Бурнакский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филиал  Муниципальное  бюджетное общеобразовательное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учреждение   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Пичаевская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им.В.П. Беляева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1219200"/>
            <a:ext cx="731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sz="2400" b="1" cap="all" dirty="0" smtClean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Тема:  «Формирование  </a:t>
            </a:r>
            <a:r>
              <a:rPr lang="ru-RU" b="1" cap="all" dirty="0" err="1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учебно</a:t>
            </a:r>
            <a:r>
              <a:rPr lang="ru-RU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-  познавательных потребностей УЧАЩИХСЯ в процессе организации интегрированного обучения на уроках Географии».</a:t>
            </a:r>
            <a:endParaRPr lang="ru-RU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67200" y="342900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«Мыслящий ум не чувствует  себя счастливым пока ему не удастся связать воедино разрозненные факты, им наблюдаемые».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Георг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Девеши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2200" y="5562600"/>
            <a:ext cx="2819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учитель географии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О.П. Глущенко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38540" y="228600"/>
            <a:ext cx="5976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Практический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914400"/>
            <a:ext cx="7391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и корректировка рабочих программ и тематического планирования с целью  внедрения современных образовательных технологий в процесс обучения географии.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47800" y="1905000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77933C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D0A10"/>
                </a:solidFill>
                <a:latin typeface="Times New Roman" pitchFamily="18" charset="0"/>
                <a:cs typeface="Times New Roman" pitchFamily="18" charset="0"/>
              </a:rPr>
              <a:t>Проведение уроков.</a:t>
            </a:r>
          </a:p>
          <a:p>
            <a:pPr algn="just">
              <a:buClr>
                <a:srgbClr val="77933C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D0A10"/>
                </a:solidFill>
                <a:latin typeface="Times New Roman" pitchFamily="18" charset="0"/>
                <a:cs typeface="Times New Roman" pitchFamily="18" charset="0"/>
              </a:rPr>
              <a:t>Проведение внеклассных мероприятий.</a:t>
            </a:r>
          </a:p>
          <a:p>
            <a:pPr algn="just">
              <a:buClr>
                <a:srgbClr val="77933C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D0A10"/>
                </a:solidFill>
                <a:latin typeface="Times New Roman" pitchFamily="18" charset="0"/>
                <a:cs typeface="Times New Roman" pitchFamily="18" charset="0"/>
              </a:rPr>
              <a:t> Организация исследовательской и проектной деятельности.</a:t>
            </a:r>
          </a:p>
          <a:p>
            <a:pPr algn="just">
              <a:buClr>
                <a:srgbClr val="77933C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D0A10"/>
                </a:solidFill>
                <a:latin typeface="Times New Roman" pitchFamily="18" charset="0"/>
                <a:cs typeface="Times New Roman" pitchFamily="18" charset="0"/>
              </a:rPr>
              <a:t>Использование Интернет-ресурсов.</a:t>
            </a:r>
            <a:endParaRPr lang="ru-RU" dirty="0">
              <a:solidFill>
                <a:srgbClr val="0D0A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!!!Мамина работа!!!Е ТРОГАТЬ!!!\акция Чистый берег\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86200"/>
            <a:ext cx="2514600" cy="2623930"/>
          </a:xfrm>
          <a:prstGeom prst="rect">
            <a:avLst/>
          </a:prstGeom>
          <a:noFill/>
        </p:spPr>
      </p:pic>
      <p:pic>
        <p:nvPicPr>
          <p:cNvPr id="10" name="Picture 2" descr="G:\!!!Мамина работа!!!Е ТРОГАТЬ!!!\фото 8кл2014-2015\Рахманино 2014\IMG_24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042642" y="3815358"/>
            <a:ext cx="3090864" cy="2318148"/>
          </a:xfrm>
          <a:prstGeom prst="rect">
            <a:avLst/>
          </a:prstGeom>
          <a:noFill/>
        </p:spPr>
      </p:pic>
      <p:pic>
        <p:nvPicPr>
          <p:cNvPr id="11" name="Picture 2" descr="D:\!!!Мамина работа!!!Е ТРОГАТЬ!!!\фото 8кл2014-2015\февр2015 Питание\150226-12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038600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1981200" y="228600"/>
            <a:ext cx="5486400" cy="838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Преимущества интегрированных уроков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391400" y="1524000"/>
            <a:ext cx="1524000" cy="3581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Помогают </a:t>
            </a:r>
            <a:r>
              <a:rPr lang="ru-RU" dirty="0" err="1" smtClean="0">
                <a:solidFill>
                  <a:schemeClr val="tx1"/>
                </a:solidFill>
              </a:rPr>
              <a:t>сознатель-ному</a:t>
            </a:r>
            <a:r>
              <a:rPr lang="ru-RU" dirty="0" smtClean="0">
                <a:solidFill>
                  <a:schemeClr val="tx1"/>
                </a:solidFill>
              </a:rPr>
              <a:t> усвоению </a:t>
            </a:r>
            <a:r>
              <a:rPr lang="ru-RU" dirty="0" err="1" smtClean="0">
                <a:solidFill>
                  <a:schemeClr val="tx1"/>
                </a:solidFill>
              </a:rPr>
              <a:t>подробно-стей</a:t>
            </a:r>
            <a:r>
              <a:rPr lang="ru-RU" dirty="0" smtClean="0">
                <a:solidFill>
                  <a:schemeClr val="tx1"/>
                </a:solidFill>
              </a:rPr>
              <a:t>, деталей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95800" y="2133600"/>
            <a:ext cx="2209800" cy="2895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Снимают  напряженность, неуверенность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05000" y="1600200"/>
            <a:ext cx="1752600" cy="3505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Побуждают интерес к предмету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кругленный прямоугольник 5"/>
          <p:cNvSpPr/>
          <p:nvPr/>
        </p:nvSpPr>
        <p:spPr>
          <a:xfrm>
            <a:off x="2133600" y="457200"/>
            <a:ext cx="5638800" cy="609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 интегрированном  уроке  имеется возможность: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33600" y="1524000"/>
            <a:ext cx="5638800" cy="609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Для  синтеза знаний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9800" y="2667000"/>
            <a:ext cx="5638800" cy="609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Формирование  умений переносить знания из одной отрасли в другую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09800" y="3733800"/>
            <a:ext cx="5638800" cy="609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Преобразование научных знаний в теоретические исследования и практическую деятельность.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38540" y="304800"/>
            <a:ext cx="5976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Практический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914400"/>
            <a:ext cx="7696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Интегрированные уроки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Реки России (география + биология + экология)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погодных явлений в творчестве А.С. Пушкина. (география +литература) 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Свойства вод Мирового океана. (география +физика + биология)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Родной край.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(география + история +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история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литература).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Земляне –наш дом Земля ( география + экология + химия + ОБЖ)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Влияние человека на окружающую среду. Экологическое право.(география + экология +химия + ОБЖ)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447800" y="457200"/>
            <a:ext cx="7239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Презентации обучающихся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pres?slideindex=1&amp;slidetitle="/>
              </a:rPr>
              <a:t>Лекарственные растения степной и лесостепной зоны»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(география + биология)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«Экологический мониторинг реки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Бурначка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(география +физика)</a:t>
            </a:r>
          </a:p>
          <a:p>
            <a:pPr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«Ты мой край Тамбовский» (география +история + краеведение)</a:t>
            </a:r>
          </a:p>
          <a:p>
            <a:pPr>
              <a:buFont typeface="Wingdings" pitchFamily="2" charset="2"/>
              <a:buChar char="ü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«Ты мой родник с живой водой»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география + краеведение + история)</a:t>
            </a:r>
          </a:p>
        </p:txBody>
      </p:sp>
      <p:pic>
        <p:nvPicPr>
          <p:cNvPr id="6" name="Picture 10" descr="http://cddiski-s2.s3.amazonaws.com/6641/screenshot/0566e0e2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00200" y="4343400"/>
            <a:ext cx="1523994" cy="152399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12" descr="http://photo.ava-pskov.ru/storage/high/0/bff3af11a1814f862ca03202f90372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10400" y="4343400"/>
            <a:ext cx="1513779" cy="149249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Picture 14" descr="http://catalog.ppub.ru/images/big/39e8d104-be83-11e1-8782-0050569c12d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62400" y="4267200"/>
            <a:ext cx="1571636" cy="160399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38540" y="304800"/>
            <a:ext cx="5595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Практический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914401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исследовательской деятельности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19200" y="1295400"/>
          <a:ext cx="7772400" cy="246888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181726"/>
                <a:gridCol w="5590674"/>
              </a:tblGrid>
              <a:tr h="34468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Интеграция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Продукт</a:t>
                      </a:r>
                      <a:r>
                        <a:rPr lang="ru-RU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исследования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 + история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Климатические особенности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Тамбовского края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Влияние географического положения на развитие края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Выявление закономерностей развития.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82112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  +литература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Наблюдение природных явлений.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Сопоставление литературного описания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природных явлений с результатами наблюдений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86000" y="4191000"/>
            <a:ext cx="6705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Интегрированные внеклассные мероприятия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95400" y="4724400"/>
          <a:ext cx="7615294" cy="1808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56543"/>
                <a:gridCol w="545875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Интеграция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r>
                        <a:rPr lang="ru-RU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69596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 + математика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Информационный стенд «И в шутку,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 всерьёз»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 +химия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Игра «Марафон Знаний»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 +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физика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КВН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938540" y="304800"/>
            <a:ext cx="5976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Практический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29527" y="914400"/>
            <a:ext cx="44849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интегрированных заданий</a:t>
            </a:r>
          </a:p>
        </p:txBody>
      </p:sp>
      <p:sp>
        <p:nvSpPr>
          <p:cNvPr id="7" name="Стрелка влево 6"/>
          <p:cNvSpPr/>
          <p:nvPr/>
        </p:nvSpPr>
        <p:spPr>
          <a:xfrm rot="10800000">
            <a:off x="4572000" y="2895600"/>
            <a:ext cx="1000125" cy="428625"/>
          </a:xfrm>
          <a:prstGeom prst="lef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9200" y="1828800"/>
            <a:ext cx="3200400" cy="3048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 + математика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География+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химия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 + биология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География+ОБЖ</a:t>
            </a:r>
            <a:endParaRPr lang="ru-RU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География+литература</a:t>
            </a:r>
            <a:endParaRPr lang="ru-RU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География+история</a:t>
            </a:r>
            <a:endParaRPr lang="ru-RU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География +физика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0" y="1828800"/>
            <a:ext cx="3276600" cy="3048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Подготовка к ГИА и ЕГЭ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Проверка </a:t>
            </a:r>
            <a:r>
              <a:rPr lang="ru-RU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метапредметного</a:t>
            </a:r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уровня владения материала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525780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Интегрированные вопросы по географии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47801" y="7620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Интернет-ресурсов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38540" y="228600"/>
            <a:ext cx="5824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Практический</a:t>
            </a: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19200"/>
            <a:ext cx="31432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1219200" y="3048000"/>
            <a:ext cx="1981200" cy="533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Решу  ЕГЭ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219200"/>
            <a:ext cx="30718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399" y="3810000"/>
            <a:ext cx="2971801" cy="222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3581400" y="5486400"/>
            <a:ext cx="1981200" cy="533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Электронный дневник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34000" y="2971800"/>
            <a:ext cx="1981200" cy="533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accent3">
                    <a:lumMod val="50000"/>
                  </a:schemeClr>
                </a:solidFill>
              </a:rPr>
              <a:t>Онлайн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 тесты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773879" y="228600"/>
            <a:ext cx="55319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этап – Аналитический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1295400"/>
            <a:ext cx="6553200" cy="1066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результатов педагогического проекта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3124200"/>
            <a:ext cx="7162800" cy="10668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эффективности методов и приёмов.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38400" y="4800600"/>
            <a:ext cx="6553200" cy="990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Представление проекта на педагогическом совете.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228600"/>
            <a:ext cx="5518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81200" y="914401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Качество знаний и успеваемость по географии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5"/>
          <p:cNvGraphicFramePr>
            <a:graphicFrameLocks/>
          </p:cNvGraphicFramePr>
          <p:nvPr/>
        </p:nvGraphicFramePr>
        <p:xfrm>
          <a:off x="1676400" y="1676400"/>
          <a:ext cx="7086600" cy="4114800"/>
        </p:xfrm>
        <a:graphic>
          <a:graphicData uri="http://schemas.openxmlformats.org/presentationml/2006/ole">
            <p:oleObj spid="_x0000_s1026" r:id="rId4" imgW="6005080" imgH="421270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10427" y="304800"/>
            <a:ext cx="38047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990600"/>
            <a:ext cx="77724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«Развивающемуся обществу, — подчеркивается в «Концепции модернизации Российского образования», — нужны современно образованные, нравственные, предприимчивые люди, которые могут самостоятельно принимать решения..., прогнозируя их возможные последствия, отличаются мобильностью..., способны к сотрудничеству..., обладают чувством ответственности за судьбу страны, ее социально-экономическое процветание».</a:t>
            </a:r>
          </a:p>
          <a:p>
            <a:pPr algn="just" eaLnBrk="1" hangingPunct="1">
              <a:buFont typeface="Wingdings 3" pitchFamily="18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Интеграция предметов естественнонаучного цикла способствует    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реализации требований и задач концепции модернизации 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российского образования, так как является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формирующей ключевые компетенции и объединяет в себе всё то</a:t>
            </a:r>
          </a:p>
          <a:p>
            <a:pPr algn="just"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прогрессивное, что накоплено в педагогической теории и практике.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228600"/>
            <a:ext cx="4756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762001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обучающихся, повысивших итоговую отметку по географии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Диаграмма 4"/>
          <p:cNvGraphicFramePr>
            <a:graphicFrameLocks/>
          </p:cNvGraphicFramePr>
          <p:nvPr/>
        </p:nvGraphicFramePr>
        <p:xfrm>
          <a:off x="1857374" y="1714500"/>
          <a:ext cx="6296025" cy="4000500"/>
        </p:xfrm>
        <a:graphic>
          <a:graphicData uri="http://schemas.openxmlformats.org/presentationml/2006/ole">
            <p:oleObj spid="_x0000_s2050" r:id="rId4" imgW="5425910" imgH="32860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152400"/>
            <a:ext cx="4528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762001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единого государственного экзамена за последние 3 года.</a:t>
            </a:r>
            <a:endParaRPr lang="ru-RU" dirty="0"/>
          </a:p>
        </p:txBody>
      </p:sp>
      <p:graphicFrame>
        <p:nvGraphicFramePr>
          <p:cNvPr id="3074" name="Диаграмма 8"/>
          <p:cNvGraphicFramePr>
            <a:graphicFrameLocks/>
          </p:cNvGraphicFramePr>
          <p:nvPr/>
        </p:nvGraphicFramePr>
        <p:xfrm>
          <a:off x="1295400" y="1295401"/>
          <a:ext cx="7467599" cy="4571999"/>
        </p:xfrm>
        <a:graphic>
          <a:graphicData uri="http://schemas.openxmlformats.org/presentationml/2006/ole">
            <p:oleObj spid="_x0000_s3074" r:id="rId4" imgW="5572227" imgH="435292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228600"/>
            <a:ext cx="5518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838200"/>
            <a:ext cx="33105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Результаты ГИА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295400" y="1143000"/>
          <a:ext cx="7162801" cy="990600"/>
        </p:xfrm>
        <a:graphic>
          <a:graphicData uri="http://schemas.openxmlformats.org/drawingml/2006/table">
            <a:tbl>
              <a:tblPr/>
              <a:tblGrid>
                <a:gridCol w="1385661"/>
                <a:gridCol w="1313956"/>
                <a:gridCol w="1430235"/>
                <a:gridCol w="1428296"/>
                <a:gridCol w="1604653"/>
              </a:tblGrid>
              <a:tr h="645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балл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Качество знаний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тестовый балл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Успеваемость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6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– 2013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447800" y="2362201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3" pitchFamily="18" charset="2"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Количество учащихся 9-х классов   показавших на ГИА результат выше (равной) годовой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95400" y="2971800"/>
          <a:ext cx="6096001" cy="1905000"/>
        </p:xfrm>
        <a:graphic>
          <a:graphicData uri="http://schemas.openxmlformats.org/drawingml/2006/table">
            <a:tbl>
              <a:tblPr/>
              <a:tblGrid>
                <a:gridCol w="1070595"/>
                <a:gridCol w="455303"/>
                <a:gridCol w="569128"/>
                <a:gridCol w="952975"/>
                <a:gridCol w="868237"/>
                <a:gridCol w="1033285"/>
                <a:gridCol w="1146478"/>
              </a:tblGrid>
              <a:tr h="1434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Уч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. год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Кол-во сдававших экзамен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Кол-во учащихся, повысивших год. оценки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Доля учащихся, повысивших год. оценки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Кол-во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учащихся, подтвердивших год. оценки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Доля учащихся, подтвердивших год. оценки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0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2012-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2013  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20%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80%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098" name="Диаграмма 9"/>
          <p:cNvGraphicFramePr>
            <a:graphicFrameLocks/>
          </p:cNvGraphicFramePr>
          <p:nvPr/>
        </p:nvGraphicFramePr>
        <p:xfrm>
          <a:off x="4648200" y="5029200"/>
          <a:ext cx="4357687" cy="1528763"/>
        </p:xfrm>
        <a:graphic>
          <a:graphicData uri="http://schemas.openxmlformats.org/presentationml/2006/ole">
            <p:oleObj spid="_x0000_s4098" name="Диаграмма" r:id="rId4" imgW="4359018" imgH="15302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152400"/>
            <a:ext cx="42994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838201"/>
            <a:ext cx="281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учащихся в школьном  этапе</a:t>
            </a:r>
          </a:p>
          <a:p>
            <a:pPr algn="ctr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Всероссийской олимпиады школьников.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19600" y="914400"/>
            <a:ext cx="274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учащихся в муниципальном этапе</a:t>
            </a:r>
          </a:p>
          <a:p>
            <a:pPr algn="ctr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Всероссийской олимпиады школьников.</a:t>
            </a:r>
          </a:p>
        </p:txBody>
      </p:sp>
      <p:graphicFrame>
        <p:nvGraphicFramePr>
          <p:cNvPr id="5122" name="Диаграмма 4"/>
          <p:cNvGraphicFramePr>
            <a:graphicFrameLocks/>
          </p:cNvGraphicFramePr>
          <p:nvPr/>
        </p:nvGraphicFramePr>
        <p:xfrm>
          <a:off x="1447800" y="1905000"/>
          <a:ext cx="2667000" cy="2286000"/>
        </p:xfrm>
        <a:graphic>
          <a:graphicData uri="http://schemas.openxmlformats.org/presentationml/2006/ole">
            <p:oleObj spid="_x0000_s5122" r:id="rId4" imgW="4871126" imgH="2286198" progId="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010400" y="914401"/>
            <a:ext cx="2057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Общероссийская предметная олимпиада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Олимпус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810000" y="3810000"/>
            <a:ext cx="289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Экологический научно-образовательный центр ТГУ им.Г.Р. Державина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Documents and Settings\Admin\Рабочий стол\Рабочий стол\АТТЕСТАЦИЯ\Безымянный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2209800"/>
            <a:ext cx="1600200" cy="2028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381000"/>
            <a:ext cx="44518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1219200" y="1219200"/>
            <a:ext cx="76962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 результатам исследования наблюдается позитивная динамика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навыков публичного выступления.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808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начало проекта                    На конец проекта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Научность                       15 %                                 76%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Логичность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 грамотность  речи       20%                                 53%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Коммуникативность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12%                                  64%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Эмоциональность           7%                                   73%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152400"/>
            <a:ext cx="3766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23513" y="1295400"/>
            <a:ext cx="3696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Мотивация к изучению географии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00200" y="2286000"/>
            <a:ext cx="2209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Начало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6" name="Содержимое 7"/>
          <p:cNvGraphicFramePr>
            <a:graphicFrameLocks noGrp="1"/>
          </p:cNvGraphicFramePr>
          <p:nvPr/>
        </p:nvGraphicFramePr>
        <p:xfrm>
          <a:off x="1143000" y="2819400"/>
          <a:ext cx="3657600" cy="2924175"/>
        </p:xfrm>
        <a:graphic>
          <a:graphicData uri="http://schemas.openxmlformats.org/presentationml/2006/ole">
            <p:oleObj spid="_x0000_s6146" r:id="rId4" imgW="3828620" imgH="2926334" progId="">
              <p:embed/>
            </p:oleObj>
          </a:graphicData>
        </a:graphic>
      </p:graphicFrame>
      <p:graphicFrame>
        <p:nvGraphicFramePr>
          <p:cNvPr id="6147" name="Диаграмма 8"/>
          <p:cNvGraphicFramePr>
            <a:graphicFrameLocks/>
          </p:cNvGraphicFramePr>
          <p:nvPr/>
        </p:nvGraphicFramePr>
        <p:xfrm>
          <a:off x="5029200" y="2819400"/>
          <a:ext cx="3976688" cy="2884487"/>
        </p:xfrm>
        <a:graphic>
          <a:graphicData uri="http://schemas.openxmlformats.org/presentationml/2006/ole">
            <p:oleObj spid="_x0000_s6147" r:id="rId5" imgW="3981033" imgH="2962913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638800" y="2286000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76600" y="228600"/>
            <a:ext cx="4800600" cy="533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Результаты проекта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6800" y="1219200"/>
            <a:ext cx="1143000" cy="1752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Сокраще-ние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перег-рузки</a:t>
            </a:r>
            <a:r>
              <a:rPr lang="ru-RU" sz="1600" dirty="0" smtClean="0">
                <a:solidFill>
                  <a:schemeClr val="tx1"/>
                </a:solidFill>
              </a:rPr>
              <a:t> учащихся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0800" y="990600"/>
            <a:ext cx="1295400" cy="2057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Наметилась </a:t>
            </a:r>
            <a:r>
              <a:rPr lang="ru-RU" sz="1600" dirty="0" err="1" smtClean="0">
                <a:solidFill>
                  <a:schemeClr val="tx1"/>
                </a:solidFill>
              </a:rPr>
              <a:t>положите-льная</a:t>
            </a:r>
            <a:r>
              <a:rPr lang="ru-RU" sz="1600" dirty="0" smtClean="0">
                <a:solidFill>
                  <a:schemeClr val="tx1"/>
                </a:solidFill>
              </a:rPr>
              <a:t> динамика качества знаний учащихся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43400" y="1143000"/>
            <a:ext cx="1219200" cy="1676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Учащиеся получили большую </a:t>
            </a:r>
            <a:r>
              <a:rPr lang="ru-RU" sz="1600" dirty="0" err="1" smtClean="0">
                <a:solidFill>
                  <a:schemeClr val="tx1"/>
                </a:solidFill>
              </a:rPr>
              <a:t>возможно-сть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3600" y="1143000"/>
            <a:ext cx="1295400" cy="1676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Программа интегрированного курса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20000" y="1143000"/>
            <a:ext cx="1371600" cy="16764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Методиче-ское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обеспече-ние</a:t>
            </a:r>
            <a:r>
              <a:rPr lang="ru-RU" sz="1600" dirty="0" smtClean="0">
                <a:solidFill>
                  <a:schemeClr val="tx1"/>
                </a:solidFill>
              </a:rPr>
              <a:t> проекта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33800" y="3657600"/>
            <a:ext cx="2286000" cy="1219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</a:rPr>
              <a:t>Самореализовываться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9200" y="3657600"/>
            <a:ext cx="19812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Работать в индивидуальном режиме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77000" y="3657600"/>
            <a:ext cx="2667000" cy="1371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Использовывание данного проекта педагогами школ  района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90800" y="5181600"/>
            <a:ext cx="4953000" cy="1295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Контрольные и проверочные работы показывают, что учащиеся лучше усваивают те темы, которые освещались нетрадиционными формами и приемами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13570" y="228600"/>
            <a:ext cx="57970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Распространение опыта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066801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Сайт учителя географии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 http://nsportal.ru/svetavasa66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1219200" y="1447800"/>
          <a:ext cx="3505200" cy="2628900"/>
        </p:xfrm>
        <a:graphic>
          <a:graphicData uri="http://schemas.openxmlformats.org/presentationml/2006/ole">
            <p:oleObj spid="_x0000_s38914" name="Презентация" r:id="rId5" imgW="4570378" imgH="3427462" progId="PowerPoint.Show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13570" y="228600"/>
            <a:ext cx="56446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Распространение опыта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44328" y="304800"/>
            <a:ext cx="55186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491286" y="152400"/>
            <a:ext cx="39001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Противоречия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" y="609600"/>
            <a:ext cx="2895600" cy="1295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Необходимость формирования образовательных потребностей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86400" y="609600"/>
            <a:ext cx="3200400" cy="1219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чётко разработанных программ, учебников, методических рекомендаций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28800" y="2743200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9600" y="2438400"/>
            <a:ext cx="2895600" cy="1524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Высокие требования к образованию школьников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Двойная стрелка влево/вправо 15"/>
          <p:cNvSpPr/>
          <p:nvPr/>
        </p:nvSpPr>
        <p:spPr>
          <a:xfrm>
            <a:off x="3505200" y="2743200"/>
            <a:ext cx="1914525" cy="762000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lumMod val="50000"/>
                  <a:tint val="66000"/>
                  <a:satMod val="160000"/>
                </a:schemeClr>
              </a:gs>
              <a:gs pos="50000">
                <a:schemeClr val="accent3">
                  <a:lumMod val="50000"/>
                  <a:tint val="44500"/>
                  <a:satMod val="160000"/>
                </a:schemeClr>
              </a:gs>
              <a:gs pos="100000">
                <a:schemeClr val="accent3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3505200" y="914400"/>
            <a:ext cx="1914525" cy="762000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lumMod val="50000"/>
                  <a:tint val="66000"/>
                  <a:satMod val="160000"/>
                </a:schemeClr>
              </a:gs>
              <a:gs pos="50000">
                <a:schemeClr val="accent3">
                  <a:lumMod val="50000"/>
                  <a:tint val="44500"/>
                  <a:satMod val="160000"/>
                </a:schemeClr>
              </a:gs>
              <a:gs pos="100000">
                <a:schemeClr val="accent3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86400" y="2438400"/>
            <a:ext cx="32766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Недостаточно сформированные общественные умения и навыки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5800" y="4495800"/>
            <a:ext cx="2819400" cy="15240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Увеличение информативной ёмкости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3505200" y="4953000"/>
            <a:ext cx="1914525" cy="762000"/>
          </a:xfrm>
          <a:prstGeom prst="leftRightArrow">
            <a:avLst/>
          </a:prstGeom>
          <a:gradFill flip="none" rotWithShape="1">
            <a:gsLst>
              <a:gs pos="0">
                <a:schemeClr val="accent3">
                  <a:lumMod val="50000"/>
                  <a:tint val="66000"/>
                  <a:satMod val="160000"/>
                </a:schemeClr>
              </a:gs>
              <a:gs pos="50000">
                <a:schemeClr val="accent3">
                  <a:lumMod val="50000"/>
                  <a:tint val="44500"/>
                  <a:satMod val="160000"/>
                </a:schemeClr>
              </a:gs>
              <a:gs pos="100000">
                <a:schemeClr val="accent3">
                  <a:lumMod val="5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62600" y="4495800"/>
            <a:ext cx="33528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Снятие перенапряжения и утомляемости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936377" y="228600"/>
            <a:ext cx="2997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43000" y="990600"/>
            <a:ext cx="7786688" cy="516572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результате реализации проекта повысилось качество знаний по предмету,  учащиеся успешно сдали ЕГЭ, что способствовало успешному поступлению в ВУЗы. Повысилась мотивация к обучению географии и процесса обучения в целом. 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Интеграция способствует созданию целостности мировосприятия - единства мира и человека, живущего в нём и познающего его, единство земли и космоса, природы и человека. В этом заключается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общегуманистическая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основа процесса  образования - постановка в центр современного человека, с его местом и ролью в природной и социальной среде.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Гипотеза подтвердилась.</a:t>
            </a: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3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858599" y="304800"/>
            <a:ext cx="23898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Ресурсы:</a:t>
            </a:r>
            <a:endParaRPr lang="ru-RU" sz="24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143000" y="1143000"/>
            <a:ext cx="7786688" cy="5222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Селевко Г.К. Современные образовательные технологии. М. 1998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3"/>
              </a:rPr>
              <a:t>http://mon.gov.ru</a:t>
            </a:r>
            <a:endParaRPr kumimoji="0" lang="ru-RU" sz="2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http://numi.ru</a:t>
            </a:r>
            <a:endParaRPr kumimoji="0" lang="ru-RU" sz="2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5"/>
              </a:rPr>
              <a:t>http://intergu.ru</a:t>
            </a:r>
            <a:endParaRPr kumimoji="0" lang="ru-RU" sz="2200" b="0" i="0" u="sng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6"/>
              </a:rPr>
              <a:t>http://www.it-n.ru</a:t>
            </a:r>
            <a:endParaRPr kumimoji="0" lang="ru-RU" sz="2200" b="0" i="0" u="sng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200" b="0" i="0" u="sng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hlinkClick r:id="rId7"/>
              </a:rPr>
              <a:t>http://www.proshkolu.ru</a:t>
            </a:r>
            <a:endParaRPr kumimoji="0" lang="ru-RU" sz="2200" b="0" i="0" u="sng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14546" y="838200"/>
            <a:ext cx="500393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1600200" y="381000"/>
            <a:ext cx="27432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интереса к географии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57800" y="381000"/>
            <a:ext cx="27432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Перегруженность содержания школьного образования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76400" y="2438400"/>
            <a:ext cx="27432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Социализация учащихся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34000" y="2362200"/>
            <a:ext cx="2743200" cy="14478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обучающихся с учётом их возрастных особенностей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43400" y="3886200"/>
            <a:ext cx="99060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43000" y="4953000"/>
            <a:ext cx="7848600" cy="1447800"/>
          </a:xfrm>
          <a:prstGeom prst="roundRect">
            <a:avLst/>
          </a:prstGeom>
          <a:solidFill>
            <a:schemeClr val="accent1">
              <a:tint val="66000"/>
              <a:satMod val="1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Построение образовательного процесса  на основе интеграции позволит подготовить учащихся, адаптированных к новым условиям, способных к самоопределению в жизни, готовых к грамотному принятию самостоятельных решений.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05200" y="1295400"/>
            <a:ext cx="2438400" cy="1295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ru-RU" sz="24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00400" y="2286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Новизна: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762000"/>
            <a:ext cx="7696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ИКТ при организации интегрированного подхода к обучению способствует успешному усвоению материала  и активизирует познавательную деятельность учащихся.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5232" y="1828800"/>
            <a:ext cx="2239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20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95400" y="2362200"/>
            <a:ext cx="762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учебно-познавательных потребностей учащихся, направленных на успешную  самореализацию и профессиональное самоопределение.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ru-RU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19200" y="3886200"/>
            <a:ext cx="7620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с помощью интеграции единство общих научных понятий, законов, теорий;</a:t>
            </a:r>
          </a:p>
          <a:p>
            <a:pPr marL="273050" indent="-2730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осуществлять перенос знаний, умений и навыков, полученных при изучении одних учебных предметов на другие;</a:t>
            </a:r>
          </a:p>
          <a:p>
            <a:pPr marL="273050" indent="-2730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раскрыть взаимосвязи и взаимообусловленности явлений, изучаемых на уроках по различным предметам;</a:t>
            </a:r>
          </a:p>
          <a:p>
            <a:pPr marL="273050" indent="-273050"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универсальных учебных действий.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04176" y="381000"/>
            <a:ext cx="5425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Целевая группа проекта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914401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 с 5-го по 11 класс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Бурнакского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филиала МБОУ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Пичаевской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СОШ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им.В.П. Беляева.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6059" y="2133600"/>
            <a:ext cx="4646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2967335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 физики, литературы, биологии, математики.</a:t>
            </a:r>
          </a:p>
          <a:p>
            <a:pPr marL="342900" indent="-342900"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Социально-психологическая служба.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04537" y="4114800"/>
            <a:ext cx="47726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Срок реализации</a:t>
            </a:r>
            <a:endParaRPr lang="ru-RU" sz="2400" b="1" cap="all" dirty="0">
              <a:ln w="0"/>
              <a:solidFill>
                <a:srgbClr val="3366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154" y="4953000"/>
            <a:ext cx="23930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2012 – 2015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492" y="304800"/>
            <a:ext cx="4762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295400"/>
            <a:ext cx="7315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Повышение  качества знаний и успеваемости по географии.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Успешное прохождение ЕГЭ.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познавательной активности учащихся.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00200" y="2438400"/>
            <a:ext cx="7010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just">
              <a:buFont typeface="Arial" charset="0"/>
              <a:buBlip>
                <a:blip r:embed="rId4"/>
              </a:buBlip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мотивации к географии и процессу обучения в целом.</a:t>
            </a:r>
          </a:p>
          <a:p>
            <a:pPr marL="273050" indent="-273050" algn="just">
              <a:buFont typeface="Arial" charset="0"/>
              <a:buBlip>
                <a:blip r:embed="rId4"/>
              </a:buBlip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конкурентоспособности личности.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604762" y="228600"/>
            <a:ext cx="59296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95400" y="1447800"/>
            <a:ext cx="1828800" cy="426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Организационно- </a:t>
            </a:r>
            <a:r>
              <a:rPr lang="ru-RU" u="sng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диагности-ческий</a:t>
            </a:r>
            <a:endParaRPr lang="ru-RU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проблемы.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Анкетирова-ние,монито-ринги,собесе-дование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Август – сентябрь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 г.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67200" y="1371600"/>
            <a:ext cx="1752600" cy="426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Реализация поставленной цели и задач.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Сентябрь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2012- май 2015 гг.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2800" y="1447800"/>
            <a:ext cx="1752600" cy="42672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Аналитиче-ский</a:t>
            </a:r>
            <a:endParaRPr lang="ru-RU" u="sng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Анализ полученных результатов.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сентябрь – декабрь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2015 гг.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3421856" y="3055144"/>
            <a:ext cx="571500" cy="8620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6241256" y="3131344"/>
            <a:ext cx="571500" cy="8620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66800" y="228601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all" dirty="0" smtClean="0">
                <a:ln w="0"/>
                <a:solidFill>
                  <a:srgbClr val="3366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этап -Организационно-диагностический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838200"/>
            <a:ext cx="762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 теоретических основ проблемы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курсовая подготовка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«банка» идей и методик работы 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тестов, анкет, мониторингов совместно с социально-психологической службой,  учителями-предметниками и родителями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проведение диагностик</a:t>
            </a:r>
          </a:p>
          <a:p>
            <a:pPr algn="just">
              <a:buClr>
                <a:schemeClr val="accent3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собеседование с учащимися для индивидуализации   образовательной траектории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t="2424" r="3492" b="3031"/>
          <a:stretch>
            <a:fillRect/>
          </a:stretch>
        </p:blipFill>
        <p:spPr bwMode="auto">
          <a:xfrm>
            <a:off x="4495800" y="3429000"/>
            <a:ext cx="4648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90600" y="3429000"/>
            <a:ext cx="3352800" cy="2895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Название курсов.</a:t>
            </a:r>
          </a:p>
          <a:p>
            <a:pPr algn="just"/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1.Обучение для </a:t>
            </a:r>
            <a:r>
              <a:rPr lang="ru-RU" sz="14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будующего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</a:p>
          <a:p>
            <a:pPr algn="just"/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2.Технология подготовки урока в современной образовательной среде.</a:t>
            </a:r>
          </a:p>
          <a:p>
            <a:pPr algn="just"/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3.Особенности содержания и методика преподавания географии в условиях ФГОС.</a:t>
            </a:r>
          </a:p>
          <a:p>
            <a:r>
              <a:rPr lang="ru-RU" sz="1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4.Технология особенности организации экскурсионной деятельности в образовательных организациях.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1275</Words>
  <Application>Microsoft Office PowerPoint</Application>
  <PresentationFormat>Экран (4:3)</PresentationFormat>
  <Paragraphs>265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Office Theme</vt:lpstr>
      <vt:lpstr>Диаграмма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47</cp:revision>
  <dcterms:modified xsi:type="dcterms:W3CDTF">2018-12-10T10:18:46Z</dcterms:modified>
</cp:coreProperties>
</file>