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B%D1%83%D0%BD%D0%B0" TargetMode="External"/><Relationship Id="rId3" Type="http://schemas.openxmlformats.org/officeDocument/2006/relationships/hyperlink" Target="https://ru.wikipedia.org/wiki/%D0%94%D1%80%D0%B5%D0%B2%D0%BD%D0%B8%D0%B9_%D0%A0%D0%B8%D0%BC" TargetMode="External"/><Relationship Id="rId7" Type="http://schemas.openxmlformats.org/officeDocument/2006/relationships/hyperlink" Target="https://ru.wikipedia.org/wiki/%D0%A1%D0%BE%D0%BB%D0%BD%D0%B5%D1%87%D0%BD%D1%8B%D0%B9_%D0%BA%D0%B0%D0%BB%D0%B5%D0%BD%D0%B4%D0%B0%D1%80%D1%8C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1%D0%BE%D0%BB%D0%BD%D1%86%D0%B5" TargetMode="External"/><Relationship Id="rId5" Type="http://schemas.openxmlformats.org/officeDocument/2006/relationships/hyperlink" Target="https://ru.wikipedia.org/wiki/%D0%A1%D0%B8%D1%81%D1%82%D0%B5%D0%BC%D0%B0_%D1%81%D1%87%D0%B8%D1%81%D0%BB%D0%B5%D0%BD%D0%B8%D1%8F" TargetMode="External"/><Relationship Id="rId10" Type="http://schemas.openxmlformats.org/officeDocument/2006/relationships/hyperlink" Target="https://ru.wikipedia.org/wiki/%D0%9B%D1%83%D0%BD%D0%BD%D0%BE-%D1%81%D0%BE%D0%BB%D0%BD%D0%B5%D1%87%D0%BD%D1%8B%D0%B9_%D0%BA%D0%B0%D0%BB%D0%B5%D0%BD%D0%B4%D0%B0%D1%80%D1%8C" TargetMode="External"/><Relationship Id="rId4" Type="http://schemas.openxmlformats.org/officeDocument/2006/relationships/hyperlink" Target="https://ru.wikipedia.org/wiki/%D0%9A%D0%B0%D0%BB%D0%B5%D0%BD%D0%B4%D1%8B" TargetMode="External"/><Relationship Id="rId9" Type="http://schemas.openxmlformats.org/officeDocument/2006/relationships/hyperlink" Target="https://ru.wikipedia.org/wiki/%D0%9B%D1%83%D0%BD%D0%BD%D1%8B%D0%B9_%D0%BA%D0%B0%D0%BB%D0%B5%D0%BD%D0%B4%D0%B0%D1%80%D1%8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276872"/>
            <a:ext cx="6766520" cy="5982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Тема: «</a:t>
            </a:r>
            <a:r>
              <a:rPr lang="ru-RU" dirty="0" smtClean="0">
                <a:solidFill>
                  <a:schemeClr val="tx1"/>
                </a:solidFill>
                <a:latin typeface="Cambria" pitchFamily="18" charset="0"/>
                <a:cs typeface="Times New Roman" panose="02020603050405020304" pitchFamily="18" charset="0"/>
              </a:rPr>
              <a:t>Современные календари» </a:t>
            </a:r>
            <a:endParaRPr lang="ru-RU" dirty="0">
              <a:solidFill>
                <a:schemeClr val="tx1"/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573016"/>
            <a:ext cx="6172200" cy="1371600"/>
          </a:xfrm>
        </p:spPr>
        <p:txBody>
          <a:bodyPr/>
          <a:lstStyle/>
          <a:p>
            <a:r>
              <a:rPr lang="ru-RU" dirty="0" smtClean="0"/>
              <a:t>Работу выполнил ученик 11 класса</a:t>
            </a:r>
          </a:p>
          <a:p>
            <a:r>
              <a:rPr lang="ru-RU" dirty="0" err="1" smtClean="0"/>
              <a:t>Аветисян</a:t>
            </a:r>
            <a:r>
              <a:rPr lang="ru-RU" dirty="0" smtClean="0"/>
              <a:t> Евгений</a:t>
            </a:r>
          </a:p>
          <a:p>
            <a:r>
              <a:rPr lang="ru-RU" dirty="0" smtClean="0"/>
              <a:t>Учитель Лопушнян Г.А.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836712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nstantia" pitchFamily="18" charset="0"/>
              </a:rPr>
              <a:t>Муниципальное бюджетное общеобразовательное учреждение гимназия №7 г. Балтийска </a:t>
            </a:r>
          </a:p>
          <a:p>
            <a:pPr algn="ctr"/>
            <a:r>
              <a:rPr lang="ru-RU" dirty="0" smtClean="0">
                <a:latin typeface="Constantia" pitchFamily="18" charset="0"/>
              </a:rPr>
              <a:t>Калининградской области</a:t>
            </a:r>
            <a:endParaRPr lang="ru-RU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301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764704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ambria" pitchFamily="18" charset="0"/>
              </a:rPr>
              <a:t>Цель работы: создать презентацию к сообщению «Современные календари»</a:t>
            </a:r>
            <a:endParaRPr lang="ru-RU" sz="24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2132856"/>
            <a:ext cx="727280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latin typeface="Constantia" pitchFamily="18" charset="0"/>
              </a:rPr>
              <a:t>Календа́рь</a:t>
            </a:r>
            <a:r>
              <a:rPr lang="ru-RU" sz="2000" dirty="0" smtClean="0">
                <a:latin typeface="Constantia" pitchFamily="18" charset="0"/>
              </a:rPr>
              <a:t> (</a:t>
            </a:r>
            <a:r>
              <a:rPr lang="ru-RU" sz="2000" dirty="0" smtClean="0">
                <a:latin typeface="Constantia" pitchFamily="18" charset="0"/>
                <a:hlinkClick r:id="rId2" tooltip="Латинский язык"/>
              </a:rPr>
              <a:t>лат.</a:t>
            </a:r>
            <a:r>
              <a:rPr lang="ru-RU" sz="2000" dirty="0" smtClean="0">
                <a:latin typeface="Constantia" pitchFamily="18" charset="0"/>
              </a:rPr>
              <a:t> </a:t>
            </a:r>
            <a:r>
              <a:rPr lang="ru-RU" sz="2000" i="1" dirty="0" err="1" smtClean="0">
                <a:latin typeface="Constantia" pitchFamily="18" charset="0"/>
              </a:rPr>
              <a:t>calendarium</a:t>
            </a:r>
            <a:r>
              <a:rPr lang="ru-RU" sz="2000" dirty="0" smtClean="0">
                <a:latin typeface="Constantia" pitchFamily="18" charset="0"/>
              </a:rPr>
              <a:t> — долговая книжка: в </a:t>
            </a:r>
            <a:r>
              <a:rPr lang="ru-RU" sz="2000" dirty="0" smtClean="0">
                <a:latin typeface="Constantia" pitchFamily="18" charset="0"/>
                <a:hlinkClick r:id="rId3" tooltip="Древний Рим"/>
              </a:rPr>
              <a:t>Древнем Риме</a:t>
            </a:r>
            <a:r>
              <a:rPr lang="ru-RU" sz="2000" dirty="0" smtClean="0">
                <a:latin typeface="Constantia" pitchFamily="18" charset="0"/>
              </a:rPr>
              <a:t> должники платили проценты в дни </a:t>
            </a:r>
            <a:r>
              <a:rPr lang="ru-RU" sz="2000" dirty="0" smtClean="0">
                <a:latin typeface="Constantia" pitchFamily="18" charset="0"/>
                <a:hlinkClick r:id="rId4" tooltip="Календы"/>
              </a:rPr>
              <a:t>календ</a:t>
            </a:r>
            <a:r>
              <a:rPr lang="ru-RU" sz="2000" dirty="0" smtClean="0">
                <a:latin typeface="Constantia" pitchFamily="18" charset="0"/>
              </a:rPr>
              <a:t>, первых чисел месяца) — </a:t>
            </a:r>
            <a:r>
              <a:rPr lang="ru-RU" sz="2000" dirty="0" smtClean="0">
                <a:latin typeface="Constantia" pitchFamily="18" charset="0"/>
                <a:hlinkClick r:id="rId5" tooltip="Система счисления"/>
              </a:rPr>
              <a:t>система счисления</a:t>
            </a:r>
            <a:r>
              <a:rPr lang="ru-RU" sz="2000" dirty="0" smtClean="0">
                <a:latin typeface="Constantia" pitchFamily="18" charset="0"/>
              </a:rPr>
              <a:t> больших промежутков времени, основанная на периодичности движения небесных тел: </a:t>
            </a:r>
            <a:r>
              <a:rPr lang="ru-RU" sz="2000" dirty="0" smtClean="0">
                <a:latin typeface="Constantia" pitchFamily="18" charset="0"/>
                <a:hlinkClick r:id="rId6" tooltip="Солнце"/>
              </a:rPr>
              <a:t>Солнца</a:t>
            </a:r>
            <a:r>
              <a:rPr lang="ru-RU" sz="2000" dirty="0" smtClean="0">
                <a:latin typeface="Constantia" pitchFamily="18" charset="0"/>
              </a:rPr>
              <a:t> — в </a:t>
            </a:r>
            <a:r>
              <a:rPr lang="ru-RU" sz="2000" dirty="0" smtClean="0">
                <a:latin typeface="Constantia" pitchFamily="18" charset="0"/>
                <a:hlinkClick r:id="rId7" tooltip="Солнечный календарь"/>
              </a:rPr>
              <a:t>солнечных календарях</a:t>
            </a:r>
            <a:r>
              <a:rPr lang="ru-RU" sz="2000" dirty="0" smtClean="0">
                <a:latin typeface="Constantia" pitchFamily="18" charset="0"/>
              </a:rPr>
              <a:t>, </a:t>
            </a:r>
            <a:r>
              <a:rPr lang="ru-RU" sz="2000" dirty="0" smtClean="0">
                <a:latin typeface="Constantia" pitchFamily="18" charset="0"/>
                <a:hlinkClick r:id="rId8" tooltip="Луна"/>
              </a:rPr>
              <a:t>Луны</a:t>
            </a:r>
            <a:r>
              <a:rPr lang="ru-RU" sz="2000" dirty="0" smtClean="0">
                <a:latin typeface="Constantia" pitchFamily="18" charset="0"/>
              </a:rPr>
              <a:t> — в </a:t>
            </a:r>
            <a:r>
              <a:rPr lang="ru-RU" sz="2000" dirty="0" smtClean="0">
                <a:latin typeface="Constantia" pitchFamily="18" charset="0"/>
                <a:hlinkClick r:id="rId9" tooltip="Лунный календарь"/>
              </a:rPr>
              <a:t>лунных календарях</a:t>
            </a:r>
            <a:r>
              <a:rPr lang="ru-RU" sz="2000" dirty="0" smtClean="0">
                <a:latin typeface="Constantia" pitchFamily="18" charset="0"/>
              </a:rPr>
              <a:t> и одновременно Солнца и Луны в </a:t>
            </a:r>
            <a:r>
              <a:rPr lang="ru-RU" sz="2000" dirty="0" smtClean="0">
                <a:latin typeface="Constantia" pitchFamily="18" charset="0"/>
                <a:hlinkClick r:id="rId10" tooltip="Лунно-солнечный календарь"/>
              </a:rPr>
              <a:t>лунно-солнечных календарях</a:t>
            </a:r>
            <a:r>
              <a:rPr lang="ru-RU" sz="2000" dirty="0" smtClean="0">
                <a:latin typeface="Constantia" pitchFamily="18" charset="0"/>
              </a:rPr>
              <a:t>. Также календарём называется список дней года с разделением на недели и месяцы и обозначением праздников и периодическое справочное издание с последовательным перечнем дней, недель, месяцев данного года, а также другими сведениями различного характера.</a:t>
            </a:r>
            <a:endParaRPr lang="ru-RU" sz="2000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Китайский календарь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commons/0/09/Chinese_Calendar%28Daoguang_15%2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39893"/>
            <a:ext cx="3096344" cy="4637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4put.ru/pictures/max/574/17647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924944"/>
            <a:ext cx="5508104" cy="25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332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Индийский календарь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671204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5207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Еврейский календарь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7262024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589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Исламский календарь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8591526" cy="3166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5021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Юлианский и григорианский календари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6179113" cy="3462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0182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009857" cy="256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1952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387424"/>
            <a:ext cx="7467600" cy="11430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космический календарь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7620611" cy="5715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6087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eb89931ec8c9e2d4b11a3f6fdbd1f48efe84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93</TotalTime>
  <Words>49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   Тема: «Современные календари» </vt:lpstr>
      <vt:lpstr>Слайд 2</vt:lpstr>
      <vt:lpstr>Китайский календарь</vt:lpstr>
      <vt:lpstr>Индийский календарь</vt:lpstr>
      <vt:lpstr>Еврейский календарь</vt:lpstr>
      <vt:lpstr>Исламский календарь</vt:lpstr>
      <vt:lpstr>Юлианский и григорианский календари</vt:lpstr>
      <vt:lpstr>Слайд 8</vt:lpstr>
      <vt:lpstr>космический календарь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календари</dc:title>
  <dc:creator>User</dc:creator>
  <cp:lastModifiedBy>Герда</cp:lastModifiedBy>
  <cp:revision>8</cp:revision>
  <dcterms:created xsi:type="dcterms:W3CDTF">2018-11-16T22:18:20Z</dcterms:created>
  <dcterms:modified xsi:type="dcterms:W3CDTF">2018-12-10T13:45:20Z</dcterms:modified>
</cp:coreProperties>
</file>