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9" r:id="rId3"/>
    <p:sldId id="270" r:id="rId4"/>
    <p:sldId id="260" r:id="rId5"/>
    <p:sldId id="262" r:id="rId6"/>
    <p:sldId id="263" r:id="rId7"/>
    <p:sldId id="271" r:id="rId8"/>
    <p:sldId id="273" r:id="rId9"/>
    <p:sldId id="27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792E61"/>
    <a:srgbClr val="47627F"/>
    <a:srgbClr val="04105A"/>
    <a:srgbClr val="ED613E"/>
    <a:srgbClr val="BF3C48"/>
    <a:srgbClr val="856E45"/>
    <a:srgbClr val="6F267F"/>
    <a:srgbClr val="FECB00"/>
    <a:srgbClr val="729F11"/>
    <a:srgbClr val="111E3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00" autoAdjust="0"/>
    <p:restoredTop sz="94434" autoAdjust="0"/>
  </p:normalViewPr>
  <p:slideViewPr>
    <p:cSldViewPr snapToGrid="0">
      <p:cViewPr varScale="1">
        <p:scale>
          <a:sx n="69" d="100"/>
          <a:sy n="69" d="100"/>
        </p:scale>
        <p:origin x="-1428" y="-96"/>
      </p:cViewPr>
      <p:guideLst>
        <p:guide orient="horz" pos="2160"/>
        <p:guide pos="2880"/>
      </p:guideLst>
    </p:cSldViewPr>
  </p:slideViewPr>
  <p:outlineViewPr>
    <p:cViewPr>
      <p:scale>
        <a:sx n="33" d="100"/>
        <a:sy n="33" d="100"/>
      </p:scale>
      <p:origin x="0" y="-8274"/>
    </p:cViewPr>
  </p:outlineViewPr>
  <p:notesTextViewPr>
    <p:cViewPr>
      <p:scale>
        <a:sx n="1" d="1"/>
        <a:sy n="1" d="1"/>
      </p:scale>
      <p:origin x="0" y="0"/>
    </p:cViewPr>
  </p:notesTextViewPr>
  <p:sorterViewPr>
    <p:cViewPr>
      <p:scale>
        <a:sx n="100" d="100"/>
        <a:sy n="100" d="100"/>
      </p:scale>
      <p:origin x="0" y="-942"/>
    </p:cViewPr>
  </p:sorterViewPr>
  <p:notesViewPr>
    <p:cSldViewPr snapToGrid="0">
      <p:cViewPr varScale="1">
        <p:scale>
          <a:sx n="57" d="100"/>
          <a:sy n="57" d="100"/>
        </p:scale>
        <p:origin x="2832" y="72"/>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57894F-84C4-4504-9B8C-1B79C3ABCCF8}" type="datetimeFigureOut">
              <a:rPr lang="ru-RU" smtClean="0"/>
              <a:pPr/>
              <a:t>21.11.2018</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AD6A52-DDA3-4730-A41E-649964933BC7}" type="slidenum">
              <a:rPr lang="ru-RU" smtClean="0"/>
              <a:pPr/>
              <a:t>‹#›</a:t>
            </a:fld>
            <a:endParaRPr lang="ru-RU"/>
          </a:p>
        </p:txBody>
      </p:sp>
    </p:spTree>
    <p:extLst>
      <p:ext uri="{BB962C8B-B14F-4D97-AF65-F5344CB8AC3E}">
        <p14:creationId xmlns:p14="http://schemas.microsoft.com/office/powerpoint/2010/main" xmlns="" val="1232103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29AD6A52-DDA3-4730-A41E-649964933BC7}" type="slidenum">
              <a:rPr lang="ru-RU" smtClean="0"/>
              <a:pPr/>
              <a:t>9</a:t>
            </a:fld>
            <a:endParaRPr lang="ru-RU"/>
          </a:p>
        </p:txBody>
      </p:sp>
    </p:spTree>
    <p:extLst>
      <p:ext uri="{BB962C8B-B14F-4D97-AF65-F5344CB8AC3E}">
        <p14:creationId xmlns:p14="http://schemas.microsoft.com/office/powerpoint/2010/main" xmlns="" val="8474653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488" y="0"/>
            <a:ext cx="9143024" cy="6858000"/>
          </a:xfrm>
          <a:prstGeom prst="rect">
            <a:avLst/>
          </a:prstGeom>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1E7815E-F7B8-4E93-9F6C-89F6C3C8DBB8}"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xmlns="" val="943914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E7815E-F7B8-4E93-9F6C-89F6C3C8DBB8}"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xmlns="" val="341494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E7815E-F7B8-4E93-9F6C-89F6C3C8DBB8}"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xmlns="" val="1788002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E7815E-F7B8-4E93-9F6C-89F6C3C8DBB8}"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xmlns="" val="1455464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1E7815E-F7B8-4E93-9F6C-89F6C3C8DBB8}"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xmlns="" val="2852076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E7815E-F7B8-4E93-9F6C-89F6C3C8DBB8}"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xmlns="" val="365074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1E7815E-F7B8-4E93-9F6C-89F6C3C8DBB8}" type="datetimeFigureOut">
              <a:rPr lang="en-US" smtClean="0"/>
              <a:pPr/>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xmlns="" val="2171097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E7815E-F7B8-4E93-9F6C-89F6C3C8DBB8}" type="datetimeFigureOut">
              <a:rPr lang="en-US" smtClean="0"/>
              <a:pPr/>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xmlns="" val="2391073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E7815E-F7B8-4E93-9F6C-89F6C3C8DBB8}" type="datetimeFigureOut">
              <a:rPr lang="en-US" smtClean="0"/>
              <a:pPr/>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xmlns="" val="3246137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1E7815E-F7B8-4E93-9F6C-89F6C3C8DBB8}"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xmlns="" val="1748878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1E7815E-F7B8-4E93-9F6C-89F6C3C8DBB8}"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xmlns="" val="2167276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13" cstate="print">
            <a:extLst>
              <a:ext uri="{28A0092B-C50C-407E-A947-70E740481C1C}">
                <a14:useLocalDpi xmlns:a14="http://schemas.microsoft.com/office/drawing/2010/main" xmlns="" val="0"/>
              </a:ext>
            </a:extLst>
          </a:blip>
          <a:stretch>
            <a:fillRect/>
          </a:stretch>
        </p:blipFill>
        <p:spPr>
          <a:xfrm>
            <a:off x="487" y="0"/>
            <a:ext cx="9143025"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E7815E-F7B8-4E93-9F6C-89F6C3C8DBB8}" type="datetimeFigureOut">
              <a:rPr lang="en-US" smtClean="0"/>
              <a:pPr/>
              <a:t>11/21/2018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837FF7-5919-41BF-8DD0-96FAEA1BD99B}" type="slidenum">
              <a:rPr lang="en-US" smtClean="0"/>
              <a:pPr/>
              <a:t>‹#›</a:t>
            </a:fld>
            <a:endParaRPr lang="en-US"/>
          </a:p>
        </p:txBody>
      </p:sp>
    </p:spTree>
    <p:extLst>
      <p:ext uri="{BB962C8B-B14F-4D97-AF65-F5344CB8AC3E}">
        <p14:creationId xmlns:p14="http://schemas.microsoft.com/office/powerpoint/2010/main" xmlns="" val="28574596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5688" y="1278446"/>
            <a:ext cx="5015484" cy="2387600"/>
          </a:xfrm>
        </p:spPr>
        <p:txBody>
          <a:bodyPr>
            <a:normAutofit/>
          </a:bodyPr>
          <a:lstStyle/>
          <a:p>
            <a:r>
              <a:rPr lang="ru-RU" b="1" dirty="0" smtClean="0">
                <a:latin typeface="Times New Roman" panose="02020603050405020304" pitchFamily="18" charset="0"/>
                <a:cs typeface="Times New Roman" panose="02020603050405020304" pitchFamily="18" charset="0"/>
              </a:rPr>
              <a:t>Метод проектов</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3994360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Создатели метода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92500" lnSpcReduction="20000"/>
          </a:bodyPr>
          <a:lstStyle/>
          <a:p>
            <a:r>
              <a:rPr lang="ru-RU" dirty="0"/>
              <a:t>Метод проектов как педагогическая идея, технология и практика, переносит нас в первую треть двадцатого века, связывая сегодняшние исследования и эксперименты с той порой. В этом методе отразился подход к образованию американского философа и педагога </a:t>
            </a:r>
            <a:r>
              <a:rPr lang="ru-RU" dirty="0" err="1"/>
              <a:t>Дж.Дьюи</a:t>
            </a:r>
            <a:r>
              <a:rPr lang="ru-RU" dirty="0"/>
              <a:t> (1859-1952). </a:t>
            </a:r>
            <a:r>
              <a:rPr lang="ru-RU" dirty="0" err="1"/>
              <a:t>Дж.Дьюи</a:t>
            </a:r>
            <a:r>
              <a:rPr lang="ru-RU" dirty="0"/>
              <a:t> исходил из того, что роль детства не ограничивается подготовкой к будущей взрослой жизни. Детство само по себе – полноценный период человеческого бытия. А это означает, что образование должно давать не только знания, умения и навыки, способные уже сегодня помочь ребёнку в решении его насущных жизненных проблем.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269079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Метод проектов в отечественной педагогике</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92500" lnSpcReduction="20000"/>
          </a:bodyPr>
          <a:lstStyle/>
          <a:p>
            <a:r>
              <a:rPr lang="ru-RU" dirty="0"/>
              <a:t>В России педагогические идеи </a:t>
            </a:r>
            <a:r>
              <a:rPr lang="ru-RU" dirty="0" err="1"/>
              <a:t>Дж.Дьюи</a:t>
            </a:r>
            <a:r>
              <a:rPr lang="ru-RU" dirty="0"/>
              <a:t> первым реализовал на практике с 1905 года </a:t>
            </a:r>
            <a:r>
              <a:rPr lang="ru-RU" dirty="0" err="1"/>
              <a:t>С.Т.Шацкий</a:t>
            </a:r>
            <a:r>
              <a:rPr lang="ru-RU" dirty="0"/>
              <a:t>. Метод проектов широко использовался в России до 30-х. годов, но постановлением ЦК </a:t>
            </a:r>
            <a:r>
              <a:rPr lang="ru-RU" dirty="0" err="1"/>
              <a:t>ВКПб</a:t>
            </a:r>
            <a:r>
              <a:rPr lang="ru-RU" dirty="0"/>
              <a:t> в 1931 году метод проектов был осужден как чуждый советской школе, и с тех пор до недавнего времени в России больше не предпринималось серьезных попыток возродить этот метод в образовании.</a:t>
            </a:r>
          </a:p>
          <a:p>
            <a:r>
              <a:rPr lang="ru-RU" dirty="0"/>
              <a:t>    Сегодня метод проектов используется вновь, но уже в обновленном виде, так как введение ФГОС к структуре основной общеобразовательной программы дошкольного образования ориентирует педагогов на инновационные подходы к организации образовательного процесса. </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608534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latin typeface="Times New Roman" panose="02020603050405020304" pitchFamily="18" charset="0"/>
                <a:cs typeface="Times New Roman" panose="02020603050405020304" pitchFamily="18" charset="0"/>
              </a:rPr>
              <a:t>Что же такое </a:t>
            </a:r>
            <a:r>
              <a:rPr lang="ru-RU" dirty="0" smtClean="0">
                <a:latin typeface="Times New Roman" panose="02020603050405020304" pitchFamily="18" charset="0"/>
                <a:cs typeface="Times New Roman" panose="02020603050405020304" pitchFamily="18" charset="0"/>
              </a:rPr>
              <a:t>Метод проектов?</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a:lnSpc>
                <a:spcPts val="3000"/>
              </a:lnSpc>
            </a:pPr>
            <a:r>
              <a:rPr lang="ru-RU" sz="3200" dirty="0"/>
              <a:t>Метод проектов как педагогическая технология – это технология, которая предполагает совокупность исследовательских, поисковых, проблемных методов, творческих по самой своей сути. Для обучающегося проект - это возможность максимального раскрытия своего творческого потенциала.</a:t>
            </a:r>
            <a:endParaRPr lang="ru-RU" alt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266927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Сущность технологии</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70000" lnSpcReduction="20000"/>
          </a:bodyPr>
          <a:lstStyle/>
          <a:p>
            <a:r>
              <a:rPr lang="ru-RU" dirty="0">
                <a:latin typeface="Times New Roman" panose="02020603050405020304" pitchFamily="18" charset="0"/>
                <a:cs typeface="Times New Roman" panose="02020603050405020304" pitchFamily="18" charset="0"/>
              </a:rPr>
              <a:t> В основу метода проектов положена суть понятия "проект", его прагматическая направленность на результат, который можно получить при решении той или иной практически или теоретически значимой проблемы. Этот результат можно увидеть, осмыслить, применить в реальной практической деятельности. </a:t>
            </a:r>
          </a:p>
          <a:p>
            <a:r>
              <a:rPr lang="ru-RU" dirty="0">
                <a:latin typeface="Times New Roman" panose="02020603050405020304" pitchFamily="18" charset="0"/>
                <a:cs typeface="Times New Roman" panose="02020603050405020304" pitchFamily="18" charset="0"/>
              </a:rPr>
              <a:t> Для достижения такого результата необходимо научить детей самостоятельно мыслить, находить и решать проблемы, привлекая для этой цели знания из разных областей, умения прогнозировать результаты и возможные последствия разных вариантов решения, умения устанавливать причинно-следственные связи. </a:t>
            </a:r>
          </a:p>
          <a:p>
            <a:r>
              <a:rPr lang="ru-RU" dirty="0">
                <a:latin typeface="Times New Roman" panose="02020603050405020304" pitchFamily="18" charset="0"/>
                <a:cs typeface="Times New Roman" panose="02020603050405020304" pitchFamily="18" charset="0"/>
              </a:rPr>
              <a:t> Метод проектов всегда ориентирован на самостоятельную деятельность учащихся - индивидуальную, парную, групповую, которую учащиеся выполняют в течение определенного отрезка времени. Этот метод органично сочетается с групповым подходом к обучению. Метод проектов всегда предполагает решение какой-то проблемы. </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76458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Сущность технологии</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85000" lnSpcReduction="20000"/>
          </a:bodyPr>
          <a:lstStyle/>
          <a:p>
            <a:r>
              <a:rPr lang="ru-RU" dirty="0"/>
              <a:t>В основу проектного обучения положена система развития познавательных навыков школьника, его способность ориентироваться в информационном мире современных технологий, развитие творческого и критического мышления. Если метод проектов используется в пределах какого-то определенного предмета, то область его познания — это дидактика. В общем понимании проектное обучение — это совокупность операций и приемов овладения заранее выделенной частью теоретического или практического знания того или иного рода деятельности. Если говорить о методике проектов в частности, то его можно обозначить как способ организации процесса познания учебного материала. </a:t>
            </a:r>
            <a:br>
              <a:rPr lang="ru-RU" dirty="0"/>
            </a:b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690335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Требования к организации проектов</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92500" lnSpcReduction="10000"/>
          </a:bodyPr>
          <a:lstStyle/>
          <a:p>
            <a:r>
              <a:rPr lang="ru-RU" dirty="0"/>
              <a:t>проект должен быть включен в процесс обучения и воспитания учащихся;</a:t>
            </a:r>
          </a:p>
          <a:p>
            <a:r>
              <a:rPr lang="ru-RU" dirty="0"/>
              <a:t>учащиеся должны обсуждать реальные проблемы и ставить актуальные задачи, деятельность</a:t>
            </a:r>
          </a:p>
          <a:p>
            <a:r>
              <a:rPr lang="ru-RU" dirty="0"/>
              <a:t>учащихся должна иметь целесообразный характер;</a:t>
            </a:r>
          </a:p>
          <a:p>
            <a:r>
              <a:rPr lang="ru-RU" dirty="0"/>
              <a:t>работа учащихся должна быть осмысленной и активной;</a:t>
            </a:r>
          </a:p>
          <a:p>
            <a:r>
              <a:rPr lang="ru-RU" dirty="0"/>
              <a:t>учащиеся должны уметь четко формулировать свои мысли в письменном виде,</a:t>
            </a:r>
          </a:p>
          <a:p>
            <a:r>
              <a:rPr lang="ru-RU" dirty="0"/>
              <a:t>анализировать новую информацию, участвовать в создании новых идей;</a:t>
            </a:r>
          </a:p>
          <a:p>
            <a:pPr marL="0" indent="0">
              <a:buNone/>
            </a:pPr>
            <a:endParaRPr lang="ru-RU" dirty="0"/>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679633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Этапы работы над проектом</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92500" lnSpcReduction="20000"/>
          </a:bodyPr>
          <a:lstStyle/>
          <a:p>
            <a:r>
              <a:rPr lang="ru-RU" dirty="0"/>
              <a:t>постановка цели;</a:t>
            </a:r>
          </a:p>
          <a:p>
            <a:r>
              <a:rPr lang="ru-RU" dirty="0"/>
              <a:t>выявление проблемы, противоречия, формулировка задач;</a:t>
            </a:r>
          </a:p>
          <a:p>
            <a:r>
              <a:rPr lang="ru-RU" dirty="0"/>
              <a:t>обсуждение возможных вариантов исследования, выбор способов;</a:t>
            </a:r>
          </a:p>
          <a:p>
            <a:r>
              <a:rPr lang="ru-RU" dirty="0"/>
              <a:t>самообразование при помощи учителя;</a:t>
            </a:r>
          </a:p>
          <a:p>
            <a:r>
              <a:rPr lang="ru-RU" dirty="0"/>
              <a:t>продумывание хода деятельности, распределение обязанностей;</a:t>
            </a:r>
          </a:p>
          <a:p>
            <a:r>
              <a:rPr lang="ru-RU" dirty="0"/>
              <a:t>исследование: решение отдельных задач, компоновка;</a:t>
            </a:r>
          </a:p>
          <a:p>
            <a:r>
              <a:rPr lang="ru-RU" dirty="0"/>
              <a:t>обобщение результатов, выводы;</a:t>
            </a:r>
          </a:p>
          <a:p>
            <a:r>
              <a:rPr lang="ru-RU" dirty="0"/>
              <a:t>анализ успехов и ошибок, коррекция.</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2976246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Роль учителя в организации проектов</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r>
              <a:rPr lang="ru-RU" dirty="0"/>
              <a:t>П</a:t>
            </a:r>
            <a:r>
              <a:rPr lang="ru-RU" dirty="0" smtClean="0"/>
              <a:t>омощь </a:t>
            </a:r>
            <a:r>
              <a:rPr lang="ru-RU" dirty="0"/>
              <a:t>ученикам в поиске нужных источников информации;</a:t>
            </a:r>
          </a:p>
          <a:p>
            <a:r>
              <a:rPr lang="ru-RU" dirty="0" smtClean="0"/>
              <a:t>Учитель сам </a:t>
            </a:r>
            <a:r>
              <a:rPr lang="ru-RU" dirty="0"/>
              <a:t>является источником;</a:t>
            </a:r>
          </a:p>
          <a:p>
            <a:r>
              <a:rPr lang="ru-RU" dirty="0" smtClean="0"/>
              <a:t>Координация всего процесса;</a:t>
            </a:r>
            <a:endParaRPr lang="ru-RU" dirty="0"/>
          </a:p>
          <a:p>
            <a:r>
              <a:rPr lang="ru-RU" dirty="0" smtClean="0"/>
              <a:t>Поощрение </a:t>
            </a:r>
            <a:r>
              <a:rPr lang="ru-RU" dirty="0"/>
              <a:t>учеников;</a:t>
            </a:r>
          </a:p>
          <a:p>
            <a:r>
              <a:rPr lang="ru-RU" dirty="0" smtClean="0"/>
              <a:t>Поддерживание непрерывной обратной связи </a:t>
            </a:r>
            <a:r>
              <a:rPr lang="ru-RU" dirty="0"/>
              <a:t>для успешной работы учеников над проектом.</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2810499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267</TotalTime>
  <Words>546</Words>
  <Application>Microsoft Office PowerPoint</Application>
  <PresentationFormat>Экран (4:3)</PresentationFormat>
  <Paragraphs>37</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Office Theme</vt:lpstr>
      <vt:lpstr>Метод проектов</vt:lpstr>
      <vt:lpstr>Создатели метода</vt:lpstr>
      <vt:lpstr>Метод проектов в отечественной педагогике</vt:lpstr>
      <vt:lpstr>Что же такое Метод проектов?</vt:lpstr>
      <vt:lpstr>Сущность технологии</vt:lpstr>
      <vt:lpstr>Сущность технологии</vt:lpstr>
      <vt:lpstr>Требования к организации проектов</vt:lpstr>
      <vt:lpstr>Этапы работы над проектом</vt:lpstr>
      <vt:lpstr>Роль учителя в организации проектов</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user</dc:creator>
  <cp:lastModifiedBy>Windows User</cp:lastModifiedBy>
  <cp:revision>47</cp:revision>
  <dcterms:created xsi:type="dcterms:W3CDTF">2018-09-04T12:10:47Z</dcterms:created>
  <dcterms:modified xsi:type="dcterms:W3CDTF">2018-11-21T14:57:14Z</dcterms:modified>
</cp:coreProperties>
</file>