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87" r:id="rId5"/>
    <p:sldId id="289" r:id="rId6"/>
    <p:sldId id="276" r:id="rId7"/>
    <p:sldId id="273" r:id="rId8"/>
    <p:sldId id="281" r:id="rId9"/>
    <p:sldId id="280" r:id="rId10"/>
    <p:sldId id="319" r:id="rId11"/>
    <p:sldId id="272" r:id="rId12"/>
    <p:sldId id="282" r:id="rId13"/>
    <p:sldId id="288" r:id="rId14"/>
    <p:sldId id="332" r:id="rId15"/>
    <p:sldId id="331" r:id="rId16"/>
    <p:sldId id="330" r:id="rId17"/>
    <p:sldId id="320" r:id="rId18"/>
    <p:sldId id="324" r:id="rId19"/>
    <p:sldId id="322" r:id="rId20"/>
    <p:sldId id="323" r:id="rId21"/>
    <p:sldId id="325" r:id="rId22"/>
    <p:sldId id="328" r:id="rId23"/>
    <p:sldId id="278" r:id="rId24"/>
    <p:sldId id="293" r:id="rId25"/>
    <p:sldId id="294" r:id="rId26"/>
    <p:sldId id="307" r:id="rId27"/>
    <p:sldId id="308" r:id="rId28"/>
    <p:sldId id="309" r:id="rId29"/>
    <p:sldId id="312" r:id="rId30"/>
    <p:sldId id="313" r:id="rId31"/>
    <p:sldId id="310" r:id="rId32"/>
    <p:sldId id="311" r:id="rId33"/>
    <p:sldId id="315" r:id="rId34"/>
    <p:sldId id="299" r:id="rId35"/>
    <p:sldId id="295" r:id="rId36"/>
    <p:sldId id="296" r:id="rId37"/>
    <p:sldId id="306" r:id="rId38"/>
    <p:sldId id="298" r:id="rId39"/>
    <p:sldId id="329" r:id="rId40"/>
    <p:sldId id="258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7" autoAdjust="0"/>
    <p:restoredTop sz="94676" autoAdjust="0"/>
  </p:normalViewPr>
  <p:slideViewPr>
    <p:cSldViewPr>
      <p:cViewPr>
        <p:scale>
          <a:sx n="94" d="100"/>
          <a:sy n="94" d="100"/>
        </p:scale>
        <p:origin x="-408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 уч.год.</c:v>
                </c:pt>
                <c:pt idx="1">
                  <c:v>2010-2011 уч.год.</c:v>
                </c:pt>
                <c:pt idx="2">
                  <c:v>2011-2012 уч.год.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0.22</c:v>
                </c:pt>
                <c:pt idx="1">
                  <c:v>0.24</c:v>
                </c:pt>
                <c:pt idx="2">
                  <c:v>0.35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 уч.год.</c:v>
                </c:pt>
                <c:pt idx="1">
                  <c:v>2010-2011 уч.год.</c:v>
                </c:pt>
                <c:pt idx="2">
                  <c:v>2011-2012 уч.год.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0.64</c:v>
                </c:pt>
                <c:pt idx="1">
                  <c:v>0.65</c:v>
                </c:pt>
                <c:pt idx="2">
                  <c:v>0.61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2009-2010 уч.год.</c:v>
                </c:pt>
                <c:pt idx="1">
                  <c:v>2010-2011 уч.год.</c:v>
                </c:pt>
                <c:pt idx="2">
                  <c:v>2011-2012 уч.год.</c:v>
                </c:pt>
              </c:strCache>
            </c:strRef>
          </c:cat>
          <c:val>
            <c:numRef>
              <c:f>Лист1!$D$2:$D$4</c:f>
              <c:numCache>
                <c:formatCode>0%</c:formatCode>
                <c:ptCount val="3"/>
                <c:pt idx="0">
                  <c:v>0.14000000000000001</c:v>
                </c:pt>
                <c:pt idx="1">
                  <c:v>0.11</c:v>
                </c:pt>
                <c:pt idx="2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381632"/>
        <c:axId val="165383552"/>
      </c:barChart>
      <c:catAx>
        <c:axId val="165381632"/>
        <c:scaling>
          <c:orientation val="minMax"/>
        </c:scaling>
        <c:delete val="0"/>
        <c:axPos val="b"/>
        <c:majorTickMark val="out"/>
        <c:minorTickMark val="none"/>
        <c:tickLblPos val="nextTo"/>
        <c:crossAx val="165383552"/>
        <c:crosses val="autoZero"/>
        <c:auto val="1"/>
        <c:lblAlgn val="ctr"/>
        <c:lblOffset val="100"/>
        <c:noMultiLvlLbl val="0"/>
      </c:catAx>
      <c:valAx>
        <c:axId val="1653835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6538163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B95E7-C875-47E1-9AA9-DE294883A6B6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BE14F-B078-49E3-AEC2-AAE5B0D83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64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9EFD3-C975-4EAB-AB05-FD39BFCFBD0B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C20B6-FCC7-4E1C-8800-D0E203A02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859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9EE4-FA6A-486E-8F5A-A94BC45C214A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148ED-BFCF-4791-B942-5776BE392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3673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F333-B2AB-49B9-932E-18D24230B55F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54F63-B0E7-4D96-BE50-F63CE23CC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472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3DC60-90FA-4D6D-8E02-70EDA49A3023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ED396-A586-4AB4-AF97-3C81F8BF4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594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CAD6B-251F-4EFA-B24E-7BF410E5EEDD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2729F-19F0-4F80-B59E-F75617103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5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7104C-F1FE-44DF-9064-06356571C1B9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49DF0-98B8-4BE1-98AC-FBC1E1874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809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E863E-650E-4BB0-A036-A3C68566FD2A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3F796-48D9-4D31-8B5F-36F1E05C2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595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130DE-6F24-4E8D-8C6F-FBD634AF8C8B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4807D-1704-4034-8A4E-23A157A4A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037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BCC72-8E80-47F1-837C-47CD80557603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782B8-A985-4641-AFFD-8B463035F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093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6C3EA-00B6-4741-A3BB-857D5038941C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C92A2-7F72-412B-85E4-443DAD910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11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3530E-9FE4-4D65-B7BE-838E0A853D96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17BD6-7B5C-4995-883C-7AC656F35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350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29F0B-0BC8-4AAE-A40A-24C9040EC4AB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B5F52-220E-443E-99E4-627CEE852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395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EB114-D685-4194-B094-D4DD02B44C8D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4642A-A629-4EAD-9758-8C6B35DAD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89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A3C4B-2F5C-4035-9962-F7A4DA786730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37D49-4EC7-408E-BF5E-7FFA3E5A4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10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9B1E7-F6A8-4329-B086-124CBF43FD72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F7754-2712-4906-BD99-F9812DF33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19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139696-626C-4DAA-A109-474258C92677}" type="datetimeFigureOut">
              <a:rPr lang="ru-RU"/>
              <a:pPr>
                <a:defRPr/>
              </a:pPr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FCB3A6-FC4E-4ACA-BD97-6BD2EA97B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1.xml"/><Relationship Id="rId5" Type="http://schemas.openxmlformats.org/officeDocument/2006/relationships/image" Target="../media/image9.png"/><Relationship Id="rId4" Type="http://schemas.openxmlformats.org/officeDocument/2006/relationships/oleObject" Target="../embeddings/Microsoft_Excel_97-2003_Worksheet1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68313" y="333375"/>
            <a:ext cx="7772400" cy="17272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Arial" charset="0"/>
              </a:rPr>
              <a:t>«Эксперимент – как познание окружающего мира»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2349500"/>
            <a:ext cx="7065962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8578850" cy="611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1600" b="1" smtClean="0">
                <a:latin typeface="Arial" charset="0"/>
              </a:rPr>
              <a:t>В детском экспериментировании наиболее мощно проявляется собственная активность детей, направленная на получение новых сведений, новых знаний (познавательная форма экспериментирования</a:t>
            </a:r>
            <a:r>
              <a:rPr lang="ru-RU" sz="1600" smtClean="0">
                <a:latin typeface="Arial" charset="0"/>
              </a:rPr>
              <a:t>)</a:t>
            </a:r>
            <a:r>
              <a:rPr lang="ru-RU" sz="1600" b="1" smtClean="0">
                <a:latin typeface="Arial" charset="0"/>
              </a:rPr>
              <a:t>, на получение продуктов детского творчества – новых построек, рисунков, сказок (продуктивная форма экспериментирования). Оно выступает как метод обучения, если применяется для передачи детям новых знаний, может рассматриваться как форма организации педагогического процесса и является одним из видов познавательной деятельности детей.</a:t>
            </a:r>
            <a:endParaRPr lang="ru-RU" sz="1600" smtClean="0">
              <a:latin typeface="Arial" charset="0"/>
            </a:endParaRPr>
          </a:p>
        </p:txBody>
      </p:sp>
      <p:pic>
        <p:nvPicPr>
          <p:cNvPr id="11268" name="Picture 4" descr="фотки 41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1989138"/>
            <a:ext cx="6192837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" charset="0"/>
              </a:rPr>
              <a:t>Задачи педагога: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>
          <a:xfrm>
            <a:off x="457200" y="836613"/>
            <a:ext cx="8229600" cy="5688012"/>
          </a:xfrm>
        </p:spPr>
        <p:txBody>
          <a:bodyPr/>
          <a:lstStyle/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Формировать у детей представления об окружающем мире, о свойствах живой и неживой природы.</a:t>
            </a: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Развивать у дошкольников умение добывать знания экспериментальным путем.</a:t>
            </a: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Развивать способность устанавливать причинно-следственный связи.</a:t>
            </a:r>
            <a:r>
              <a:rPr lang="ru-RU" sz="1800" smtClean="0"/>
              <a:t> </a:t>
            </a:r>
            <a:endParaRPr lang="ru-RU" sz="1800" smtClean="0">
              <a:latin typeface="Arial" charset="0"/>
            </a:endParaRP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Развивать умение выдвигать гипотезы, проверять их экспериментальным путем и делать выводы.</a:t>
            </a: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Развивать у дошкольников познавательную активность, инициативность.</a:t>
            </a: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Развивать у дошкольников познавательные процессы: восприятие, мышление, внимание, память.</a:t>
            </a: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Активизировать и расширять словарь детей, развивать умение рассуждать, доказывать.</a:t>
            </a: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Развивать социальные навыки: умение работать в группе и в паре, договариваться, учитывать мнение партнера.</a:t>
            </a: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Воспитывать бережное отношение к окружающему миру.</a:t>
            </a:r>
          </a:p>
          <a:p>
            <a:pPr eaLnBrk="1" hangingPunct="1">
              <a:buFont typeface="Symbol" pitchFamily="18" charset="2"/>
              <a:buChar char=""/>
            </a:pPr>
            <a:r>
              <a:rPr lang="ru-RU" sz="1800" smtClean="0">
                <a:latin typeface="Arial" charset="0"/>
              </a:rPr>
              <a:t>Формировать и совершенствовать опыт в соблюдении правил безопасности при проведении экспериментов.</a:t>
            </a:r>
          </a:p>
          <a:p>
            <a:pPr eaLnBrk="1" hangingPunct="1">
              <a:buFont typeface="Symbol" pitchFamily="18" charset="2"/>
              <a:buNone/>
            </a:pPr>
            <a:endParaRPr lang="ru-RU" sz="1800" smtClean="0">
              <a:latin typeface="Arial" charset="0"/>
            </a:endParaRPr>
          </a:p>
          <a:p>
            <a:pPr eaLnBrk="1" hangingPunct="1">
              <a:buFont typeface="Symbol" pitchFamily="18" charset="2"/>
              <a:buChar char=""/>
            </a:pPr>
            <a:endParaRPr lang="ru-RU" sz="1800" smtClean="0">
              <a:latin typeface="Arial" charset="0"/>
            </a:endParaRPr>
          </a:p>
          <a:p>
            <a:pPr eaLnBrk="1" hangingPunct="1">
              <a:buFont typeface="Symbol" pitchFamily="18" charset="2"/>
              <a:buChar char=""/>
            </a:pPr>
            <a:endParaRPr lang="ru-RU" sz="1600" smtClean="0">
              <a:latin typeface="Arial" charset="0"/>
            </a:endParaRPr>
          </a:p>
          <a:p>
            <a:pPr eaLnBrk="1" hangingPunct="1">
              <a:buFont typeface="Symbol" pitchFamily="18" charset="2"/>
              <a:buChar char=""/>
            </a:pPr>
            <a:endParaRPr lang="ru-RU" sz="1600" smtClean="0">
              <a:latin typeface="Arial" charset="0"/>
            </a:endParaRPr>
          </a:p>
          <a:p>
            <a:pPr eaLnBrk="1" hangingPunct="1"/>
            <a:endParaRPr lang="ru-RU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Arial" charset="0"/>
              </a:rPr>
              <a:t>Результаты мониторинга:</a:t>
            </a:r>
          </a:p>
        </p:txBody>
      </p:sp>
      <p:graphicFrame>
        <p:nvGraphicFramePr>
          <p:cNvPr id="13315" name="Диаграмма 1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r:id="rId4" imgW="6194073" imgH="4163929" progId="Excel.Chart.8">
                  <p:embed/>
                </p:oleObj>
              </mc:Choice>
              <mc:Fallback>
                <p:oleObj r:id="rId4" imgW="6194073" imgH="4163929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46200"/>
                        <a:ext cx="6197600" cy="416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9033853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600" smtClean="0"/>
              <a:t>Центр экспериментирования</a:t>
            </a:r>
          </a:p>
        </p:txBody>
      </p:sp>
      <p:sp>
        <p:nvSpPr>
          <p:cNvPr id="14339" name="Rectangle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Rectangle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1" name="Picture 6" descr="Изображение 127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557338"/>
            <a:ext cx="410527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7" descr="Изображение 128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557338"/>
            <a:ext cx="4103687" cy="460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980728"/>
            <a:ext cx="763284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/>
              <a:t>Э</a:t>
            </a:r>
            <a:r>
              <a:rPr lang="ru-RU" sz="2400" b="1" u="sng" dirty="0" smtClean="0"/>
              <a:t>ксперимент должен отвечать следующим условиям:</a:t>
            </a:r>
          </a:p>
          <a:p>
            <a:endParaRPr lang="ru-RU" sz="2400" dirty="0" smtClean="0"/>
          </a:p>
          <a:p>
            <a:r>
              <a:rPr lang="ru-RU" sz="2400" dirty="0" smtClean="0"/>
              <a:t>    – максимальная простота конструкции приборов и правил обращения с ними;</a:t>
            </a:r>
          </a:p>
          <a:p>
            <a:r>
              <a:rPr lang="ru-RU" sz="2400" dirty="0" smtClean="0"/>
              <a:t>    – безотказность действия приборов и правил обращения с ними;</a:t>
            </a:r>
          </a:p>
          <a:p>
            <a:r>
              <a:rPr lang="ru-RU" sz="2400" dirty="0" smtClean="0"/>
              <a:t>    – показ только существенных сторон явления или процесса;</a:t>
            </a:r>
          </a:p>
          <a:p>
            <a:r>
              <a:rPr lang="ru-RU" sz="2400" dirty="0" smtClean="0"/>
              <a:t>    – отчётливая видимость изучаемого явления;</a:t>
            </a:r>
          </a:p>
          <a:p>
            <a:r>
              <a:rPr lang="ru-RU" sz="2400" dirty="0" smtClean="0"/>
              <a:t>    – возможность участия ребёнка в повторном эксперименте.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152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400" b="1" u="sng" dirty="0" smtClean="0"/>
              <a:t>Методические рекомендации проведения опыта:</a:t>
            </a:r>
            <a:br>
              <a:rPr lang="ru-RU" sz="2400" b="1" u="sng" dirty="0" smtClean="0"/>
            </a:b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dirty="0" smtClean="0"/>
              <a:t>1.  Опыт всегда должен строиться на основе имеющихся представлений, которые дети получили в процессе наблюдения или трудовой деятельности.</a:t>
            </a:r>
            <a:br>
              <a:rPr lang="ru-RU" sz="2400" dirty="0" smtClean="0"/>
            </a:br>
            <a:r>
              <a:rPr lang="ru-RU" sz="2400" dirty="0" smtClean="0"/>
              <a:t>2.  Цель и задачи эксперимента должны быть ясны детям.</a:t>
            </a:r>
            <a:br>
              <a:rPr lang="ru-RU" sz="2400" dirty="0" smtClean="0"/>
            </a:br>
            <a:r>
              <a:rPr lang="ru-RU" sz="2400" dirty="0" smtClean="0"/>
              <a:t>3.  При проведении опыта нельзя наносить ущерб окружающей природе.</a:t>
            </a:r>
            <a:br>
              <a:rPr lang="ru-RU" sz="2400" dirty="0" smtClean="0"/>
            </a:br>
            <a:r>
              <a:rPr lang="ru-RU" sz="2400" dirty="0" smtClean="0"/>
              <a:t>4.  Подводить детей в процессе опыта к самостоятельным выводам.</a:t>
            </a:r>
            <a:br>
              <a:rPr lang="ru-RU" sz="2400" dirty="0" smtClean="0"/>
            </a:br>
            <a:r>
              <a:rPr lang="ru-RU" sz="2400" dirty="0" smtClean="0"/>
              <a:t>5.  Обеспечить детям безопасные условия для проведения опыта.</a:t>
            </a:r>
            <a:br>
              <a:rPr lang="ru-RU" sz="2400" dirty="0" smtClean="0"/>
            </a:br>
            <a:r>
              <a:rPr lang="ru-RU" sz="2400" dirty="0" smtClean="0"/>
              <a:t>6.  Применять полученные знания в продуктивной деятельности.</a:t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1179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      </a:t>
            </a:r>
            <a:r>
              <a:rPr lang="ru-RU" sz="2000" b="1" i="1" dirty="0" smtClean="0"/>
              <a:t>Рекомендации по организации экспериментирования </a:t>
            </a:r>
            <a:br>
              <a:rPr lang="ru-RU" sz="2000" b="1" i="1" dirty="0" smtClean="0"/>
            </a:br>
            <a:r>
              <a:rPr lang="ru-RU" sz="2000" b="1" i="1" dirty="0" smtClean="0"/>
              <a:t>                    в непосредственной образовательной деятельности</a:t>
            </a:r>
            <a:br>
              <a:rPr lang="ru-RU" sz="2000" b="1" i="1" dirty="0" smtClean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dirty="0" smtClean="0"/>
              <a:t>1.  Старайтесь показать детям привлекательность четкого начала непосредственной образовательной деятельности, но стремитесь к тому, чтобы на это уходило все меньше времени.</a:t>
            </a:r>
            <a:br>
              <a:rPr lang="ru-RU" sz="2000" dirty="0" smtClean="0"/>
            </a:br>
            <a:r>
              <a:rPr lang="ru-RU" sz="2000" dirty="0" smtClean="0"/>
              <a:t>2.   Начинайте непосредственную образовательную деятельность энергично. Она должна проходить так, чтобы каждый ребенок от начала до конца был занят делом.</a:t>
            </a:r>
            <a:br>
              <a:rPr lang="ru-RU" sz="2000" dirty="0" smtClean="0"/>
            </a:br>
            <a:r>
              <a:rPr lang="ru-RU" sz="2000" dirty="0" smtClean="0"/>
              <a:t>3.   Помните: паузы, медлительность, безделье — бич дисциплины.</a:t>
            </a:r>
            <a:br>
              <a:rPr lang="ru-RU" sz="2000" dirty="0" smtClean="0"/>
            </a:br>
            <a:r>
              <a:rPr lang="ru-RU" sz="2000" dirty="0" smtClean="0"/>
              <a:t>4.  Увлекайте детей интересным содержанием материала, умственным напряжением. Контролируйте темп непосредственной образовательной деятельности.</a:t>
            </a:r>
            <a:br>
              <a:rPr lang="ru-RU" sz="2000" dirty="0" smtClean="0"/>
            </a:br>
            <a:r>
              <a:rPr lang="ru-RU" sz="2000" dirty="0" smtClean="0"/>
              <a:t>5.  Дайте возможность ребятам почувствовать свою причастность к открытиям.</a:t>
            </a:r>
            <a:br>
              <a:rPr lang="ru-RU" sz="2000" dirty="0" smtClean="0"/>
            </a:br>
            <a:r>
              <a:rPr lang="ru-RU" sz="2000" dirty="0" smtClean="0"/>
              <a:t>6.  Избегайте шаблонного начала непосредственной образовательной деятельности: «Тук-тук! Кто к нам пришел? Кукла Катя!» (варианты — Незнайка, Мишка, </a:t>
            </a:r>
            <a:r>
              <a:rPr lang="ru-RU" sz="2000" dirty="0" err="1" smtClean="0"/>
              <a:t>Карлсон</a:t>
            </a:r>
            <a:r>
              <a:rPr lang="ru-RU" sz="2000" dirty="0" smtClean="0"/>
              <a:t>; «Сегодня у нас будет необычное занятие. Я загадаю загадку, а вы отгадайте» и т.п.).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924215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Экспериментирование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в раннем возрасте</a:t>
            </a:r>
          </a:p>
        </p:txBody>
      </p:sp>
      <p:pic>
        <p:nvPicPr>
          <p:cNvPr id="15363" name="Picture 6" descr="DSCN40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«Тонет-не тонет»</a:t>
            </a:r>
          </a:p>
        </p:txBody>
      </p:sp>
      <p:pic>
        <p:nvPicPr>
          <p:cNvPr id="16387" name="Picture 6" descr="DSCN40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r>
              <a:rPr lang="ru-RU" sz="2000" b="1" smtClean="0">
                <a:latin typeface="Arial" charset="0"/>
              </a:rPr>
              <a:t>Дети ситечком достают сначала плавающие предметы , за тем погруженные</a:t>
            </a:r>
          </a:p>
        </p:txBody>
      </p:sp>
      <p:pic>
        <p:nvPicPr>
          <p:cNvPr id="17411" name="Picture 5" descr="DSCN403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/>
          </p:cNvSpPr>
          <p:nvPr>
            <p:ph type="body" idx="1"/>
          </p:nvPr>
        </p:nvSpPr>
        <p:spPr>
          <a:xfrm>
            <a:off x="611188" y="692150"/>
            <a:ext cx="7993062" cy="482441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dirty="0" smtClean="0">
                <a:latin typeface="Arial" charset="0"/>
              </a:rPr>
              <a:t> </a:t>
            </a:r>
            <a:r>
              <a:rPr lang="ru-RU" sz="4000" dirty="0" smtClean="0">
                <a:latin typeface="Arial" charset="0"/>
              </a:rPr>
              <a:t>Цель мастер-класса: повышение профессиональной компетентности воспитателей при организации экспериментальной деятельности с детьми дошкольного возраста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latin typeface="Arial" charset="0"/>
              </a:rPr>
              <a:t>Игра-экспериментирование способствует овладению орудийными действиями, развивает моторику рук, внимание; познает назначение предметов и свойства вещества.</a:t>
            </a:r>
          </a:p>
        </p:txBody>
      </p:sp>
      <p:pic>
        <p:nvPicPr>
          <p:cNvPr id="18435" name="Picture 6" descr="DSCN403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«Бумажные кораблики»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60" name="Picture 4" descr="DSCN404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557338"/>
            <a:ext cx="7054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46088" y="260350"/>
            <a:ext cx="8229600" cy="1143000"/>
          </a:xfrm>
        </p:spPr>
        <p:txBody>
          <a:bodyPr/>
          <a:lstStyle/>
          <a:p>
            <a:r>
              <a:rPr lang="ru-RU" sz="3200" b="1" smtClean="0">
                <a:latin typeface="Arial" charset="0"/>
                <a:cs typeface="Arial" charset="0"/>
              </a:rPr>
              <a:t>Малыши ищут пути решения проблемы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034"/>
          <a:stretch>
            <a:fillRect/>
          </a:stretch>
        </p:blipFill>
        <p:spPr bwMode="auto">
          <a:xfrm>
            <a:off x="468313" y="1512888"/>
            <a:ext cx="8207375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/>
          </p:cNvSpPr>
          <p:nvPr>
            <p:ph type="body" sz="half" idx="1"/>
          </p:nvPr>
        </p:nvSpPr>
        <p:spPr>
          <a:xfrm>
            <a:off x="323850" y="1484313"/>
            <a:ext cx="4535488" cy="42100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800" smtClean="0">
                <a:latin typeface="Arial" charset="0"/>
              </a:rPr>
              <a:t>   </a:t>
            </a:r>
            <a:r>
              <a:rPr lang="ru-RU" sz="2400" smtClean="0">
                <a:latin typeface="Arial" charset="0"/>
              </a:rPr>
              <a:t>«Мышление обычно начинается с проблемы или вопроса, с удивления или недоумения, с противоречия. Этой проблемной ситуацией определяется вовлечение личности в мыслительный процесс».</a:t>
            </a: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            С.А. Рубинштейн</a:t>
            </a:r>
          </a:p>
        </p:txBody>
      </p:sp>
      <p:pic>
        <p:nvPicPr>
          <p:cNvPr id="21507" name="Picture 5" descr="Изображение 128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1557338"/>
            <a:ext cx="38163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Экспериментирование с водой</a:t>
            </a:r>
          </a:p>
        </p:txBody>
      </p:sp>
      <p:pic>
        <p:nvPicPr>
          <p:cNvPr id="22531" name="Picture 7" descr="фотки 39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  <p:pic>
        <p:nvPicPr>
          <p:cNvPr id="22532" name="Picture 8" descr="фотки 39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Цветные бусы изо льда</a:t>
            </a:r>
          </a:p>
        </p:txBody>
      </p:sp>
      <p:pic>
        <p:nvPicPr>
          <p:cNvPr id="23555" name="Picture 7" descr="фотки 4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3556" name="Picture 8" descr="фотки 40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Разноцветные стекляшки</a:t>
            </a:r>
          </a:p>
        </p:txBody>
      </p:sp>
      <p:pic>
        <p:nvPicPr>
          <p:cNvPr id="24579" name="Picture 9" descr="фотки 46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4580" name="Picture 10" descr="фотки 46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Экспериментирование со снегом</a:t>
            </a:r>
          </a:p>
        </p:txBody>
      </p:sp>
      <p:pic>
        <p:nvPicPr>
          <p:cNvPr id="25603" name="Picture 6" descr="Изображение 128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Как достать «киндер-сюрприз»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из воды?</a:t>
            </a:r>
          </a:p>
        </p:txBody>
      </p:sp>
      <p:pic>
        <p:nvPicPr>
          <p:cNvPr id="26627" name="Picture 7" descr="DSCN40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6628" name="Picture 8" descr="DSCN40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Как достать «киндер-сюрприз»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из воды</a:t>
            </a:r>
          </a:p>
        </p:txBody>
      </p:sp>
      <p:pic>
        <p:nvPicPr>
          <p:cNvPr id="27651" name="Picture 7" descr="DSCN40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7652" name="Picture 8" descr="DSCN40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075612" cy="863600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Arial" charset="0"/>
              </a:rPr>
              <a:t>Задачи мастер-класса</a:t>
            </a:r>
            <a:r>
              <a:rPr lang="ru-RU" smtClean="0">
                <a:latin typeface="Arial" charset="0"/>
              </a:rPr>
              <a:t>: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755650" y="1196975"/>
            <a:ext cx="8229600" cy="4537075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z="2600" smtClean="0"/>
              <a:t>Познакомить участников мастер-класса с</a:t>
            </a:r>
            <a:r>
              <a:rPr lang="ru-RU" sz="2600" smtClean="0">
                <a:latin typeface="Arial" charset="0"/>
              </a:rPr>
              <a:t> приемами, применяемыми при экспериментировании с дошкольниками.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600" smtClean="0">
                <a:latin typeface="Arial" charset="0"/>
              </a:rPr>
              <a:t>Повысить мотивацию воспитателей на системное использование метода экспериментирования в практике работы с детьми.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600" smtClean="0">
                <a:latin typeface="Arial" charset="0"/>
              </a:rPr>
              <a:t>Создать условия для обретения большинством педагогов своего собственного стиля, который бы позволил воспитанникам реализовать позицию субъекта в исследовательской деятельности.</a:t>
            </a:r>
          </a:p>
          <a:p>
            <a:pPr eaLnBrk="1" hangingPunct="1">
              <a:buFont typeface="Wingdings" pitchFamily="2" charset="2"/>
              <a:buChar char="§"/>
            </a:pPr>
            <a:endParaRPr lang="ru-RU" sz="26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Как достать «киндер-сюрприз»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из воды?</a:t>
            </a:r>
          </a:p>
        </p:txBody>
      </p:sp>
      <p:pic>
        <p:nvPicPr>
          <p:cNvPr id="28675" name="Picture 7" descr="DSCN40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8676" name="Picture 8" descr="DSCN40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Как достать «киндер-сюрприз»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из воды?</a:t>
            </a:r>
          </a:p>
        </p:txBody>
      </p:sp>
      <p:pic>
        <p:nvPicPr>
          <p:cNvPr id="29699" name="Picture 7" descr="DSCN401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9700" name="Picture 8" descr="DSCN40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Как достать «киндер-сюрприз»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из воды?</a:t>
            </a:r>
          </a:p>
        </p:txBody>
      </p:sp>
      <p:pic>
        <p:nvPicPr>
          <p:cNvPr id="30723" name="Picture 6" descr="DSCN402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Как достать «киндер-сюрприз»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из воды?</a:t>
            </a:r>
          </a:p>
        </p:txBody>
      </p:sp>
      <p:pic>
        <p:nvPicPr>
          <p:cNvPr id="31747" name="Picture 7" descr="DSCN402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31748" name="Picture 8" descr="DSCN402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latin typeface="Arial" charset="0"/>
              </a:rPr>
              <a:t>Экспериментирование </a:t>
            </a:r>
            <a:br>
              <a:rPr lang="ru-RU" sz="3600" smtClean="0">
                <a:latin typeface="Arial" charset="0"/>
              </a:rPr>
            </a:br>
            <a:r>
              <a:rPr lang="ru-RU" sz="3600" smtClean="0">
                <a:latin typeface="Arial" charset="0"/>
              </a:rPr>
              <a:t>с воздухом.</a:t>
            </a:r>
            <a:br>
              <a:rPr lang="ru-RU" sz="3600" smtClean="0">
                <a:latin typeface="Arial" charset="0"/>
              </a:rPr>
            </a:br>
            <a:r>
              <a:rPr lang="ru-RU" sz="3200" smtClean="0">
                <a:latin typeface="Arial" charset="0"/>
              </a:rPr>
              <a:t>Как его почувствовать.</a:t>
            </a:r>
            <a:endParaRPr lang="ru-RU" sz="3600" smtClean="0">
              <a:latin typeface="Arial" charset="0"/>
            </a:endParaRPr>
          </a:p>
        </p:txBody>
      </p:sp>
      <p:pic>
        <p:nvPicPr>
          <p:cNvPr id="32771" name="Picture 5" descr="фотки 42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0050" y="1773238"/>
            <a:ext cx="5803900" cy="43529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37"/>
          </a:xfrm>
        </p:spPr>
        <p:txBody>
          <a:bodyPr/>
          <a:lstStyle/>
          <a:p>
            <a:r>
              <a:rPr lang="ru-RU" sz="3600" smtClean="0">
                <a:latin typeface="Arial" charset="0"/>
              </a:rPr>
              <a:t>Экспериментирование </a:t>
            </a:r>
            <a:br>
              <a:rPr lang="ru-RU" sz="3600" smtClean="0">
                <a:latin typeface="Arial" charset="0"/>
              </a:rPr>
            </a:br>
            <a:r>
              <a:rPr lang="ru-RU" sz="3600" smtClean="0">
                <a:latin typeface="Arial" charset="0"/>
              </a:rPr>
              <a:t>с воздухом: как его обнаружить</a:t>
            </a:r>
          </a:p>
        </p:txBody>
      </p:sp>
      <p:pic>
        <p:nvPicPr>
          <p:cNvPr id="33795" name="Picture 8" descr="фотки 42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  <p:pic>
        <p:nvPicPr>
          <p:cNvPr id="33796" name="Picture 10" descr="фотки 42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52525"/>
          </a:xfrm>
        </p:spPr>
        <p:txBody>
          <a:bodyPr/>
          <a:lstStyle/>
          <a:p>
            <a:r>
              <a:rPr lang="ru-RU" sz="4000" smtClean="0">
                <a:latin typeface="Arial" charset="0"/>
              </a:rPr>
              <a:t>Экспериментирование </a:t>
            </a:r>
            <a:br>
              <a:rPr lang="ru-RU" sz="4000" smtClean="0">
                <a:latin typeface="Arial" charset="0"/>
              </a:rPr>
            </a:br>
            <a:r>
              <a:rPr lang="ru-RU" sz="4000" smtClean="0">
                <a:latin typeface="Arial" charset="0"/>
              </a:rPr>
              <a:t>с воздухом</a:t>
            </a:r>
          </a:p>
        </p:txBody>
      </p:sp>
      <p:pic>
        <p:nvPicPr>
          <p:cNvPr id="34819" name="Picture 10" descr="фотки 43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34820" name="Picture 12" descr="фотки 43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Как обнаружить силу воздуха?</a:t>
            </a:r>
          </a:p>
        </p:txBody>
      </p:sp>
      <p:pic>
        <p:nvPicPr>
          <p:cNvPr id="35843" name="Picture 3" descr="фотки 44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Arial" charset="0"/>
              </a:rPr>
              <a:t>Что выталкивает стакан из воды?</a:t>
            </a:r>
          </a:p>
        </p:txBody>
      </p:sp>
      <p:pic>
        <p:nvPicPr>
          <p:cNvPr id="36867" name="Picture 6" descr="фотки 44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54163" y="1600200"/>
            <a:ext cx="603408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Рефлексия: метод синквейна</a:t>
            </a:r>
          </a:p>
        </p:txBody>
      </p:sp>
      <p:sp>
        <p:nvSpPr>
          <p:cNvPr id="37891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Первая строка: Кто? Что? (1существительное)</a:t>
            </a:r>
          </a:p>
          <a:p>
            <a:r>
              <a:rPr lang="ru-RU" smtClean="0"/>
              <a:t>Вторая строка: Какой? (2 прилагательных)</a:t>
            </a:r>
          </a:p>
          <a:p>
            <a:r>
              <a:rPr lang="ru-RU" smtClean="0"/>
              <a:t>Третья строка: Что делает? (3 глагола)</a:t>
            </a:r>
          </a:p>
          <a:p>
            <a:r>
              <a:rPr lang="ru-RU" smtClean="0"/>
              <a:t>Четвертая строка: Что участники думают о теме? (фраза из 4 слов)</a:t>
            </a:r>
          </a:p>
          <a:p>
            <a:r>
              <a:rPr lang="ru-RU" smtClean="0"/>
              <a:t>Пятая строка: Кто? Что? (Новое звучание темы) (1 существительное)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/>
          </p:cNvSpPr>
          <p:nvPr>
            <p:ph type="body" sz="half" idx="2"/>
          </p:nvPr>
        </p:nvSpPr>
        <p:spPr>
          <a:xfrm>
            <a:off x="4648200" y="620713"/>
            <a:ext cx="4038600" cy="55054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 «Фундаментальный факт заключается в том, что деятельность экспериментирования пронизывает все сферы детской жизни, все детские деятельности, в том числе и игровую. Последняя возникает значительно позже деятельности экспериментирования».</a:t>
            </a:r>
            <a:r>
              <a:rPr lang="ru-RU" sz="2400" smtClean="0"/>
              <a:t> </a:t>
            </a:r>
            <a:endParaRPr lang="ru-RU" sz="24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               Н.Н. Поддъяков</a:t>
            </a: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8900" y="1050925"/>
            <a:ext cx="2543175" cy="3810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2775" y="2636838"/>
            <a:ext cx="5165725" cy="472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5" name="Заголовок 1"/>
          <p:cNvSpPr>
            <a:spLocks noGrp="1"/>
          </p:cNvSpPr>
          <p:nvPr>
            <p:ph type="title"/>
          </p:nvPr>
        </p:nvSpPr>
        <p:spPr>
          <a:xfrm>
            <a:off x="250825" y="11969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Спасибо за внимание!</a:t>
            </a:r>
          </a:p>
        </p:txBody>
      </p:sp>
      <p:sp>
        <p:nvSpPr>
          <p:cNvPr id="38916" name="Объект 2"/>
          <p:cNvSpPr>
            <a:spLocks noGrp="1"/>
          </p:cNvSpPr>
          <p:nvPr>
            <p:ph idx="1"/>
          </p:nvPr>
        </p:nvSpPr>
        <p:spPr>
          <a:xfrm>
            <a:off x="5848350" y="2781300"/>
            <a:ext cx="2838450" cy="28082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1800" b="1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b="1" smtClean="0"/>
              <a:t>Выполнила:</a:t>
            </a:r>
            <a:br>
              <a:rPr lang="ru-RU" sz="1800" b="1" smtClean="0"/>
            </a:br>
            <a:r>
              <a:rPr lang="ru-RU" sz="1800" b="1" smtClean="0">
                <a:latin typeface="Arial" charset="0"/>
              </a:rPr>
              <a:t>           Панкова И.Е.,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b="1" smtClean="0">
                <a:latin typeface="Arial" charset="0"/>
              </a:rPr>
              <a:t>                 воспитатель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b="1" smtClean="0">
                <a:latin typeface="Arial" charset="0"/>
              </a:rPr>
              <a:t>МБДОУ – детский сад                   №7 «Умка»</a:t>
            </a:r>
            <a:r>
              <a:rPr lang="ru-RU" sz="1800" b="1" smtClean="0"/>
              <a:t/>
            </a:r>
            <a:br>
              <a:rPr lang="ru-RU" sz="1800" b="1" smtClean="0"/>
            </a:br>
            <a:endParaRPr lang="ru-RU" sz="1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Grp="1"/>
          </p:cNvSpPr>
          <p:nvPr>
            <p:ph type="body" sz="half" idx="1"/>
          </p:nvPr>
        </p:nvSpPr>
        <p:spPr>
          <a:xfrm>
            <a:off x="457200" y="333375"/>
            <a:ext cx="4038600" cy="61198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    </a:t>
            </a:r>
            <a:r>
              <a:rPr lang="ru-RU" sz="2400" smtClean="0"/>
              <a:t>Люди, научившиеся наблюдениям и опытам,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прошел».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/>
              <a:t>                К.А. Тимирязев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 </a:t>
            </a:r>
          </a:p>
        </p:txBody>
      </p:sp>
      <p:pic>
        <p:nvPicPr>
          <p:cNvPr id="7171" name="Picture 5" descr="C:\Users\Дом\Pictures\2012-07-23\0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6988" y="2692400"/>
            <a:ext cx="3121025" cy="23415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00113" y="333375"/>
            <a:ext cx="7786687" cy="5792788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1400" b="1" dirty="0" smtClean="0">
                <a:solidFill>
                  <a:schemeClr val="bg1"/>
                </a:solidFill>
                <a:latin typeface="Arial" charset="0"/>
              </a:rPr>
              <a:t>  </a:t>
            </a:r>
            <a:r>
              <a:rPr lang="ru-RU" sz="2000" b="1" dirty="0" smtClean="0">
                <a:solidFill>
                  <a:schemeClr val="bg1"/>
                </a:solidFill>
                <a:latin typeface="Arial" charset="0"/>
              </a:rPr>
              <a:t>Позитивные стратегические ориентиры в  развитии системы дошкольного образования: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9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9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9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9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9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16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sz="16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1600" b="1" dirty="0" smtClean="0">
                <a:latin typeface="Arial" charset="0"/>
              </a:rPr>
              <a:t> </a:t>
            </a:r>
            <a:r>
              <a:rPr lang="ru-RU" sz="2000" b="1" dirty="0" smtClean="0">
                <a:latin typeface="Arial" charset="0"/>
              </a:rPr>
              <a:t>Стремление к формированию инициативного, активного и самостоятельного ребёнка</a:t>
            </a:r>
            <a:r>
              <a:rPr lang="ru-RU" sz="2400" dirty="0" smtClean="0"/>
              <a:t> </a:t>
            </a:r>
            <a:endParaRPr lang="en-US" sz="2400" dirty="0" smtClean="0"/>
          </a:p>
        </p:txBody>
      </p:sp>
      <p:pic>
        <p:nvPicPr>
          <p:cNvPr id="8195" name="Picture 6" descr="C:\Users\Дом\Pictures\2012-07-23\0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2257425"/>
            <a:ext cx="331152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7" descr="C:\Users\Дом\Pictures\2012-07-23\0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2257425"/>
            <a:ext cx="3457575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600" smtClean="0">
                <a:latin typeface="Arial" charset="0"/>
              </a:rPr>
              <a:t>Федеральные государственные требования: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Arial" charset="0"/>
              </a:rPr>
              <a:t>   </a:t>
            </a:r>
            <a:r>
              <a:rPr lang="ru-RU" sz="2800" smtClean="0">
                <a:latin typeface="Arial" charset="0"/>
              </a:rPr>
              <a:t>«</a:t>
            </a:r>
            <a:r>
              <a:rPr lang="ru-RU" sz="2800" i="1" smtClean="0">
                <a:latin typeface="Arial" charset="0"/>
              </a:rPr>
              <a:t>Программа должна…предполагать построение образовательного процесса на </a:t>
            </a:r>
            <a:r>
              <a:rPr lang="ru-RU" sz="2800" b="1" i="1" smtClean="0">
                <a:latin typeface="Arial" charset="0"/>
              </a:rPr>
              <a:t>адекватных возрасту формах работы с детьми.  …</a:t>
            </a:r>
            <a:r>
              <a:rPr lang="ru-RU" sz="2800" smtClean="0">
                <a:latin typeface="Arial" charset="0"/>
              </a:rPr>
              <a:t>».</a:t>
            </a:r>
            <a:r>
              <a:rPr lang="ru-RU" sz="2800" smtClean="0"/>
              <a:t> </a:t>
            </a:r>
            <a:endParaRPr lang="ru-RU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</a:t>
            </a:r>
            <a:r>
              <a:rPr lang="ru-RU" sz="2800" smtClean="0"/>
              <a:t>«</a:t>
            </a:r>
            <a:r>
              <a:rPr lang="ru-RU" sz="2800" i="1" smtClean="0"/>
              <a:t>Программа  должна строиться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i="1" smtClean="0"/>
              <a:t>   </a:t>
            </a:r>
            <a:r>
              <a:rPr lang="ru-RU" sz="2800" i="1" smtClean="0">
                <a:latin typeface="Arial" charset="0"/>
              </a:rPr>
              <a:t> </a:t>
            </a:r>
            <a:r>
              <a:rPr lang="ru-RU" sz="2800" b="1" i="1" smtClean="0"/>
              <a:t>с учетом принципа интеграции образовательных областей в соответствии с возрастными возможностями и особенностями воспитанников, спецификой и возможностями образовательных областей».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" charset="0"/>
              </a:rPr>
              <a:t>Интеграция экспериментирования </a:t>
            </a:r>
            <a:br>
              <a:rPr lang="ru-RU" sz="2800" smtClean="0">
                <a:latin typeface="Arial" charset="0"/>
              </a:rPr>
            </a:br>
            <a:r>
              <a:rPr lang="ru-RU" sz="2800" smtClean="0">
                <a:latin typeface="Arial" charset="0"/>
              </a:rPr>
              <a:t>с образовательными областями</a:t>
            </a:r>
          </a:p>
        </p:txBody>
      </p:sp>
      <p:grpSp>
        <p:nvGrpSpPr>
          <p:cNvPr id="2" name="Diagram 7"/>
          <p:cNvGrpSpPr>
            <a:grpSpLocks/>
          </p:cNvGrpSpPr>
          <p:nvPr/>
        </p:nvGrpSpPr>
        <p:grpSpPr bwMode="auto">
          <a:xfrm>
            <a:off x="179388" y="1196975"/>
            <a:ext cx="8713787" cy="5184775"/>
            <a:chOff x="272" y="999"/>
            <a:chExt cx="5171" cy="2812"/>
          </a:xfrm>
        </p:grpSpPr>
        <p:sp>
          <p:nvSpPr>
            <p:cNvPr id="3" name="_s1028"/>
            <p:cNvSpPr>
              <a:spLocks noChangeShapeType="1"/>
            </p:cNvSpPr>
            <p:nvPr/>
          </p:nvSpPr>
          <p:spPr bwMode="auto">
            <a:xfrm flipH="1" flipV="1">
              <a:off x="2385" y="1842"/>
              <a:ext cx="280" cy="3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1029"/>
            <p:cNvSpPr>
              <a:spLocks noChangeArrowheads="1"/>
            </p:cNvSpPr>
            <p:nvPr/>
          </p:nvSpPr>
          <p:spPr bwMode="auto">
            <a:xfrm>
              <a:off x="1892" y="1310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Здоровье</a:t>
              </a:r>
            </a:p>
          </p:txBody>
        </p:sp>
        <p:sp>
          <p:nvSpPr>
            <p:cNvPr id="5" name="_s1030"/>
            <p:cNvSpPr>
              <a:spLocks noChangeShapeType="1"/>
            </p:cNvSpPr>
            <p:nvPr/>
          </p:nvSpPr>
          <p:spPr bwMode="auto">
            <a:xfrm flipH="1" flipV="1">
              <a:off x="2134" y="2277"/>
              <a:ext cx="428" cy="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_s1031"/>
            <p:cNvSpPr>
              <a:spLocks noChangeArrowheads="1"/>
            </p:cNvSpPr>
            <p:nvPr/>
          </p:nvSpPr>
          <p:spPr bwMode="auto">
            <a:xfrm>
              <a:off x="1538" y="1923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Физическая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культура</a:t>
              </a:r>
            </a:p>
          </p:txBody>
        </p:sp>
        <p:sp>
          <p:nvSpPr>
            <p:cNvPr id="7" name="_s1032"/>
            <p:cNvSpPr>
              <a:spLocks noChangeShapeType="1"/>
            </p:cNvSpPr>
            <p:nvPr/>
          </p:nvSpPr>
          <p:spPr bwMode="auto">
            <a:xfrm flipH="1">
              <a:off x="2222" y="2554"/>
              <a:ext cx="376" cy="2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_s1033"/>
            <p:cNvSpPr>
              <a:spLocks noChangeArrowheads="1"/>
            </p:cNvSpPr>
            <p:nvPr/>
          </p:nvSpPr>
          <p:spPr bwMode="auto">
            <a:xfrm>
              <a:off x="1661" y="2620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Безопасность</a:t>
              </a:r>
            </a:p>
          </p:txBody>
        </p:sp>
        <p:sp>
          <p:nvSpPr>
            <p:cNvPr id="9" name="_s1034"/>
            <p:cNvSpPr>
              <a:spLocks noChangeShapeType="1"/>
            </p:cNvSpPr>
            <p:nvPr/>
          </p:nvSpPr>
          <p:spPr bwMode="auto">
            <a:xfrm flipH="1">
              <a:off x="2607" y="2686"/>
              <a:ext cx="148" cy="4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_s1035"/>
            <p:cNvSpPr>
              <a:spLocks noChangeArrowheads="1"/>
            </p:cNvSpPr>
            <p:nvPr/>
          </p:nvSpPr>
          <p:spPr bwMode="auto">
            <a:xfrm>
              <a:off x="2203" y="3075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Социализация</a:t>
              </a:r>
            </a:p>
          </p:txBody>
        </p:sp>
        <p:sp>
          <p:nvSpPr>
            <p:cNvPr id="11" name="_s1036"/>
            <p:cNvSpPr>
              <a:spLocks noChangeShapeType="1"/>
            </p:cNvSpPr>
            <p:nvPr/>
          </p:nvSpPr>
          <p:spPr bwMode="auto">
            <a:xfrm>
              <a:off x="2960" y="2686"/>
              <a:ext cx="149" cy="4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_s1037"/>
            <p:cNvSpPr>
              <a:spLocks noChangeArrowheads="1"/>
            </p:cNvSpPr>
            <p:nvPr/>
          </p:nvSpPr>
          <p:spPr bwMode="auto">
            <a:xfrm>
              <a:off x="2910" y="3075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Труд</a:t>
              </a:r>
            </a:p>
          </p:txBody>
        </p:sp>
        <p:sp>
          <p:nvSpPr>
            <p:cNvPr id="13" name="_s1038"/>
            <p:cNvSpPr>
              <a:spLocks noChangeShapeType="1"/>
            </p:cNvSpPr>
            <p:nvPr/>
          </p:nvSpPr>
          <p:spPr bwMode="auto">
            <a:xfrm>
              <a:off x="3117" y="2554"/>
              <a:ext cx="376" cy="2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_s1039"/>
            <p:cNvSpPr>
              <a:spLocks noChangeArrowheads="1"/>
            </p:cNvSpPr>
            <p:nvPr/>
          </p:nvSpPr>
          <p:spPr bwMode="auto">
            <a:xfrm>
              <a:off x="3452" y="2620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Художествен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ное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творчество</a:t>
              </a:r>
            </a:p>
          </p:txBody>
        </p:sp>
        <p:sp>
          <p:nvSpPr>
            <p:cNvPr id="15" name="_s1040"/>
            <p:cNvSpPr>
              <a:spLocks noChangeShapeType="1"/>
            </p:cNvSpPr>
            <p:nvPr/>
          </p:nvSpPr>
          <p:spPr bwMode="auto">
            <a:xfrm flipV="1">
              <a:off x="3153" y="2276"/>
              <a:ext cx="426" cy="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_s1041"/>
            <p:cNvSpPr>
              <a:spLocks noChangeArrowheads="1"/>
            </p:cNvSpPr>
            <p:nvPr/>
          </p:nvSpPr>
          <p:spPr bwMode="auto">
            <a:xfrm>
              <a:off x="3575" y="1923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Познание</a:t>
              </a:r>
            </a:p>
          </p:txBody>
        </p:sp>
        <p:sp>
          <p:nvSpPr>
            <p:cNvPr id="17" name="_s1042"/>
            <p:cNvSpPr>
              <a:spLocks noChangeShapeType="1"/>
            </p:cNvSpPr>
            <p:nvPr/>
          </p:nvSpPr>
          <p:spPr bwMode="auto">
            <a:xfrm flipV="1">
              <a:off x="3050" y="1842"/>
              <a:ext cx="278" cy="3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_s1043"/>
            <p:cNvSpPr>
              <a:spLocks noChangeArrowheads="1"/>
            </p:cNvSpPr>
            <p:nvPr/>
          </p:nvSpPr>
          <p:spPr bwMode="auto">
            <a:xfrm>
              <a:off x="3221" y="1311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Чтение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художественной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литературы</a:t>
              </a:r>
            </a:p>
          </p:txBody>
        </p:sp>
        <p:sp>
          <p:nvSpPr>
            <p:cNvPr id="19" name="_s1044"/>
            <p:cNvSpPr>
              <a:spLocks noChangeShapeType="1"/>
            </p:cNvSpPr>
            <p:nvPr/>
          </p:nvSpPr>
          <p:spPr bwMode="auto">
            <a:xfrm flipV="1">
              <a:off x="2857" y="1671"/>
              <a:ext cx="0" cy="4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_s1045"/>
            <p:cNvSpPr>
              <a:spLocks noChangeArrowheads="1"/>
            </p:cNvSpPr>
            <p:nvPr/>
          </p:nvSpPr>
          <p:spPr bwMode="auto">
            <a:xfrm>
              <a:off x="2556" y="1069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charset="0"/>
                </a:rPr>
                <a:t>Коммуникация</a:t>
              </a:r>
            </a:p>
          </p:txBody>
        </p:sp>
        <p:sp>
          <p:nvSpPr>
            <p:cNvPr id="21" name="_s1046"/>
            <p:cNvSpPr>
              <a:spLocks noChangeArrowheads="1"/>
            </p:cNvSpPr>
            <p:nvPr/>
          </p:nvSpPr>
          <p:spPr bwMode="auto">
            <a:xfrm>
              <a:off x="2556" y="2104"/>
              <a:ext cx="603" cy="60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Эксперимен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тирование</a:t>
              </a:r>
            </a:p>
          </p:txBody>
        </p:sp>
      </p:grpSp>
      <p:sp>
        <p:nvSpPr>
          <p:cNvPr id="1048" name="Rectangle 27"/>
          <p:cNvSpPr>
            <a:spLocks noChangeArrowheads="1"/>
          </p:cNvSpPr>
          <p:nvPr/>
        </p:nvSpPr>
        <p:spPr bwMode="auto">
          <a:xfrm>
            <a:off x="6746875" y="4703763"/>
            <a:ext cx="184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Arial" charset="0"/>
              </a:rPr>
              <a:t>Достоинства экспериментирования</a:t>
            </a:r>
          </a:p>
        </p:txBody>
      </p:sp>
      <p:sp>
        <p:nvSpPr>
          <p:cNvPr id="10243" name="Rectangle 6"/>
          <p:cNvSpPr>
            <a:spLocks noGrp="1"/>
          </p:cNvSpPr>
          <p:nvPr>
            <p:ph type="body" sz="half" idx="2"/>
          </p:nvPr>
        </p:nvSpPr>
        <p:spPr>
          <a:xfrm>
            <a:off x="457200" y="3429000"/>
            <a:ext cx="8229600" cy="33131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Экспериментирование дает детям реальное представление о разных сторонах изучаемого объекта, о его взаимоотношениях с другими объектами и со средой обитания.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 Обогащение речевого запаса ребенка.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Накопление умственных приемов и операций, которые рассматриваются как умственные умения.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Активизация мыслительных процессов (операции анализа и синтеза, сравнения и классификации, обобщения).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Формирование самостоятельности, целеполагания, </a:t>
            </a:r>
            <a:r>
              <a:rPr lang="ru-RU" sz="1600" smtClean="0"/>
              <a:t>способности преобразовывать какие-либо предметы и явления для достижения определенного результата.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Формирование трудовых   навыков.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Положительно влияет на эмоциональную сферу.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smtClean="0">
                <a:latin typeface="Arial" charset="0"/>
              </a:rPr>
              <a:t>Укрепление здоровья.</a:t>
            </a:r>
          </a:p>
        </p:txBody>
      </p:sp>
      <p:pic>
        <p:nvPicPr>
          <p:cNvPr id="10244" name="Picture 6" descr="фотки 44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908050"/>
            <a:ext cx="3529012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775</Words>
  <Application>Microsoft Office PowerPoint</Application>
  <PresentationFormat>Экран (4:3)</PresentationFormat>
  <Paragraphs>122</Paragraphs>
  <Slides>40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Тема Office</vt:lpstr>
      <vt:lpstr>Диаграмма Microsoft Excel</vt:lpstr>
      <vt:lpstr>«Эксперимент – как познание окружающего мира»</vt:lpstr>
      <vt:lpstr>Презентация PowerPoint</vt:lpstr>
      <vt:lpstr>Задачи мастер-класса:</vt:lpstr>
      <vt:lpstr>Презентация PowerPoint</vt:lpstr>
      <vt:lpstr>Презентация PowerPoint</vt:lpstr>
      <vt:lpstr>Презентация PowerPoint</vt:lpstr>
      <vt:lpstr>Федеральные государственные требования:</vt:lpstr>
      <vt:lpstr>Интеграция экспериментирования  с образовательными областями</vt:lpstr>
      <vt:lpstr>Достоинства экспериментирования</vt:lpstr>
      <vt:lpstr>В детском экспериментировании наиболее мощно проявляется собственная активность детей, направленная на получение новых сведений, новых знаний (познавательная форма экспериментирования), на получение продуктов детского творчества – новых построек, рисунков, сказок (продуктивная форма экспериментирования). Оно выступает как метод обучения, если применяется для передачи детям новых знаний, может рассматриваться как форма организации педагогического процесса и является одним из видов познавательной деятельности детей.</vt:lpstr>
      <vt:lpstr>Задачи педагога:</vt:lpstr>
      <vt:lpstr>Результаты мониторинга:</vt:lpstr>
      <vt:lpstr>Центр экспериментирования</vt:lpstr>
      <vt:lpstr>Презентация PowerPoint</vt:lpstr>
      <vt:lpstr>                 Методические рекомендации проведения опыта:  1.  Опыт всегда должен строиться на основе имеющихся представлений, которые дети получили в процессе наблюдения или трудовой деятельности. 2.  Цель и задачи эксперимента должны быть ясны детям. 3.  При проведении опыта нельзя наносить ущерб окружающей природе. 4.  Подводить детей в процессе опыта к самостоятельным выводам. 5.  Обеспечить детям безопасные условия для проведения опыта. 6.  Применять полученные знания в продуктивной деятельности. </vt:lpstr>
      <vt:lpstr>                                     Рекомендации по организации экспериментирования                      в непосредственной образовательной деятельности  1.  Старайтесь показать детям привлекательность четкого начала непосредственной образовательной деятельности, но стремитесь к тому, чтобы на это уходило все меньше времени. 2.   Начинайте непосредственную образовательную деятельность энергично. Она должна проходить так, чтобы каждый ребенок от начала до конца был занят делом. 3.   Помните: паузы, медлительность, безделье — бич дисциплины. 4.  Увлекайте детей интересным содержанием материала, умственным напряжением. Контролируйте темп непосредственной образовательной деятельности. 5.  Дайте возможность ребятам почувствовать свою причастность к открытиям. 6.  Избегайте шаблонного начала непосредственной образовательной деятельности: «Тук-тук! Кто к нам пришел? Кукла Катя!» (варианты — Незнайка, Мишка, Карлсон; «Сегодня у нас будет необычное занятие. Я загадаю загадку, а вы отгадайте» и т.п.).  </vt:lpstr>
      <vt:lpstr>Экспериментирование  в раннем возрасте</vt:lpstr>
      <vt:lpstr>«Тонет-не тонет»</vt:lpstr>
      <vt:lpstr>Дети ситечком достают сначала плавающие предметы , за тем погруженные</vt:lpstr>
      <vt:lpstr>Игра-экспериментирование способствует овладению орудийными действиями, развивает моторику рук, внимание; познает назначение предметов и свойства вещества.</vt:lpstr>
      <vt:lpstr>«Бумажные кораблики»</vt:lpstr>
      <vt:lpstr>Малыши ищут пути решения проблемы</vt:lpstr>
      <vt:lpstr>Презентация PowerPoint</vt:lpstr>
      <vt:lpstr>Экспериментирование с водой</vt:lpstr>
      <vt:lpstr>Цветные бусы изо льда</vt:lpstr>
      <vt:lpstr>Разноцветные стекляшки</vt:lpstr>
      <vt:lpstr>Экспериментирование со снегом</vt:lpstr>
      <vt:lpstr>Как достать «киндер-сюрприз»  из воды?</vt:lpstr>
      <vt:lpstr>Как достать «киндер-сюрприз»  из воды</vt:lpstr>
      <vt:lpstr>Как достать «киндер-сюрприз»  из воды?</vt:lpstr>
      <vt:lpstr>Как достать «киндер-сюрприз»  из воды?</vt:lpstr>
      <vt:lpstr>Как достать «киндер-сюрприз»  из воды?</vt:lpstr>
      <vt:lpstr>Как достать «киндер-сюрприз»  из воды?</vt:lpstr>
      <vt:lpstr>Экспериментирование  с воздухом. Как его почувствовать.</vt:lpstr>
      <vt:lpstr>Экспериментирование  с воздухом: как его обнаружить</vt:lpstr>
      <vt:lpstr>Экспериментирование  с воздухом</vt:lpstr>
      <vt:lpstr>Как обнаружить силу воздуха?</vt:lpstr>
      <vt:lpstr>Что выталкивает стакан из воды?</vt:lpstr>
      <vt:lpstr>Рефлексия: метод синквейна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Admin</cp:lastModifiedBy>
  <cp:revision>80</cp:revision>
  <dcterms:modified xsi:type="dcterms:W3CDTF">2018-12-10T19:49:14Z</dcterms:modified>
</cp:coreProperties>
</file>