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3" r:id="rId3"/>
    <p:sldId id="259" r:id="rId4"/>
    <p:sldId id="261" r:id="rId5"/>
    <p:sldId id="262" r:id="rId6"/>
    <p:sldId id="265" r:id="rId7"/>
    <p:sldId id="266" r:id="rId8"/>
    <p:sldId id="273" r:id="rId9"/>
    <p:sldId id="280" r:id="rId10"/>
    <p:sldId id="281" r:id="rId11"/>
    <p:sldId id="275" r:id="rId12"/>
    <p:sldId id="27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C064A-D61B-4B21-B757-51A9B82445B8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05E07-67EA-4042-A3F6-853A8AD8D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88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4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/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/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/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95C12B63-DDC7-426F-AFAB-4534A5C1E674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F3D7430-D7C0-44CD-A808-0317B2A2BE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 panose="05040102010807070707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665" indent="-228600" algn="l" rtl="0" eaLnBrk="1" latinLnBrk="0" hangingPunct="1">
        <a:spcBef>
          <a:spcPts val="325"/>
        </a:spcBef>
        <a:buClr>
          <a:schemeClr val="accent1"/>
        </a:buClr>
        <a:buFont typeface="Verdana" panose="020B0604030504040204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790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 panose="05020102010507070707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obuchonok.ru/cel-raboty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820668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Исследовательская </a:t>
            </a:r>
            <a:r>
              <a:rPr lang="ru-RU" dirty="0" smtClean="0"/>
              <a:t>работа</a:t>
            </a:r>
            <a:br>
              <a:rPr lang="ru-RU" dirty="0" smtClean="0"/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/>
              </a:rPr>
              <a:t>Дышите свободно-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/>
              </a:rPr>
              <a:t>рядом лишайник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dirty="0"/>
              <a:t>Автор исследовательской работы:</a:t>
            </a:r>
          </a:p>
          <a:p>
            <a:r>
              <a:rPr lang="ru-RU" b="1" dirty="0"/>
              <a:t>Емельянова Вероника </a:t>
            </a:r>
            <a:r>
              <a:rPr lang="ru-RU" b="1" dirty="0" smtClean="0"/>
              <a:t>3В </a:t>
            </a:r>
            <a:r>
              <a:rPr lang="ru-RU" b="1" dirty="0"/>
              <a:t>класс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Руководитель исследовательской работы:  </a:t>
            </a:r>
            <a:endParaRPr lang="ru-RU" b="1" dirty="0" smtClean="0"/>
          </a:p>
          <a:p>
            <a:r>
              <a:rPr lang="ru-RU" b="1" dirty="0" smtClean="0"/>
              <a:t>Родькина </a:t>
            </a:r>
            <a:r>
              <a:rPr lang="ru-RU" b="1" dirty="0"/>
              <a:t>Л.К</a:t>
            </a:r>
            <a:r>
              <a:rPr lang="ru-RU" b="1" dirty="0" smtClean="0"/>
              <a:t>., учитель </a:t>
            </a:r>
            <a:r>
              <a:rPr lang="ru-RU" b="1" dirty="0"/>
              <a:t>начальных классов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659177"/>
              </p:ext>
            </p:extLst>
          </p:nvPr>
        </p:nvGraphicFramePr>
        <p:xfrm>
          <a:off x="18288" y="30912"/>
          <a:ext cx="9144000" cy="6828264"/>
        </p:xfrm>
        <a:graphic>
          <a:graphicData uri="http://schemas.openxmlformats.org/drawingml/2006/table">
            <a:tbl>
              <a:tblPr firstRow="1" firstCol="1" bandRow="1"/>
              <a:tblGrid>
                <a:gridCol w="2153227"/>
                <a:gridCol w="1519364"/>
                <a:gridCol w="1723869"/>
                <a:gridCol w="1699738"/>
                <a:gridCol w="2047802"/>
              </a:tblGrid>
              <a:tr h="40263">
                <a:tc rowSpan="2"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лишайников и  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степень</a:t>
                      </a:r>
                    </a:p>
                    <a:p>
                      <a:pPr marL="4572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покрытия</a:t>
                      </a:r>
                      <a:b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стволов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Зона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Виды лишайников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Степень </a:t>
                      </a:r>
                      <a:endParaRPr lang="ru-RU" sz="1400" b="1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загрязнения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4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кустистые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листовые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накипные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190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Район школы №24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b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Значительно больше половины стволов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Слабая 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ул. М. Расковой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b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Значительно больше половины стволов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Слабая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ул. И. Ульянова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b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Значительно больше половины стволов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Слабая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Лесопарк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b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Почти все стволы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Очень слабая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ул.  Энгельса, котельная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b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Почти нет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Загрязнен 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339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ул. А. Попова, Молочный комбинат «Саранский»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b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Половина стволов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Среднее загрязнение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8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5864" y="908720"/>
            <a:ext cx="8892480" cy="2736304"/>
          </a:xfrm>
        </p:spPr>
        <p:txBody>
          <a:bodyPr>
            <a:normAutofit/>
          </a:bodyPr>
          <a:lstStyle/>
          <a:p>
            <a:r>
              <a:rPr lang="ru-RU" altLang="en-US" sz="2800" dirty="0" smtClean="0"/>
              <a:t>1. </a:t>
            </a:r>
            <a:r>
              <a:rPr lang="ru-RU" sz="2400" dirty="0" smtClean="0">
                <a:effectLst/>
              </a:rPr>
              <a:t>Во </a:t>
            </a:r>
            <a:r>
              <a:rPr lang="ru-RU" sz="2400" dirty="0">
                <a:effectLst/>
              </a:rPr>
              <a:t>всех исследованных районах на стволах деревьев наблюдаются </a:t>
            </a:r>
            <a:r>
              <a:rPr lang="ru-RU" sz="2400" dirty="0" smtClean="0">
                <a:effectLst/>
              </a:rPr>
              <a:t>лишайники.</a:t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2. На </a:t>
            </a:r>
            <a:r>
              <a:rPr lang="ru-RU" sz="2400" dirty="0">
                <a:effectLst/>
              </a:rPr>
              <a:t>исследованных участках определены два вида лишайников: </a:t>
            </a:r>
            <a:r>
              <a:rPr lang="ru-RU" sz="2400" dirty="0" err="1">
                <a:effectLst/>
              </a:rPr>
              <a:t>пармелия</a:t>
            </a:r>
            <a:r>
              <a:rPr lang="ru-RU" sz="2400" dirty="0">
                <a:effectLst/>
              </a:rPr>
              <a:t> бороздчатая и </a:t>
            </a:r>
            <a:r>
              <a:rPr lang="ru-RU" sz="2400" dirty="0" err="1">
                <a:effectLst/>
              </a:rPr>
              <a:t>ксантория</a:t>
            </a:r>
            <a:r>
              <a:rPr lang="ru-RU" sz="2400" dirty="0">
                <a:effectLst/>
              </a:rPr>
              <a:t> настенная, которые относятся к группе листоватых лишайников.</a:t>
            </a:r>
            <a:br>
              <a:rPr lang="ru-RU" sz="2400" dirty="0">
                <a:effectLst/>
              </a:rPr>
            </a:br>
            <a:endParaRPr lang="ru-RU" sz="2400" dirty="0">
              <a:effectLst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3018" y="4679"/>
            <a:ext cx="8997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Результаты исследования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876" y="4005064"/>
            <a:ext cx="2481853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3379" y="4005064"/>
            <a:ext cx="2305150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260647"/>
            <a:ext cx="8784976" cy="6336705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effectLst/>
              </a:rPr>
              <a:t>3. Очень </a:t>
            </a:r>
            <a:r>
              <a:rPr lang="ru-RU" sz="2800" dirty="0">
                <a:effectLst/>
              </a:rPr>
              <a:t>высокая степень покрытия лишайниками в районе лесопарка, достаточная степень покрытия во всех остальных исследованных участках, кроме района котельной на ул. Энгельса. Здесь можно с уверенностью говорить, что территория загрязнена</a:t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>4. Отсутствие </a:t>
            </a:r>
            <a:r>
              <a:rPr lang="ru-RU" sz="2800" dirty="0">
                <a:effectLst/>
              </a:rPr>
              <a:t>кустистых видов лишайников, а также общее малое количество обнаруженных лишайников свидетельствует, что воздух микрорайона школы № 24  слабо загрязнен.</a:t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>5. В </a:t>
            </a:r>
            <a:r>
              <a:rPr lang="ru-RU" sz="2800" dirty="0">
                <a:effectLst/>
              </a:rPr>
              <a:t>целом, по юго-западному району  на деревьях были обнаружены два вида лишайников, относящиеся к группе листоватых, которые свидетельствуют о слабом загрязнении воздуха.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altLang="en-US" dirty="0">
                <a:solidFill>
                  <a:schemeClr val="tx2">
                    <a:lumMod val="50000"/>
                  </a:schemeClr>
                </a:solidFill>
              </a:rPr>
              <a:t>Вывод:</a:t>
            </a:r>
            <a:r>
              <a:rPr lang="ru-RU" altLang="en-US" dirty="0"/>
              <a:t> </a:t>
            </a:r>
            <a:r>
              <a:rPr lang="ru-RU" dirty="0">
                <a:effectLst/>
              </a:rPr>
              <a:t>гипотеза- видовой состав и интенсивность роста лишайников на деревьях- сигнал о степени загрязнения воздуха, подтвердилась. </a:t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По результатам исследования</a:t>
            </a:r>
            <a:r>
              <a:rPr lang="ru-RU" smtClean="0">
                <a:effectLst/>
              </a:rPr>
              <a:t>, обследованные   </a:t>
            </a:r>
            <a:r>
              <a:rPr lang="ru-RU" dirty="0">
                <a:effectLst/>
              </a:rPr>
              <a:t>территории пригодны для активного отдыха, исключая территорию района котельной на ул. Энгельса и  район молочного комбината «Саранский».</a:t>
            </a:r>
            <a:br>
              <a:rPr lang="ru-RU" dirty="0">
                <a:effectLst/>
              </a:rPr>
            </a:br>
            <a:r>
              <a:rPr lang="ru-RU" altLang="en-US" dirty="0" smtClean="0"/>
              <a:t>.</a:t>
            </a:r>
            <a:endParaRPr lang="ru-RU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188640"/>
            <a:ext cx="8964488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0" cap="none" spc="0" normalizeH="0" baseline="0" noProof="0" dirty="0" smtClean="0">
                <a:ln>
                  <a:noFill/>
                </a:ln>
                <a:solidFill>
                  <a:srgbClr val="DEF5FA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ea typeface="+mj-ea"/>
                <a:cs typeface="+mj-cs"/>
                <a:hlinkClick r:id="rId2" tooltip="Цель исследовательской работы"/>
              </a:rPr>
              <a:t>Цель исследовательской работы</a:t>
            </a:r>
            <a:r>
              <a:rPr kumimoji="0" lang="ru-RU" sz="41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-</a:t>
            </a:r>
          </a:p>
          <a:p>
            <a:pPr lvl="0"/>
            <a:endParaRPr lang="ru-RU" sz="4100" b="1" kern="0" dirty="0">
              <a:solidFill>
                <a:srgbClr val="DEF5FA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ea typeface="+mj-ea"/>
              <a:cs typeface="+mj-cs"/>
            </a:endParaRPr>
          </a:p>
          <a:p>
            <a:pPr lvl="0"/>
            <a:r>
              <a:rPr lang="ru-RU" sz="4100" b="1" kern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определить </a:t>
            </a:r>
            <a:r>
              <a:rPr lang="ru-RU" sz="4100" b="1" kern="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степень </a:t>
            </a:r>
            <a:r>
              <a:rPr lang="ru-RU" sz="4100" b="1" kern="0" dirty="0" err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загрязне-ния</a:t>
            </a:r>
            <a:r>
              <a:rPr lang="ru-RU" sz="4100" b="1" kern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sz="4100" b="1" kern="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воздуха </a:t>
            </a:r>
            <a:r>
              <a:rPr lang="ru-RU" sz="4100" b="1" kern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в </a:t>
            </a:r>
            <a:r>
              <a:rPr lang="ru-RU" sz="4100" b="1" kern="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разных местах юго-западного </a:t>
            </a:r>
            <a:r>
              <a:rPr lang="ru-RU" sz="4100" b="1" kern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микрорайона </a:t>
            </a:r>
          </a:p>
          <a:p>
            <a:pPr lvl="0"/>
            <a:r>
              <a:rPr lang="ru-RU" sz="4100" b="1" kern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г</a:t>
            </a:r>
            <a:r>
              <a:rPr lang="ru-RU" sz="4100" b="1" kern="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. </a:t>
            </a:r>
            <a:r>
              <a:rPr lang="ru-RU" sz="4100" b="1" kern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Саранска  </a:t>
            </a:r>
            <a:r>
              <a:rPr lang="ru-RU" sz="4100" b="1" kern="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по видовому </a:t>
            </a:r>
            <a:r>
              <a:rPr lang="ru-RU" sz="4100" b="1" kern="0" dirty="0" err="1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соста-ву</a:t>
            </a:r>
            <a:r>
              <a:rPr lang="ru-RU" sz="4100" b="1" kern="0" dirty="0" smtClean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sz="4100" b="1" kern="0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ea typeface="+mj-ea"/>
                <a:cs typeface="+mj-cs"/>
              </a:rPr>
              <a:t>лишайников.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16454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 Изучить лишайники и их роль  в природе.</a:t>
            </a:r>
          </a:p>
          <a:p>
            <a:r>
              <a:rPr lang="ru-RU" dirty="0" smtClean="0"/>
              <a:t> Ознакомиться с методом </a:t>
            </a:r>
            <a:r>
              <a:rPr lang="ru-RU" dirty="0" err="1" smtClean="0"/>
              <a:t>лихеноиндикации</a:t>
            </a:r>
            <a:r>
              <a:rPr lang="ru-RU" dirty="0" smtClean="0"/>
              <a:t>.</a:t>
            </a:r>
          </a:p>
          <a:p>
            <a:r>
              <a:rPr lang="ru-RU" dirty="0"/>
              <a:t>Определить видовой состав лишайников юго-западного микрорайона г. Саранска, окрестности  школы № 24.</a:t>
            </a:r>
          </a:p>
          <a:p>
            <a:r>
              <a:rPr lang="ru-RU" dirty="0" smtClean="0"/>
              <a:t> </a:t>
            </a:r>
            <a:r>
              <a:rPr lang="ru-RU" dirty="0"/>
              <a:t>Сделать выводы по результатам работы</a:t>
            </a:r>
            <a:r>
              <a:rPr lang="ru-RU" dirty="0" smtClean="0"/>
              <a:t>.</a:t>
            </a:r>
          </a:p>
          <a:p>
            <a:r>
              <a:rPr lang="ru-RU" dirty="0"/>
              <a:t>Предложить места для активного отдыха в наиболее благоприятных участках юго-западного микрорайона города.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571480"/>
            <a:ext cx="8568952" cy="5500726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bg1"/>
                </a:solidFill>
              </a:rPr>
              <a:t>Объект нашего исследования – лишайники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Предмет исследования – видовое разнообразие лишайников Юго-западного микрорайона г. Саранска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Гипотеза</a:t>
            </a:r>
            <a:r>
              <a:rPr lang="ru-RU" dirty="0" smtClean="0">
                <a:solidFill>
                  <a:schemeClr val="bg1"/>
                </a:solidFill>
              </a:rPr>
              <a:t> :настоящего исследования: </a:t>
            </a:r>
            <a:r>
              <a:rPr lang="ru-RU" dirty="0">
                <a:solidFill>
                  <a:schemeClr val="bg1"/>
                </a:solidFill>
              </a:rPr>
              <a:t>видовой состав и интенсивность роста лишайников на деревьях- сигнал о степени загрязнения воздуха.</a:t>
            </a:r>
          </a:p>
          <a:p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Методы</a:t>
            </a:r>
            <a:r>
              <a:rPr lang="ru-RU" dirty="0" smtClean="0">
                <a:solidFill>
                  <a:schemeClr val="bg1"/>
                </a:solidFill>
              </a:rPr>
              <a:t> исследования: </a:t>
            </a:r>
            <a:r>
              <a:rPr lang="ru-RU" dirty="0">
                <a:solidFill>
                  <a:schemeClr val="bg1"/>
                </a:solidFill>
              </a:rPr>
              <a:t>наблюдение, сравнение, обобщение, анализ статистики, изучение СМИ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571480"/>
            <a:ext cx="8003232" cy="4814577"/>
          </a:xfrm>
        </p:spPr>
        <p:txBody>
          <a:bodyPr>
            <a:normAutofit fontScale="32500" lnSpcReduction="20000"/>
          </a:bodyPr>
          <a:lstStyle/>
          <a:p>
            <a:endParaRPr lang="ru-RU" sz="2600" dirty="0" smtClean="0"/>
          </a:p>
          <a:p>
            <a:r>
              <a:rPr lang="ru-RU" sz="6400" dirty="0" smtClean="0"/>
              <a:t>Лишайник – это сложный организм. Он состоит из </a:t>
            </a:r>
            <a:r>
              <a:rPr lang="ru-RU" sz="6400" dirty="0" err="1" smtClean="0"/>
              <a:t>из</a:t>
            </a:r>
            <a:r>
              <a:rPr lang="ru-RU" sz="6400" dirty="0" smtClean="0"/>
              <a:t> грибов и водорослей, которые замечательно уживаются друг с другом.</a:t>
            </a:r>
          </a:p>
          <a:p>
            <a:endParaRPr lang="ru-RU" sz="6400" dirty="0" smtClean="0"/>
          </a:p>
          <a:p>
            <a:endParaRPr lang="ru-RU" sz="6400" dirty="0" smtClean="0"/>
          </a:p>
          <a:p>
            <a:r>
              <a:rPr lang="ru-RU" sz="6400" dirty="0" smtClean="0"/>
              <a:t> Один «партнер» добывает из воздуха питательные вещества, другой– из почвы воду и соли и  защищает от погодных неприятностей – холода, сильного дождя и зноя. </a:t>
            </a:r>
          </a:p>
          <a:p>
            <a:endParaRPr lang="ru-RU" sz="6400" dirty="0" smtClean="0"/>
          </a:p>
          <a:p>
            <a:endParaRPr lang="ru-RU" sz="6400" dirty="0" smtClean="0"/>
          </a:p>
          <a:p>
            <a:r>
              <a:rPr lang="ru-RU" sz="6400" dirty="0" smtClean="0"/>
              <a:t>Друзья не могут жить друг без друга, и если кому-то из них вдруг станет плохо, то и его товарищ не выживет. И лишайник погибнет.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Окраска лишайников очень разнообразна</a:t>
            </a:r>
            <a:endParaRPr lang="ru-RU" dirty="0"/>
          </a:p>
        </p:txBody>
      </p:sp>
      <p:pic>
        <p:nvPicPr>
          <p:cNvPr id="4" name="Содержимое 3" descr="http://oboi.cc/uploads/new/big/oboik.ru_1367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500174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os1.i.ua/3/1/11488205_17421b2e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428736"/>
            <a:ext cx="364333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nitro.ru/upload/gallery/884fb77413872dc185874e5af984188e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4286256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m.proved-partner.ru/media/k2/items/cache/854ca15712ff2b36a97a32ea0dcb8c8b_L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214818"/>
            <a:ext cx="371477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08104" y="2348880"/>
            <a:ext cx="3635896" cy="72008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Лишайник накипной-</a:t>
            </a:r>
          </a:p>
          <a:p>
            <a:pPr algn="just"/>
            <a:r>
              <a:rPr lang="en-US" sz="2000" dirty="0" err="1" smtClean="0"/>
              <a:t>самы</a:t>
            </a:r>
            <a:r>
              <a:rPr lang="ru-RU" sz="2000" dirty="0" smtClean="0"/>
              <a:t>й</a:t>
            </a:r>
            <a:r>
              <a:rPr lang="en-US" sz="2000" dirty="0" smtClean="0"/>
              <a:t> </a:t>
            </a:r>
            <a:r>
              <a:rPr lang="en-US" sz="2000" dirty="0" err="1" smtClean="0"/>
              <a:t>выносливы</a:t>
            </a:r>
            <a:r>
              <a:rPr lang="ru-RU" sz="2000" dirty="0" smtClean="0"/>
              <a:t>й.</a:t>
            </a:r>
            <a:endParaRPr lang="ru-RU" sz="2000" b="1" dirty="0"/>
          </a:p>
        </p:txBody>
      </p:sp>
      <p:pic>
        <p:nvPicPr>
          <p:cNvPr id="5" name="Содержимое 4" descr="http://zoo.rin.ru/images/arts/img_5287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916419"/>
            <a:ext cx="2049352" cy="13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432" y="1109935"/>
            <a:ext cx="1644303" cy="12389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7591" y="2348880"/>
            <a:ext cx="43544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000" b="1" dirty="0">
                <a:solidFill>
                  <a:prstClr val="black"/>
                </a:solidFill>
              </a:rPr>
              <a:t>Лишайник </a:t>
            </a:r>
            <a:r>
              <a:rPr lang="ru-RU" sz="2000" b="1" dirty="0" smtClean="0">
                <a:solidFill>
                  <a:prstClr val="black"/>
                </a:solidFill>
              </a:rPr>
              <a:t>листоватый-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960" y="4854853"/>
            <a:ext cx="1531279" cy="11757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-1256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855" lvl="0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en-US" sz="2000" b="1" dirty="0" err="1">
                <a:solidFill>
                  <a:prstClr val="black"/>
                </a:solidFill>
              </a:rPr>
              <a:t>По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отношению</a:t>
            </a:r>
            <a:r>
              <a:rPr lang="en-US" sz="2000" b="1" dirty="0">
                <a:solidFill>
                  <a:prstClr val="black"/>
                </a:solidFill>
              </a:rPr>
              <a:t> к </a:t>
            </a:r>
            <a:r>
              <a:rPr lang="en-US" sz="2000" b="1" dirty="0" err="1">
                <a:solidFill>
                  <a:prstClr val="black"/>
                </a:solidFill>
              </a:rPr>
              <a:t>загрязнению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воздуха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лишайники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можно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разделить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на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три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категории</a:t>
            </a:r>
            <a:r>
              <a:rPr lang="en-US" sz="2000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288" y="2776249"/>
            <a:ext cx="5508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среднечувствительные</a:t>
            </a:r>
            <a:r>
              <a:rPr lang="en-US" sz="2000" dirty="0"/>
              <a:t>, </a:t>
            </a:r>
            <a:r>
              <a:rPr lang="en-US" sz="2000" dirty="0" err="1"/>
              <a:t>приходящие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смену</a:t>
            </a:r>
            <a:r>
              <a:rPr lang="en-US" sz="2000" dirty="0"/>
              <a:t> </a:t>
            </a:r>
            <a:r>
              <a:rPr lang="en-US" sz="2000" dirty="0" err="1"/>
              <a:t>погибшим</a:t>
            </a:r>
            <a:r>
              <a:rPr lang="en-US" sz="2000" dirty="0"/>
              <a:t> </a:t>
            </a:r>
            <a:r>
              <a:rPr lang="en-US" sz="2000" dirty="0" err="1"/>
              <a:t>чувствительным</a:t>
            </a:r>
            <a:r>
              <a:rPr lang="en-US" sz="2000" dirty="0"/>
              <a:t> </a:t>
            </a:r>
            <a:r>
              <a:rPr lang="en-US" sz="2000" dirty="0" err="1" smtClean="0"/>
              <a:t>видам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77735" y="4874157"/>
            <a:ext cx="59038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/>
              <a:t>С</a:t>
            </a:r>
            <a:r>
              <a:rPr lang="en-US" sz="2000" dirty="0" err="1" smtClean="0"/>
              <a:t>амые</a:t>
            </a:r>
            <a:r>
              <a:rPr lang="en-US" sz="2000" dirty="0" smtClean="0"/>
              <a:t> </a:t>
            </a:r>
            <a:r>
              <a:rPr lang="en-US" sz="2000" dirty="0" err="1"/>
              <a:t>чувствительные</a:t>
            </a:r>
            <a:r>
              <a:rPr lang="en-US" sz="2000" dirty="0"/>
              <a:t>, </a:t>
            </a:r>
            <a:r>
              <a:rPr lang="en-US" sz="2000" dirty="0" err="1"/>
              <a:t>исчезающие</a:t>
            </a:r>
            <a:r>
              <a:rPr lang="en-US" sz="2000" dirty="0"/>
              <a:t> </a:t>
            </a:r>
            <a:r>
              <a:rPr lang="en-US" sz="2000" dirty="0" err="1"/>
              <a:t>при</a:t>
            </a:r>
            <a:r>
              <a:rPr lang="en-US" sz="2000" dirty="0"/>
              <a:t> </a:t>
            </a:r>
            <a:r>
              <a:rPr lang="en-US" sz="2000" dirty="0" err="1"/>
              <a:t>первых</a:t>
            </a:r>
            <a:r>
              <a:rPr lang="en-US" sz="2000" dirty="0"/>
              <a:t> </a:t>
            </a:r>
            <a:r>
              <a:rPr lang="en-US" sz="2000" dirty="0" err="1"/>
              <a:t>признаках</a:t>
            </a:r>
            <a:r>
              <a:rPr lang="en-US" sz="2000" dirty="0"/>
              <a:t> </a:t>
            </a:r>
            <a:r>
              <a:rPr lang="en-US" sz="2000" dirty="0" err="1" smtClean="0"/>
              <a:t>загрязнения</a:t>
            </a:r>
            <a:r>
              <a:rPr lang="ru-RU" sz="2000" dirty="0" smtClean="0"/>
              <a:t>-</a:t>
            </a:r>
            <a:r>
              <a:rPr lang="en-US" sz="2000" dirty="0" smtClean="0"/>
              <a:t> </a:t>
            </a:r>
            <a:r>
              <a:rPr lang="ru-RU" altLang="en-US" sz="2000" b="1" dirty="0" smtClean="0"/>
              <a:t>кустистые.</a:t>
            </a:r>
            <a:endParaRPr lang="ru-RU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834064" cy="4572000"/>
          </a:xfrm>
        </p:spPr>
        <p:txBody>
          <a:bodyPr>
            <a:normAutofit/>
          </a:bodyPr>
          <a:lstStyle/>
          <a:p>
            <a:pPr marL="109855" indent="0" algn="ctr">
              <a:buNone/>
            </a:pPr>
            <a:r>
              <a:rPr lang="ru-RU" altLang="en-US" sz="2000" dirty="0"/>
              <a:t>Участки, где исследовались лишайники:</a:t>
            </a:r>
          </a:p>
          <a:p>
            <a:pPr marL="109855" indent="0" algn="just">
              <a:buNone/>
            </a:pPr>
            <a:r>
              <a:rPr lang="ru-RU" altLang="en-US" sz="2000" dirty="0"/>
              <a:t>1. Во дворе школы № 24</a:t>
            </a:r>
          </a:p>
          <a:p>
            <a:pPr marL="109855" indent="0" algn="just">
              <a:buNone/>
            </a:pPr>
            <a:r>
              <a:rPr lang="ru-RU" altLang="en-US" sz="2000" dirty="0"/>
              <a:t>2. На ул. М. Расковой</a:t>
            </a:r>
          </a:p>
          <a:p>
            <a:pPr marL="109855" indent="0" algn="just">
              <a:buNone/>
            </a:pPr>
            <a:r>
              <a:rPr lang="ru-RU" altLang="en-US" sz="2000" dirty="0"/>
              <a:t>3. На ул. И. Ульянова</a:t>
            </a:r>
          </a:p>
          <a:p>
            <a:pPr marL="109855" indent="0" algn="just">
              <a:buNone/>
            </a:pPr>
            <a:r>
              <a:rPr lang="ru-RU" altLang="en-US" sz="2000" dirty="0"/>
              <a:t>4. На ул. Энгельса, котельная</a:t>
            </a:r>
          </a:p>
          <a:p>
            <a:pPr marL="109855" indent="0" algn="just">
              <a:buNone/>
            </a:pPr>
            <a:r>
              <a:rPr lang="ru-RU" altLang="en-US" sz="2000" dirty="0"/>
              <a:t>5. На ул. Попова, молокозавод</a:t>
            </a:r>
          </a:p>
          <a:p>
            <a:pPr marL="109855" indent="0">
              <a:buNone/>
            </a:pPr>
            <a:r>
              <a:rPr lang="ru-RU" altLang="en-US" sz="2000" dirty="0"/>
              <a:t>6. Лесопарк юго-западного района</a:t>
            </a:r>
          </a:p>
        </p:txBody>
      </p:sp>
      <p:pic>
        <p:nvPicPr>
          <p:cNvPr id="5" name="Content Placeholder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726" y="3419878"/>
            <a:ext cx="2405659" cy="1809322"/>
          </a:xfrm>
          <a:prstGeom prst="rect">
            <a:avLst/>
          </a:prstGeom>
        </p:spPr>
      </p:pic>
      <p:pic>
        <p:nvPicPr>
          <p:cNvPr id="6" name="Content Placeholder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7822" y="3429001"/>
            <a:ext cx="2389254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55000"/>
                <a:satMod val="300000"/>
              </a:schemeClr>
            </a:gs>
            <a:gs pos="9000">
              <a:schemeClr val="bg2">
                <a:lumMod val="20000"/>
                <a:lumOff val="8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316835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Результаты исследования в сводной таблице</a:t>
            </a:r>
            <a:endParaRPr lang="ru-RU" sz="8000" dirty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942467"/>
              </p:ext>
            </p:extLst>
          </p:nvPr>
        </p:nvGraphicFramePr>
        <p:xfrm>
          <a:off x="359024" y="9333656"/>
          <a:ext cx="8784976" cy="8403817"/>
        </p:xfrm>
        <a:graphic>
          <a:graphicData uri="http://schemas.openxmlformats.org/drawingml/2006/table">
            <a:tbl>
              <a:tblPr firstRow="1" firstCol="1" bandRow="1"/>
              <a:tblGrid>
                <a:gridCol w="2068684"/>
                <a:gridCol w="1459709"/>
                <a:gridCol w="1656184"/>
                <a:gridCol w="1633001"/>
                <a:gridCol w="1967398"/>
              </a:tblGrid>
              <a:tr h="40263"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3"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4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89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9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89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33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5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33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5779" marR="457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50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448</Words>
  <Application>Microsoft Office PowerPoint</Application>
  <PresentationFormat>Экран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Исследовательская работа Дышите свободно-  рядом лишайник</vt:lpstr>
      <vt:lpstr>Презентация PowerPoint</vt:lpstr>
      <vt:lpstr>Задачи </vt:lpstr>
      <vt:lpstr>Презентация PowerPoint</vt:lpstr>
      <vt:lpstr>Презентация PowerPoint</vt:lpstr>
      <vt:lpstr>Окраска лишайников очень разнообразна</vt:lpstr>
      <vt:lpstr>Презентация PowerPoint</vt:lpstr>
      <vt:lpstr>Презентация PowerPoint</vt:lpstr>
      <vt:lpstr>Результаты исследования в сводной таблице</vt:lpstr>
      <vt:lpstr>Презентация PowerPoint</vt:lpstr>
      <vt:lpstr>1. Во всех исследованных районах на стволах деревьев наблюдаются лишайники. 2. На исследованных участках определены два вида лишайников: пармелия бороздчатая и ксантория настенная, которые относятся к группе листоватых лишайников. </vt:lpstr>
      <vt:lpstr>3. Очень высокая степень покрытия лишайниками в районе лесопарка, достаточная степень покрытия во всех остальных исследованных участках, кроме района котельной на ул. Энгельса. Здесь можно с уверенностью говорить, что территория загрязнена 4. Отсутствие кустистых видов лишайников, а также общее малое количество обнаруженных лишайников свидетельствует, что воздух микрорайона школы № 24  слабо загрязнен. 5. В целом, по юго-западному району  на деревьях были обнаружены два вида лишайников, относящиеся к группе листоватых, которые свидетельствуют о слабом загрязнении воздуха. </vt:lpstr>
      <vt:lpstr>Вывод: гипотеза- видовой состав и интенсивность роста лишайников на деревьях- сигнал о степени загрязнения воздуха, подтвердилась.   По результатам исследования, обследованные   территории пригодны для активного отдыха, исключая территорию района котельной на ул. Энгельса и  район молочного комбината «Саранский». 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Лишайники – индикаторы чистоты воздуха</dc:title>
  <dc:creator>User</dc:creator>
  <cp:lastModifiedBy>Лиля-pc</cp:lastModifiedBy>
  <cp:revision>29</cp:revision>
  <dcterms:created xsi:type="dcterms:W3CDTF">2017-11-06T16:01:00Z</dcterms:created>
  <dcterms:modified xsi:type="dcterms:W3CDTF">2018-12-10T15:57:37Z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1033-10.2.0.5934</vt:lpwstr>
  </property>
</Properties>
</file>