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9D075B9-45B3-4AD4-9ADF-6E3EBCC24530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53CC4AC-0732-4CE0-9BAA-93D7521F07BD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2157362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075B9-45B3-4AD4-9ADF-6E3EBCC24530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CC4AC-0732-4CE0-9BAA-93D7521F0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131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075B9-45B3-4AD4-9ADF-6E3EBCC24530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CC4AC-0732-4CE0-9BAA-93D7521F0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82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075B9-45B3-4AD4-9ADF-6E3EBCC24530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CC4AC-0732-4CE0-9BAA-93D7521F0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522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D075B9-45B3-4AD4-9ADF-6E3EBCC24530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53CC4AC-0732-4CE0-9BAA-93D7521F07B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0509798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075B9-45B3-4AD4-9ADF-6E3EBCC24530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CC4AC-0732-4CE0-9BAA-93D7521F0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823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075B9-45B3-4AD4-9ADF-6E3EBCC24530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CC4AC-0732-4CE0-9BAA-93D7521F0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959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075B9-45B3-4AD4-9ADF-6E3EBCC24530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CC4AC-0732-4CE0-9BAA-93D7521F0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129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075B9-45B3-4AD4-9ADF-6E3EBCC24530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CC4AC-0732-4CE0-9BAA-93D7521F0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381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D075B9-45B3-4AD4-9ADF-6E3EBCC24530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53CC4AC-0732-4CE0-9BAA-93D7521F07B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33501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D075B9-45B3-4AD4-9ADF-6E3EBCC24530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53CC4AC-0732-4CE0-9BAA-93D7521F07B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15780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99D075B9-45B3-4AD4-9ADF-6E3EBCC24530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153CC4AC-0732-4CE0-9BAA-93D7521F07B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40669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294967295" orient="horz" pos="1368">
          <p15:clr>
            <a:srgbClr val="F26B43"/>
          </p15:clr>
        </p15:guide>
        <p15:guide id="4294967295" orient="horz" pos="1440">
          <p15:clr>
            <a:srgbClr val="F26B43"/>
          </p15:clr>
        </p15:guide>
        <p15:guide id="4294967295" orient="horz" pos="3696">
          <p15:clr>
            <a:srgbClr val="F26B43"/>
          </p15:clr>
        </p15:guide>
        <p15:guide id="4294967295" orient="horz" pos="432">
          <p15:clr>
            <a:srgbClr val="F26B43"/>
          </p15:clr>
        </p15:guide>
        <p15:guide id="4294967295" orient="horz" pos="1512">
          <p15:clr>
            <a:srgbClr val="F26B43"/>
          </p15:clr>
        </p15:guide>
        <p15:guide id="4294967295" pos="6912">
          <p15:clr>
            <a:srgbClr val="F26B43"/>
          </p15:clr>
        </p15:guide>
        <p15:guide id="4294967295" pos="936">
          <p15:clr>
            <a:srgbClr val="F26B43"/>
          </p15:clr>
        </p15:guide>
        <p15:guide id="4294967295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4025" y="114299"/>
            <a:ext cx="9144000" cy="1852613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+mn-lt"/>
              </a:rPr>
              <a:t>Наши подземные богатства </a:t>
            </a:r>
            <a:endParaRPr lang="ru-RU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67025" y="4786313"/>
            <a:ext cx="9144000" cy="1871662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b="1" i="1" dirty="0" smtClean="0">
                <a:solidFill>
                  <a:schemeClr val="bg1"/>
                </a:solidFill>
              </a:rPr>
              <a:t>Презентация к уроку </a:t>
            </a:r>
          </a:p>
          <a:p>
            <a:pPr algn="r"/>
            <a:r>
              <a:rPr lang="ru-RU" b="1" i="1" dirty="0" smtClean="0">
                <a:solidFill>
                  <a:schemeClr val="bg1"/>
                </a:solidFill>
              </a:rPr>
              <a:t>окружающего мира</a:t>
            </a:r>
          </a:p>
          <a:p>
            <a:pPr algn="r"/>
            <a:r>
              <a:rPr lang="ru-RU" b="1" i="1" dirty="0" smtClean="0">
                <a:solidFill>
                  <a:schemeClr val="bg1"/>
                </a:solidFill>
              </a:rPr>
              <a:t>4 класс </a:t>
            </a:r>
          </a:p>
          <a:p>
            <a:pPr algn="r"/>
            <a:r>
              <a:rPr lang="ru-RU" b="1" i="1" dirty="0" err="1" smtClean="0">
                <a:solidFill>
                  <a:schemeClr val="bg1"/>
                </a:solidFill>
              </a:rPr>
              <a:t>Хчоян</a:t>
            </a:r>
            <a:r>
              <a:rPr lang="ru-RU" b="1" i="1" dirty="0" smtClean="0">
                <a:solidFill>
                  <a:schemeClr val="bg1"/>
                </a:solidFill>
              </a:rPr>
              <a:t> М.С.</a:t>
            </a:r>
          </a:p>
          <a:p>
            <a:pPr algn="r"/>
            <a:r>
              <a:rPr lang="ru-RU" b="1" i="1" dirty="0" smtClean="0">
                <a:solidFill>
                  <a:schemeClr val="bg1"/>
                </a:solidFill>
              </a:rPr>
              <a:t>МОУ </a:t>
            </a:r>
            <a:r>
              <a:rPr lang="ru-RU" b="1" i="1" dirty="0" err="1" smtClean="0">
                <a:solidFill>
                  <a:schemeClr val="bg1"/>
                </a:solidFill>
              </a:rPr>
              <a:t>Констнатиновская</a:t>
            </a:r>
            <a:r>
              <a:rPr lang="ru-RU" b="1" i="1" dirty="0" smtClean="0">
                <a:solidFill>
                  <a:schemeClr val="bg1"/>
                </a:solidFill>
              </a:rPr>
              <a:t> СОШ</a:t>
            </a:r>
          </a:p>
        </p:txBody>
      </p:sp>
    </p:spTree>
    <p:extLst>
      <p:ext uri="{BB962C8B-B14F-4D97-AF65-F5344CB8AC3E}">
        <p14:creationId xmlns:p14="http://schemas.microsoft.com/office/powerpoint/2010/main" val="1887781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+mn-lt"/>
              </a:rPr>
              <a:t>Что такое полезные ископаемые?</a:t>
            </a:r>
            <a:endParaRPr lang="ru-RU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06075" cy="1817688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Полезные ископаемые </a:t>
            </a:r>
            <a:r>
              <a:rPr lang="ru-RU" sz="3200" dirty="0" smtClean="0"/>
              <a:t>– это горные породы и минералы, которые добывают в недрах земли и широко используются в хозяйственной деятельности человека.  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737" y="3630633"/>
            <a:ext cx="6037353" cy="29416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58708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Работа в группах: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0150" y="1714500"/>
            <a:ext cx="9601200" cy="358140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3600" b="1" dirty="0" smtClean="0"/>
              <a:t> Рассмотреть образец полезного ископаемого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600" b="1" dirty="0"/>
              <a:t> </a:t>
            </a:r>
            <a:r>
              <a:rPr lang="ru-RU" sz="3600" b="1" dirty="0" smtClean="0"/>
              <a:t>Ответить на вопросы и заполнить таблицу </a:t>
            </a:r>
            <a:endParaRPr lang="ru-RU" sz="36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327" y="3505199"/>
            <a:ext cx="4767262" cy="31702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75804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673254"/>
              </p:ext>
            </p:extLst>
          </p:nvPr>
        </p:nvGraphicFramePr>
        <p:xfrm>
          <a:off x="1000126" y="128587"/>
          <a:ext cx="10515602" cy="644747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519363"/>
                <a:gridCol w="2024062"/>
                <a:gridCol w="1985963"/>
                <a:gridCol w="2085975"/>
                <a:gridCol w="1900239"/>
              </a:tblGrid>
              <a:tr h="757238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Название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Основные свойства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Хозяйственное</a:t>
                      </a:r>
                      <a:r>
                        <a:rPr lang="ru-RU" sz="2000" baseline="0" dirty="0" smtClean="0"/>
                        <a:t> значение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Способ</a:t>
                      </a:r>
                      <a:r>
                        <a:rPr lang="ru-RU" sz="2000" baseline="0" dirty="0" smtClean="0"/>
                        <a:t> добычи </a:t>
                      </a:r>
                      <a:endParaRPr lang="ru-RU" sz="2000" dirty="0"/>
                    </a:p>
                  </a:txBody>
                  <a:tcPr/>
                </a:tc>
              </a:tr>
              <a:tr h="1514475">
                <a:tc>
                  <a:txBody>
                    <a:bodyPr/>
                    <a:lstStyle/>
                    <a:p>
                      <a:endParaRPr lang="ru-RU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ТОРФ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</a:tr>
              <a:tr h="1485900">
                <a:tc>
                  <a:txBody>
                    <a:bodyPr/>
                    <a:lstStyle/>
                    <a:p>
                      <a:endParaRPr lang="ru-RU" sz="3200" dirty="0" smtClean="0"/>
                    </a:p>
                    <a:p>
                      <a:endParaRPr lang="ru-RU" sz="3200" dirty="0" smtClean="0"/>
                    </a:p>
                    <a:p>
                      <a:endParaRPr lang="ru-RU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ГРАНИТ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</a:tr>
              <a:tr h="585865">
                <a:tc>
                  <a:txBody>
                    <a:bodyPr/>
                    <a:lstStyle/>
                    <a:p>
                      <a:endParaRPr lang="ru-RU" sz="3200" dirty="0" smtClean="0"/>
                    </a:p>
                    <a:p>
                      <a:endParaRPr lang="ru-RU" sz="3200" dirty="0" smtClean="0"/>
                    </a:p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КАМЕННЫЙ УГОЛЬ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</a:tr>
              <a:tr h="585865">
                <a:tc>
                  <a:txBody>
                    <a:bodyPr/>
                    <a:lstStyle/>
                    <a:p>
                      <a:endParaRPr lang="ru-RU" sz="3200" dirty="0" smtClean="0"/>
                    </a:p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ИЗВЕСТНЯК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043" y="957262"/>
            <a:ext cx="2144520" cy="13430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014" y="2538411"/>
            <a:ext cx="2128836" cy="12334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152" y="4129088"/>
            <a:ext cx="2185986" cy="115728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172" y="5639766"/>
            <a:ext cx="1857378" cy="989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944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8321131"/>
              </p:ext>
            </p:extLst>
          </p:nvPr>
        </p:nvGraphicFramePr>
        <p:xfrm>
          <a:off x="828675" y="92272"/>
          <a:ext cx="10515602" cy="663978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519363"/>
                <a:gridCol w="2024062"/>
                <a:gridCol w="1985963"/>
                <a:gridCol w="2271712"/>
                <a:gridCol w="1714502"/>
              </a:tblGrid>
              <a:tr h="727836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Название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Основные свойства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Хозяйственное</a:t>
                      </a:r>
                      <a:r>
                        <a:rPr lang="ru-RU" sz="2000" baseline="0" dirty="0" smtClean="0"/>
                        <a:t> значение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Способ</a:t>
                      </a:r>
                      <a:r>
                        <a:rPr lang="ru-RU" sz="2000" baseline="0" dirty="0" smtClean="0"/>
                        <a:t> добычи </a:t>
                      </a:r>
                      <a:endParaRPr lang="ru-RU" sz="2000" dirty="0"/>
                    </a:p>
                  </a:txBody>
                  <a:tcPr/>
                </a:tc>
              </a:tr>
              <a:tr h="1455671">
                <a:tc>
                  <a:txBody>
                    <a:bodyPr/>
                    <a:lstStyle/>
                    <a:p>
                      <a:endParaRPr lang="ru-RU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ТОРФ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ctr">
                        <a:buFontTx/>
                        <a:buChar char="-"/>
                      </a:pPr>
                      <a:r>
                        <a:rPr lang="ru-RU" sz="1800" b="1" dirty="0" smtClean="0"/>
                        <a:t>Рыхлый </a:t>
                      </a:r>
                    </a:p>
                    <a:p>
                      <a:pPr marL="285750" indent="-285750" algn="ctr">
                        <a:buFontTx/>
                        <a:buChar char="-"/>
                      </a:pPr>
                      <a:r>
                        <a:rPr lang="ru-RU" sz="1800" b="1" baseline="0" dirty="0" smtClean="0"/>
                        <a:t>Н</a:t>
                      </a:r>
                      <a:r>
                        <a:rPr lang="ru-RU" sz="1800" b="1" dirty="0" smtClean="0"/>
                        <a:t>епрочный </a:t>
                      </a:r>
                    </a:p>
                    <a:p>
                      <a:pPr marL="285750" indent="-285750" algn="ctr">
                        <a:buFontTx/>
                        <a:buChar char="-"/>
                      </a:pPr>
                      <a:r>
                        <a:rPr lang="ru-RU" sz="1800" b="1" dirty="0" smtClean="0"/>
                        <a:t>Хорошо горит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ctr">
                        <a:buFontTx/>
                        <a:buChar char="-"/>
                      </a:pPr>
                      <a:r>
                        <a:rPr lang="ru-RU" sz="1800" b="1" dirty="0" smtClean="0"/>
                        <a:t>Топливо</a:t>
                      </a:r>
                    </a:p>
                    <a:p>
                      <a:pPr marL="285750" indent="-285750" algn="ctr">
                        <a:buFontTx/>
                        <a:buChar char="-"/>
                      </a:pPr>
                      <a:r>
                        <a:rPr lang="ru-RU" sz="1800" b="1" dirty="0" smtClean="0"/>
                        <a:t>Удобрение</a:t>
                      </a:r>
                    </a:p>
                    <a:p>
                      <a:pPr marL="285750" indent="-285750" algn="ctr">
                        <a:buFontTx/>
                        <a:buChar char="-"/>
                      </a:pPr>
                      <a:r>
                        <a:rPr lang="ru-RU" sz="1800" b="1" dirty="0" smtClean="0"/>
                        <a:t>Сырье для лекарств 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Открытый </a:t>
                      </a:r>
                      <a:endParaRPr lang="ru-RU" sz="1800" b="1" dirty="0"/>
                    </a:p>
                  </a:txBody>
                  <a:tcPr/>
                </a:tc>
              </a:tr>
              <a:tr h="1514891">
                <a:tc>
                  <a:txBody>
                    <a:bodyPr/>
                    <a:lstStyle/>
                    <a:p>
                      <a:endParaRPr lang="ru-RU" sz="3200" dirty="0" smtClean="0"/>
                    </a:p>
                    <a:p>
                      <a:endParaRPr lang="ru-RU" sz="3200" dirty="0" smtClean="0"/>
                    </a:p>
                    <a:p>
                      <a:endParaRPr lang="ru-RU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ГРАНИТ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- Прочность 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- Строительство 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Открытый</a:t>
                      </a:r>
                      <a:endParaRPr lang="ru-RU" sz="1800" b="1" dirty="0"/>
                    </a:p>
                  </a:txBody>
                  <a:tcPr/>
                </a:tc>
              </a:tr>
              <a:tr h="1514891">
                <a:tc>
                  <a:txBody>
                    <a:bodyPr/>
                    <a:lstStyle/>
                    <a:p>
                      <a:endParaRPr lang="ru-RU" sz="3200" dirty="0" smtClean="0"/>
                    </a:p>
                    <a:p>
                      <a:endParaRPr lang="ru-RU" sz="3200" dirty="0" smtClean="0"/>
                    </a:p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КАМЕННЫЙ УГОЛЬ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- Хорошо горит и дает много тепла 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ctr">
                        <a:buFontTx/>
                        <a:buChar char="-"/>
                      </a:pPr>
                      <a:r>
                        <a:rPr lang="ru-RU" sz="1800" b="1" dirty="0" smtClean="0"/>
                        <a:t>Топливо</a:t>
                      </a:r>
                    </a:p>
                    <a:p>
                      <a:pPr marL="285750" indent="-285750" algn="ctr">
                        <a:buFontTx/>
                        <a:buChar char="-"/>
                      </a:pPr>
                      <a:r>
                        <a:rPr lang="ru-RU" sz="1800" b="1" dirty="0" smtClean="0"/>
                        <a:t> Сырье для химической промышленности</a:t>
                      </a:r>
                      <a:r>
                        <a:rPr lang="ru-RU" sz="1800" b="1" baseline="0" dirty="0" smtClean="0"/>
                        <a:t> 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Открытый и закрытый</a:t>
                      </a:r>
                      <a:r>
                        <a:rPr lang="ru-RU" sz="1800" b="1" baseline="0" dirty="0" smtClean="0"/>
                        <a:t> </a:t>
                      </a:r>
                      <a:endParaRPr lang="ru-RU" sz="1800" b="1" dirty="0"/>
                    </a:p>
                  </a:txBody>
                  <a:tcPr/>
                </a:tc>
              </a:tr>
              <a:tr h="1347317">
                <a:tc>
                  <a:txBody>
                    <a:bodyPr/>
                    <a:lstStyle/>
                    <a:p>
                      <a:endParaRPr lang="ru-RU" sz="3200" dirty="0" smtClean="0"/>
                    </a:p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ИЗВЕСТНЯК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- Прочность 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ctr">
                        <a:buFontTx/>
                        <a:buChar char="-"/>
                      </a:pPr>
                      <a:r>
                        <a:rPr lang="ru-RU" sz="1600" b="1" dirty="0" smtClean="0"/>
                        <a:t>Строительство </a:t>
                      </a:r>
                    </a:p>
                    <a:p>
                      <a:pPr marL="285750" indent="-285750" algn="ctr">
                        <a:buFontTx/>
                        <a:buChar char="-"/>
                      </a:pPr>
                      <a:r>
                        <a:rPr lang="ru-RU" sz="1600" b="1" dirty="0" smtClean="0"/>
                        <a:t> Получают известь</a:t>
                      </a:r>
                    </a:p>
                    <a:p>
                      <a:pPr marL="285750" indent="-285750" algn="ctr">
                        <a:buFontTx/>
                        <a:buChar char="-"/>
                      </a:pPr>
                      <a:r>
                        <a:rPr lang="ru-RU" sz="1600" b="1" dirty="0" smtClean="0"/>
                        <a:t>Мел используют в школе 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Открытый </a:t>
                      </a:r>
                      <a:endParaRPr lang="ru-RU" sz="18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755" y="925005"/>
            <a:ext cx="1915920" cy="12752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714" y="2538414"/>
            <a:ext cx="1957388" cy="12408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50" y="4100512"/>
            <a:ext cx="2257426" cy="137981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722" y="5548308"/>
            <a:ext cx="1785941" cy="1200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970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700" y="157163"/>
            <a:ext cx="9601200" cy="1485900"/>
          </a:xfrm>
        </p:spPr>
        <p:txBody>
          <a:bodyPr/>
          <a:lstStyle/>
          <a:p>
            <a:r>
              <a:rPr lang="ru-RU" dirty="0" smtClean="0"/>
              <a:t>Нефть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7275" y="1128712"/>
            <a:ext cx="9601200" cy="35814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Густая маслянистая жидкость темного цвета, с резким запахом, горючая. Ученые считают, что нефть образовалась из останков растений и животных, которые жили миллионы лет назад. </a:t>
            </a:r>
          </a:p>
          <a:p>
            <a:r>
              <a:rPr lang="ru-RU" sz="2400" dirty="0" smtClean="0"/>
              <a:t>При переработке нефти получают жидкое топливо (бензин , керосин, мазут), смазочные масла, пластмасса, волокна для изготовления тканей. </a:t>
            </a:r>
          </a:p>
          <a:p>
            <a:r>
              <a:rPr lang="ru-RU" sz="2400" dirty="0" smtClean="0"/>
              <a:t>Для добычи нефти строят буровые вышки и бурят глубокие скважины. По ним нефть сначала поднимается из земли, а потом выкачивают мощными насосами.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9062" y="4229100"/>
            <a:ext cx="3790950" cy="2527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84618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Природный газ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7275" y="1585912"/>
            <a:ext cx="9601200" cy="35814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Бесцветный, легкий (легче воздуха), горит голубым пламенем.  По мнению ученых, он, как и нефть , образовался из останков растений и животных, которые когда-то жили на планете. </a:t>
            </a:r>
          </a:p>
          <a:p>
            <a:r>
              <a:rPr lang="ru-RU" sz="2400" dirty="0" smtClean="0"/>
              <a:t>Природный газ – это хорошее топливо. Его используют в быту, на электростанциях, в котельных, на заводах.</a:t>
            </a:r>
          </a:p>
          <a:p>
            <a:r>
              <a:rPr lang="ru-RU" sz="2400" dirty="0" smtClean="0"/>
              <a:t>От месторождений природного газа на тысячи километров положены газопроводы, по которым газ поступает в разные районы нашей страны и за границу. 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379" y="4368511"/>
            <a:ext cx="4103234" cy="23737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6253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Железная руда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4437" y="1643063"/>
            <a:ext cx="9601200" cy="3581400"/>
          </a:xfrm>
        </p:spPr>
        <p:txBody>
          <a:bodyPr/>
          <a:lstStyle/>
          <a:p>
            <a:r>
              <a:rPr lang="ru-RU" b="1" dirty="0" smtClean="0"/>
              <a:t>Общее название нескольких разновидностей минералов, которые служат источником железа. Они бывают черного, бурого, желтоватого и красноватого цвета. Самое главное свойство железной руды – плавкость. </a:t>
            </a:r>
          </a:p>
          <a:p>
            <a:r>
              <a:rPr lang="ru-RU" b="1" dirty="0" smtClean="0"/>
              <a:t>Железо в чистом виде почти не используется. Из железной руды выплавляют чугун, а из чугуна – сталь. </a:t>
            </a:r>
          </a:p>
          <a:p>
            <a:r>
              <a:rPr lang="ru-RU" b="1" dirty="0" smtClean="0"/>
              <a:t>Из стали делают – простые кухонные ножи, машины, механизмы. Сталь- основное сырье для машиностроения. 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6575" y="3957638"/>
            <a:ext cx="4086225" cy="2724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0620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Глина и песок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4438" y="1514475"/>
            <a:ext cx="9029700" cy="2286000"/>
          </a:xfrm>
        </p:spPr>
        <p:txBody>
          <a:bodyPr/>
          <a:lstStyle/>
          <a:p>
            <a:r>
              <a:rPr lang="ru-RU" dirty="0" smtClean="0"/>
              <a:t>Распространенный горные породы, образуются в результате разрушения гранита. Песок используют в строительстве, а так же для изготовления стекла. </a:t>
            </a:r>
          </a:p>
          <a:p>
            <a:r>
              <a:rPr lang="ru-RU" dirty="0" smtClean="0"/>
              <a:t>Из глины делают кирпичи, черепицу для крыш, облицовочную плитку, цветочные горшки и т.д.</a:t>
            </a:r>
          </a:p>
          <a:p>
            <a:r>
              <a:rPr lang="ru-RU" dirty="0"/>
              <a:t> </a:t>
            </a:r>
            <a:r>
              <a:rPr lang="ru-RU" dirty="0" smtClean="0"/>
              <a:t>Основное свойство </a:t>
            </a:r>
            <a:r>
              <a:rPr lang="ru-RU" dirty="0"/>
              <a:t>г</a:t>
            </a:r>
            <a:r>
              <a:rPr lang="ru-RU" dirty="0" smtClean="0"/>
              <a:t>лины- пластичность. 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2437" y="2939088"/>
            <a:ext cx="3651889" cy="3647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187" y="3762375"/>
            <a:ext cx="5338763" cy="2669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1519958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Урожай</Template>
  <TotalTime>70</TotalTime>
  <Words>402</Words>
  <Application>Microsoft Office PowerPoint</Application>
  <PresentationFormat>Широкоэкранный</PresentationFormat>
  <Paragraphs>66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Franklin Gothic Book</vt:lpstr>
      <vt:lpstr>Crop</vt:lpstr>
      <vt:lpstr>Наши подземные богатства </vt:lpstr>
      <vt:lpstr>Что такое полезные ископаемые?</vt:lpstr>
      <vt:lpstr>Работа в группах:</vt:lpstr>
      <vt:lpstr>Презентация PowerPoint</vt:lpstr>
      <vt:lpstr>Презентация PowerPoint</vt:lpstr>
      <vt:lpstr>Нефть </vt:lpstr>
      <vt:lpstr>Природный газ </vt:lpstr>
      <vt:lpstr>Железная руда</vt:lpstr>
      <vt:lpstr>Глина и песок</vt:lpstr>
    </vt:vector>
  </TitlesOfParts>
  <Company>СОШМУ Константиново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Наши подземные богатства </dc:title>
  <dc:creator>ГПД</dc:creator>
  <cp:lastModifiedBy>ГПД</cp:lastModifiedBy>
  <cp:revision>8</cp:revision>
  <dcterms:created xsi:type="dcterms:W3CDTF">2018-12-10T05:31:17Z</dcterms:created>
  <dcterms:modified xsi:type="dcterms:W3CDTF">2018-12-10T06:41:20Z</dcterms:modified>
</cp:coreProperties>
</file>