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2"/>
  </p:notesMasterIdLst>
  <p:sldIdLst>
    <p:sldId id="256" r:id="rId2"/>
    <p:sldId id="259" r:id="rId3"/>
    <p:sldId id="270" r:id="rId4"/>
    <p:sldId id="260" r:id="rId5"/>
    <p:sldId id="262" r:id="rId6"/>
    <p:sldId id="263" r:id="rId7"/>
    <p:sldId id="264" r:id="rId8"/>
    <p:sldId id="271" r:id="rId9"/>
    <p:sldId id="273" r:id="rId10"/>
    <p:sldId id="274"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92E61"/>
    <a:srgbClr val="47627F"/>
    <a:srgbClr val="04105A"/>
    <a:srgbClr val="ED613E"/>
    <a:srgbClr val="BF3C48"/>
    <a:srgbClr val="856E45"/>
    <a:srgbClr val="6F267F"/>
    <a:srgbClr val="FECB00"/>
    <a:srgbClr val="729F11"/>
    <a:srgbClr val="111E3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00" autoAdjust="0"/>
    <p:restoredTop sz="94434" autoAdjust="0"/>
  </p:normalViewPr>
  <p:slideViewPr>
    <p:cSldViewPr snapToGrid="0">
      <p:cViewPr varScale="1">
        <p:scale>
          <a:sx n="70" d="100"/>
          <a:sy n="70" d="100"/>
        </p:scale>
        <p:origin x="1410" y="72"/>
      </p:cViewPr>
      <p:guideLst>
        <p:guide orient="horz" pos="2160"/>
        <p:guide pos="2880"/>
      </p:guideLst>
    </p:cSldViewPr>
  </p:slideViewPr>
  <p:outlineViewPr>
    <p:cViewPr>
      <p:scale>
        <a:sx n="33" d="100"/>
        <a:sy n="33" d="100"/>
      </p:scale>
      <p:origin x="0" y="-7356"/>
    </p:cViewPr>
  </p:outlineViewPr>
  <p:notesTextViewPr>
    <p:cViewPr>
      <p:scale>
        <a:sx n="1" d="1"/>
        <a:sy n="1" d="1"/>
      </p:scale>
      <p:origin x="0" y="0"/>
    </p:cViewPr>
  </p:notesTextViewPr>
  <p:sorterViewPr>
    <p:cViewPr>
      <p:scale>
        <a:sx n="100" d="100"/>
        <a:sy n="100" d="100"/>
      </p:scale>
      <p:origin x="0" y="-942"/>
    </p:cViewPr>
  </p:sorterViewPr>
  <p:notesViewPr>
    <p:cSldViewPr snapToGrid="0">
      <p:cViewPr varScale="1">
        <p:scale>
          <a:sx n="57" d="100"/>
          <a:sy n="57" d="100"/>
        </p:scale>
        <p:origin x="2832" y="7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C57894F-84C4-4504-9B8C-1B79C3ABCCF8}" type="datetimeFigureOut">
              <a:rPr lang="ru-RU" smtClean="0"/>
              <a:t>21.11.2018</a:t>
            </a:fld>
            <a:endParaRPr lang="ru-RU"/>
          </a:p>
        </p:txBody>
      </p:sp>
      <p:sp>
        <p:nvSpPr>
          <p:cNvPr id="4" name="Образ слайда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9AD6A52-DDA3-4730-A41E-649964933BC7}" type="slidenum">
              <a:rPr lang="ru-RU" smtClean="0"/>
              <a:t>‹#›</a:t>
            </a:fld>
            <a:endParaRPr lang="ru-RU"/>
          </a:p>
        </p:txBody>
      </p:sp>
    </p:spTree>
    <p:extLst>
      <p:ext uri="{BB962C8B-B14F-4D97-AF65-F5344CB8AC3E}">
        <p14:creationId xmlns:p14="http://schemas.microsoft.com/office/powerpoint/2010/main" val="123210396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fld id="{29AD6A52-DDA3-4730-A41E-649964933BC7}" type="slidenum">
              <a:rPr lang="ru-RU" smtClean="0"/>
              <a:t>10</a:t>
            </a:fld>
            <a:endParaRPr lang="ru-RU"/>
          </a:p>
        </p:txBody>
      </p:sp>
    </p:spTree>
    <p:extLst>
      <p:ext uri="{BB962C8B-B14F-4D97-AF65-F5344CB8AC3E}">
        <p14:creationId xmlns:p14="http://schemas.microsoft.com/office/powerpoint/2010/main" val="84746536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88" y="0"/>
            <a:ext cx="9143024" cy="6858000"/>
          </a:xfrm>
          <a:prstGeom prst="rect">
            <a:avLst/>
          </a:prstGeom>
        </p:spPr>
      </p:pic>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F1E7815E-F7B8-4E93-9F6C-89F6C3C8DBB8}" type="datetimeFigureOut">
              <a:rPr lang="en-US" smtClean="0"/>
              <a:t>11/21/2018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0837FF7-5919-41BF-8DD0-96FAEA1BD99B}" type="slidenum">
              <a:rPr lang="en-US" smtClean="0"/>
              <a:t>‹#›</a:t>
            </a:fld>
            <a:endParaRPr lang="en-US"/>
          </a:p>
        </p:txBody>
      </p:sp>
    </p:spTree>
    <p:extLst>
      <p:ext uri="{BB962C8B-B14F-4D97-AF65-F5344CB8AC3E}">
        <p14:creationId xmlns:p14="http://schemas.microsoft.com/office/powerpoint/2010/main" val="94391424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F1E7815E-F7B8-4E93-9F6C-89F6C3C8DBB8}" type="datetimeFigureOut">
              <a:rPr lang="en-US" smtClean="0"/>
              <a:t>11/21/2018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0837FF7-5919-41BF-8DD0-96FAEA1BD99B}" type="slidenum">
              <a:rPr lang="en-US" smtClean="0"/>
              <a:t>‹#›</a:t>
            </a:fld>
            <a:endParaRPr lang="en-US"/>
          </a:p>
        </p:txBody>
      </p:sp>
    </p:spTree>
    <p:extLst>
      <p:ext uri="{BB962C8B-B14F-4D97-AF65-F5344CB8AC3E}">
        <p14:creationId xmlns:p14="http://schemas.microsoft.com/office/powerpoint/2010/main" val="3414943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F1E7815E-F7B8-4E93-9F6C-89F6C3C8DBB8}" type="datetimeFigureOut">
              <a:rPr lang="en-US" smtClean="0"/>
              <a:t>11/21/2018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0837FF7-5919-41BF-8DD0-96FAEA1BD99B}" type="slidenum">
              <a:rPr lang="en-US" smtClean="0"/>
              <a:t>‹#›</a:t>
            </a:fld>
            <a:endParaRPr lang="en-US"/>
          </a:p>
        </p:txBody>
      </p:sp>
    </p:spTree>
    <p:extLst>
      <p:ext uri="{BB962C8B-B14F-4D97-AF65-F5344CB8AC3E}">
        <p14:creationId xmlns:p14="http://schemas.microsoft.com/office/powerpoint/2010/main" val="17880024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F1E7815E-F7B8-4E93-9F6C-89F6C3C8DBB8}" type="datetimeFigureOut">
              <a:rPr lang="en-US" smtClean="0"/>
              <a:t>11/21/2018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0837FF7-5919-41BF-8DD0-96FAEA1BD99B}" type="slidenum">
              <a:rPr lang="en-US" smtClean="0"/>
              <a:t>‹#›</a:t>
            </a:fld>
            <a:endParaRPr lang="en-US"/>
          </a:p>
        </p:txBody>
      </p:sp>
    </p:spTree>
    <p:extLst>
      <p:ext uri="{BB962C8B-B14F-4D97-AF65-F5344CB8AC3E}">
        <p14:creationId xmlns:p14="http://schemas.microsoft.com/office/powerpoint/2010/main" val="14554643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F1E7815E-F7B8-4E93-9F6C-89F6C3C8DBB8}" type="datetimeFigureOut">
              <a:rPr lang="en-US" smtClean="0"/>
              <a:t>11/21/2018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0837FF7-5919-41BF-8DD0-96FAEA1BD99B}" type="slidenum">
              <a:rPr lang="en-US" smtClean="0"/>
              <a:t>‹#›</a:t>
            </a:fld>
            <a:endParaRPr lang="en-US"/>
          </a:p>
        </p:txBody>
      </p:sp>
    </p:spTree>
    <p:extLst>
      <p:ext uri="{BB962C8B-B14F-4D97-AF65-F5344CB8AC3E}">
        <p14:creationId xmlns:p14="http://schemas.microsoft.com/office/powerpoint/2010/main" val="285207679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F1E7815E-F7B8-4E93-9F6C-89F6C3C8DBB8}" type="datetimeFigureOut">
              <a:rPr lang="en-US" smtClean="0"/>
              <a:t>11/21/2018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0837FF7-5919-41BF-8DD0-96FAEA1BD99B}" type="slidenum">
              <a:rPr lang="en-US" smtClean="0"/>
              <a:t>‹#›</a:t>
            </a:fld>
            <a:endParaRPr lang="en-US"/>
          </a:p>
        </p:txBody>
      </p:sp>
    </p:spTree>
    <p:extLst>
      <p:ext uri="{BB962C8B-B14F-4D97-AF65-F5344CB8AC3E}">
        <p14:creationId xmlns:p14="http://schemas.microsoft.com/office/powerpoint/2010/main" val="3650743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F1E7815E-F7B8-4E93-9F6C-89F6C3C8DBB8}" type="datetimeFigureOut">
              <a:rPr lang="en-US" smtClean="0"/>
              <a:t>11/21/2018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0837FF7-5919-41BF-8DD0-96FAEA1BD99B}" type="slidenum">
              <a:rPr lang="en-US" smtClean="0"/>
              <a:t>‹#›</a:t>
            </a:fld>
            <a:endParaRPr lang="en-US"/>
          </a:p>
        </p:txBody>
      </p:sp>
    </p:spTree>
    <p:extLst>
      <p:ext uri="{BB962C8B-B14F-4D97-AF65-F5344CB8AC3E}">
        <p14:creationId xmlns:p14="http://schemas.microsoft.com/office/powerpoint/2010/main" val="21710971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F1E7815E-F7B8-4E93-9F6C-89F6C3C8DBB8}" type="datetimeFigureOut">
              <a:rPr lang="en-US" smtClean="0"/>
              <a:t>11/21/2018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0837FF7-5919-41BF-8DD0-96FAEA1BD99B}" type="slidenum">
              <a:rPr lang="en-US" smtClean="0"/>
              <a:t>‹#›</a:t>
            </a:fld>
            <a:endParaRPr lang="en-US"/>
          </a:p>
        </p:txBody>
      </p:sp>
    </p:spTree>
    <p:extLst>
      <p:ext uri="{BB962C8B-B14F-4D97-AF65-F5344CB8AC3E}">
        <p14:creationId xmlns:p14="http://schemas.microsoft.com/office/powerpoint/2010/main" val="23910732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1E7815E-F7B8-4E93-9F6C-89F6C3C8DBB8}" type="datetimeFigureOut">
              <a:rPr lang="en-US" smtClean="0"/>
              <a:t>11/21/2018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0837FF7-5919-41BF-8DD0-96FAEA1BD99B}" type="slidenum">
              <a:rPr lang="en-US" smtClean="0"/>
              <a:t>‹#›</a:t>
            </a:fld>
            <a:endParaRPr lang="en-US"/>
          </a:p>
        </p:txBody>
      </p:sp>
    </p:spTree>
    <p:extLst>
      <p:ext uri="{BB962C8B-B14F-4D97-AF65-F5344CB8AC3E}">
        <p14:creationId xmlns:p14="http://schemas.microsoft.com/office/powerpoint/2010/main" val="32461370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F1E7815E-F7B8-4E93-9F6C-89F6C3C8DBB8}" type="datetimeFigureOut">
              <a:rPr lang="en-US" smtClean="0"/>
              <a:t>11/21/2018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0837FF7-5919-41BF-8DD0-96FAEA1BD99B}" type="slidenum">
              <a:rPr lang="en-US" smtClean="0"/>
              <a:t>‹#›</a:t>
            </a:fld>
            <a:endParaRPr lang="en-US"/>
          </a:p>
        </p:txBody>
      </p:sp>
    </p:spTree>
    <p:extLst>
      <p:ext uri="{BB962C8B-B14F-4D97-AF65-F5344CB8AC3E}">
        <p14:creationId xmlns:p14="http://schemas.microsoft.com/office/powerpoint/2010/main" val="174887831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F1E7815E-F7B8-4E93-9F6C-89F6C3C8DBB8}" type="datetimeFigureOut">
              <a:rPr lang="en-US" smtClean="0"/>
              <a:t>11/21/2018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0837FF7-5919-41BF-8DD0-96FAEA1BD99B}" type="slidenum">
              <a:rPr lang="en-US" smtClean="0"/>
              <a:t>‹#›</a:t>
            </a:fld>
            <a:endParaRPr lang="en-US"/>
          </a:p>
        </p:txBody>
      </p:sp>
    </p:spTree>
    <p:extLst>
      <p:ext uri="{BB962C8B-B14F-4D97-AF65-F5344CB8AC3E}">
        <p14:creationId xmlns:p14="http://schemas.microsoft.com/office/powerpoint/2010/main" val="21672765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9" name="Picture 8"/>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487" y="0"/>
            <a:ext cx="9143025" cy="6858000"/>
          </a:xfrm>
          <a:prstGeom prst="rect">
            <a:avLst/>
          </a:prstGeom>
        </p:spPr>
      </p:pic>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1E7815E-F7B8-4E93-9F6C-89F6C3C8DBB8}" type="datetimeFigureOut">
              <a:rPr lang="en-US" smtClean="0"/>
              <a:t>11/21/2018</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0837FF7-5919-41BF-8DD0-96FAEA1BD99B}" type="slidenum">
              <a:rPr lang="en-US" smtClean="0"/>
              <a:t>‹#›</a:t>
            </a:fld>
            <a:endParaRPr lang="en-US"/>
          </a:p>
        </p:txBody>
      </p:sp>
    </p:spTree>
    <p:extLst>
      <p:ext uri="{BB962C8B-B14F-4D97-AF65-F5344CB8AC3E}">
        <p14:creationId xmlns:p14="http://schemas.microsoft.com/office/powerpoint/2010/main" val="285745961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075688" y="1278446"/>
            <a:ext cx="5015484" cy="2387600"/>
          </a:xfrm>
        </p:spPr>
        <p:txBody>
          <a:bodyPr>
            <a:normAutofit fontScale="90000"/>
          </a:bodyPr>
          <a:lstStyle/>
          <a:p>
            <a:r>
              <a:rPr lang="ru-RU" b="1" dirty="0" smtClean="0">
                <a:latin typeface="Times New Roman" panose="02020603050405020304" pitchFamily="18" charset="0"/>
                <a:cs typeface="Times New Roman" panose="02020603050405020304" pitchFamily="18" charset="0"/>
              </a:rPr>
              <a:t>Технология проблемного обучения</a:t>
            </a:r>
            <a:endParaRPr lang="en-US" b="1" dirty="0">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2075688" y="3666046"/>
            <a:ext cx="4992624" cy="1655762"/>
          </a:xfrm>
        </p:spPr>
        <p:txBody>
          <a:bodyPr/>
          <a:lstStyle/>
          <a:p>
            <a:endParaRPr lang="en-US" dirty="0"/>
          </a:p>
        </p:txBody>
      </p:sp>
    </p:spTree>
    <p:extLst>
      <p:ext uri="{BB962C8B-B14F-4D97-AF65-F5344CB8AC3E}">
        <p14:creationId xmlns:p14="http://schemas.microsoft.com/office/powerpoint/2010/main" val="239943609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latin typeface="Times New Roman" panose="02020603050405020304" pitchFamily="18" charset="0"/>
                <a:cs typeface="Times New Roman" panose="02020603050405020304" pitchFamily="18" charset="0"/>
              </a:rPr>
              <a:t>Итоги использования технологии проблемного обучения</a:t>
            </a:r>
            <a:endParaRPr lang="ru-RU"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p:txBody>
          <a:bodyPr>
            <a:normAutofit fontScale="92500" lnSpcReduction="20000"/>
          </a:bodyPr>
          <a:lstStyle/>
          <a:p>
            <a:r>
              <a:rPr lang="ru-RU" dirty="0" smtClean="0">
                <a:latin typeface="Times New Roman" panose="02020603050405020304" pitchFamily="18" charset="0"/>
                <a:cs typeface="Times New Roman" panose="02020603050405020304" pitchFamily="18" charset="0"/>
              </a:rPr>
              <a:t>Самостоятельный </a:t>
            </a:r>
            <a:r>
              <a:rPr lang="ru-RU" dirty="0">
                <a:latin typeface="Times New Roman" panose="02020603050405020304" pitchFamily="18" charset="0"/>
                <a:cs typeface="Times New Roman" panose="02020603050405020304" pitchFamily="18" charset="0"/>
              </a:rPr>
              <a:t>поиск новой информации.</a:t>
            </a:r>
          </a:p>
          <a:p>
            <a:r>
              <a:rPr lang="ru-RU" dirty="0" smtClean="0">
                <a:latin typeface="Times New Roman" panose="02020603050405020304" pitchFamily="18" charset="0"/>
                <a:cs typeface="Times New Roman" panose="02020603050405020304" pitchFamily="18" charset="0"/>
              </a:rPr>
              <a:t>Самостоятельная </a:t>
            </a:r>
            <a:r>
              <a:rPr lang="ru-RU" dirty="0">
                <a:latin typeface="Times New Roman" panose="02020603050405020304" pitchFamily="18" charset="0"/>
                <a:cs typeface="Times New Roman" panose="02020603050405020304" pitchFamily="18" charset="0"/>
              </a:rPr>
              <a:t>работа с учебником.</a:t>
            </a:r>
          </a:p>
          <a:p>
            <a:r>
              <a:rPr lang="ru-RU" dirty="0" smtClean="0">
                <a:latin typeface="Times New Roman" panose="02020603050405020304" pitchFamily="18" charset="0"/>
                <a:cs typeface="Times New Roman" panose="02020603050405020304" pitchFamily="18" charset="0"/>
              </a:rPr>
              <a:t>Овладение </a:t>
            </a:r>
            <a:r>
              <a:rPr lang="ru-RU" dirty="0">
                <a:latin typeface="Times New Roman" panose="02020603050405020304" pitchFamily="18" charset="0"/>
                <a:cs typeface="Times New Roman" panose="02020603050405020304" pitchFamily="18" charset="0"/>
              </a:rPr>
              <a:t>навыком решения задачи.</a:t>
            </a:r>
          </a:p>
          <a:p>
            <a:r>
              <a:rPr lang="ru-RU" dirty="0" smtClean="0">
                <a:latin typeface="Times New Roman" panose="02020603050405020304" pitchFamily="18" charset="0"/>
                <a:cs typeface="Times New Roman" panose="02020603050405020304" pitchFamily="18" charset="0"/>
              </a:rPr>
              <a:t>Воспитание </a:t>
            </a:r>
            <a:r>
              <a:rPr lang="ru-RU" dirty="0">
                <a:latin typeface="Times New Roman" panose="02020603050405020304" pitchFamily="18" charset="0"/>
                <a:cs typeface="Times New Roman" panose="02020603050405020304" pitchFamily="18" charset="0"/>
              </a:rPr>
              <a:t>активной личности, формирование инициативности, ответственности, способности к сотрудничеству.</a:t>
            </a:r>
          </a:p>
          <a:p>
            <a:r>
              <a:rPr lang="ru-RU" dirty="0" smtClean="0">
                <a:latin typeface="Times New Roman" panose="02020603050405020304" pitchFamily="18" charset="0"/>
                <a:cs typeface="Times New Roman" panose="02020603050405020304" pitchFamily="18" charset="0"/>
              </a:rPr>
              <a:t>Развитие </a:t>
            </a:r>
            <a:r>
              <a:rPr lang="ru-RU" dirty="0">
                <a:latin typeface="Times New Roman" panose="02020603050405020304" pitchFamily="18" charset="0"/>
                <a:cs typeface="Times New Roman" panose="02020603050405020304" pitchFamily="18" charset="0"/>
              </a:rPr>
              <a:t>личностных качеств.</a:t>
            </a:r>
          </a:p>
          <a:p>
            <a:r>
              <a:rPr lang="ru-RU" dirty="0" smtClean="0">
                <a:latin typeface="Times New Roman" panose="02020603050405020304" pitchFamily="18" charset="0"/>
                <a:cs typeface="Times New Roman" panose="02020603050405020304" pitchFamily="18" charset="0"/>
              </a:rPr>
              <a:t>Прочность </a:t>
            </a:r>
            <a:r>
              <a:rPr lang="ru-RU" dirty="0">
                <a:latin typeface="Times New Roman" panose="02020603050405020304" pitchFamily="18" charset="0"/>
                <a:cs typeface="Times New Roman" panose="02020603050405020304" pitchFamily="18" charset="0"/>
              </a:rPr>
              <a:t>усвоения знаний, так как путём поиска разрешения проблемной ситуации достигается полное понимание материала.</a:t>
            </a:r>
          </a:p>
          <a:p>
            <a:r>
              <a:rPr lang="ru-RU" dirty="0" smtClean="0">
                <a:latin typeface="Times New Roman" panose="02020603050405020304" pitchFamily="18" charset="0"/>
                <a:cs typeface="Times New Roman" panose="02020603050405020304" pitchFamily="18" charset="0"/>
              </a:rPr>
              <a:t>Решение </a:t>
            </a:r>
            <a:r>
              <a:rPr lang="ru-RU" dirty="0">
                <a:latin typeface="Times New Roman" panose="02020603050405020304" pitchFamily="18" charset="0"/>
                <a:cs typeface="Times New Roman" panose="02020603050405020304" pitchFamily="18" charset="0"/>
              </a:rPr>
              <a:t>проблемы психологического комфорта на уроках.</a:t>
            </a:r>
          </a:p>
          <a:p>
            <a:endParaRPr lang="ru-RU"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28104994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latin typeface="Times New Roman" panose="02020603050405020304" pitchFamily="18" charset="0"/>
                <a:cs typeface="Times New Roman" panose="02020603050405020304" pitchFamily="18" charset="0"/>
              </a:rPr>
              <a:t>Создатели технологии</a:t>
            </a:r>
            <a:endParaRPr lang="ru-RU"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p:txBody>
          <a:bodyPr>
            <a:normAutofit fontScale="77500" lnSpcReduction="20000"/>
          </a:bodyPr>
          <a:lstStyle/>
          <a:p>
            <a:pPr marL="0" indent="0">
              <a:buNone/>
            </a:pPr>
            <a:endParaRPr lang="ru-RU" dirty="0">
              <a:latin typeface="Times New Roman" panose="02020603050405020304" pitchFamily="18" charset="0"/>
              <a:cs typeface="Times New Roman" panose="02020603050405020304" pitchFamily="18" charset="0"/>
            </a:endParaRPr>
          </a:p>
          <a:p>
            <a:r>
              <a:rPr lang="ru-RU" dirty="0">
                <a:latin typeface="Times New Roman" panose="02020603050405020304" pitchFamily="18" charset="0"/>
                <a:cs typeface="Times New Roman" panose="02020603050405020304" pitchFamily="18" charset="0"/>
              </a:rPr>
              <a:t>Технология проблемного обучения не нова: она получила распространение в 20-30-х годах в советской и зарубежной школе. Проблемное обучение основывается на теоретических положениях американского философа, психолога и педагога Дж. </a:t>
            </a:r>
            <a:r>
              <a:rPr lang="ru-RU" dirty="0" err="1">
                <a:latin typeface="Times New Roman" panose="02020603050405020304" pitchFamily="18" charset="0"/>
                <a:cs typeface="Times New Roman" panose="02020603050405020304" pitchFamily="18" charset="0"/>
              </a:rPr>
              <a:t>Дьюи</a:t>
            </a:r>
            <a:r>
              <a:rPr lang="ru-RU" dirty="0">
                <a:latin typeface="Times New Roman" panose="02020603050405020304" pitchFamily="18" charset="0"/>
                <a:cs typeface="Times New Roman" panose="02020603050405020304" pitchFamily="18" charset="0"/>
              </a:rPr>
              <a:t> , основавшего в 1894 г. в Чикаго опытную школу, в которой учебный план был заменен игровой и трудовой деятельностью. Занятия чтением, счетом, письмом проводились только в связи с потребностями - инстинктами, возникавшими у детей спонтанно, по мере их физиологического созревания. </a:t>
            </a:r>
            <a:r>
              <a:rPr lang="ru-RU" dirty="0" err="1">
                <a:latin typeface="Times New Roman" panose="02020603050405020304" pitchFamily="18" charset="0"/>
                <a:cs typeface="Times New Roman" panose="02020603050405020304" pitchFamily="18" charset="0"/>
              </a:rPr>
              <a:t>Дьюи</a:t>
            </a:r>
            <a:r>
              <a:rPr lang="ru-RU" dirty="0">
                <a:latin typeface="Times New Roman" panose="02020603050405020304" pitchFamily="18" charset="0"/>
                <a:cs typeface="Times New Roman" panose="02020603050405020304" pitchFamily="18" charset="0"/>
              </a:rPr>
              <a:t> выделял четыре инстинкта для обучения: социальный, конструирования, художественного выражения, </a:t>
            </a:r>
            <a:r>
              <a:rPr lang="ru-RU" dirty="0" smtClean="0">
                <a:latin typeface="Times New Roman" panose="02020603050405020304" pitchFamily="18" charset="0"/>
                <a:cs typeface="Times New Roman" panose="02020603050405020304" pitchFamily="18" charset="0"/>
              </a:rPr>
              <a:t>исследовательский.</a:t>
            </a:r>
          </a:p>
          <a:p>
            <a:r>
              <a:rPr lang="ru-RU" dirty="0" smtClean="0">
                <a:latin typeface="Times New Roman" panose="02020603050405020304" pitchFamily="18" charset="0"/>
                <a:cs typeface="Times New Roman" panose="02020603050405020304" pitchFamily="18" charset="0"/>
              </a:rPr>
              <a:t>Для </a:t>
            </a:r>
            <a:r>
              <a:rPr lang="ru-RU" dirty="0">
                <a:latin typeface="Times New Roman" panose="02020603050405020304" pitchFamily="18" charset="0"/>
                <a:cs typeface="Times New Roman" panose="02020603050405020304" pitchFamily="18" charset="0"/>
              </a:rPr>
              <a:t>удовлетворения этих инстинктов ребенку предоставлялись в качестве источников познания: слово, произведения искусства, технические устройства, дети вовлекались в игру и практическую деятельность - труд</a:t>
            </a:r>
            <a:r>
              <a:rPr lang="ru-RU" dirty="0" smtClean="0">
                <a:latin typeface="Times New Roman" panose="02020603050405020304" pitchFamily="18" charset="0"/>
                <a:cs typeface="Times New Roman" panose="02020603050405020304" pitchFamily="18" charset="0"/>
              </a:rPr>
              <a:t>.</a:t>
            </a:r>
            <a:endParaRPr lang="ru-RU"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26907939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latin typeface="Times New Roman" panose="02020603050405020304" pitchFamily="18" charset="0"/>
                <a:cs typeface="Times New Roman" panose="02020603050405020304" pitchFamily="18" charset="0"/>
              </a:rPr>
              <a:t>Проблемное обучение в </a:t>
            </a:r>
            <a:r>
              <a:rPr lang="ru-RU" dirty="0" smtClean="0">
                <a:latin typeface="Times New Roman" panose="02020603050405020304" pitchFamily="18" charset="0"/>
                <a:cs typeface="Times New Roman" panose="02020603050405020304" pitchFamily="18" charset="0"/>
              </a:rPr>
              <a:t>отечественной педагогике</a:t>
            </a:r>
            <a:endParaRPr lang="ru-RU"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p:txBody>
          <a:bodyPr/>
          <a:lstStyle/>
          <a:p>
            <a:r>
              <a:rPr lang="ru-RU" dirty="0">
                <a:latin typeface="Times New Roman" panose="02020603050405020304" pitchFamily="18" charset="0"/>
                <a:cs typeface="Times New Roman" panose="02020603050405020304" pitchFamily="18" charset="0"/>
              </a:rPr>
              <a:t>В 1923 г. в СССР были «комплекс-проекты» на основе </a:t>
            </a:r>
            <a:r>
              <a:rPr lang="ru-RU" dirty="0" err="1">
                <a:latin typeface="Times New Roman" panose="02020603050405020304" pitchFamily="18" charset="0"/>
                <a:cs typeface="Times New Roman" panose="02020603050405020304" pitchFamily="18" charset="0"/>
              </a:rPr>
              <a:t>Дьюи</a:t>
            </a:r>
            <a:r>
              <a:rPr lang="ru-RU" dirty="0">
                <a:latin typeface="Times New Roman" panose="02020603050405020304" pitchFamily="18" charset="0"/>
                <a:cs typeface="Times New Roman" panose="02020603050405020304" pitchFamily="18" charset="0"/>
              </a:rPr>
              <a:t> . Классно-урочная система объявлялась отжившей формой, она заменялась лабораторно-бригадным методом. Однако в 1932 г. постановлением ЦК ВКП эти методы были объявлены методическим прожектерством и отменены.</a:t>
            </a:r>
            <a:endParaRPr lang="ru-RU"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60853468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dirty="0">
                <a:latin typeface="Times New Roman" panose="02020603050405020304" pitchFamily="18" charset="0"/>
                <a:cs typeface="Times New Roman" panose="02020603050405020304" pitchFamily="18" charset="0"/>
              </a:rPr>
              <a:t>Что же такое </a:t>
            </a:r>
            <a:r>
              <a:rPr lang="ru-RU" dirty="0" smtClean="0">
                <a:latin typeface="Times New Roman" panose="02020603050405020304" pitchFamily="18" charset="0"/>
                <a:cs typeface="Times New Roman" panose="02020603050405020304" pitchFamily="18" charset="0"/>
              </a:rPr>
              <a:t>технология проблемного обучения?</a:t>
            </a:r>
            <a:endParaRPr lang="ru-RU"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p:txBody>
          <a:bodyPr>
            <a:normAutofit/>
          </a:bodyPr>
          <a:lstStyle/>
          <a:p>
            <a:pPr>
              <a:lnSpc>
                <a:spcPts val="3000"/>
              </a:lnSpc>
            </a:pPr>
            <a:r>
              <a:rPr lang="ru-RU" sz="3200" dirty="0">
                <a:latin typeface="Times New Roman" panose="02020603050405020304" pitchFamily="18" charset="0"/>
                <a:cs typeface="Times New Roman" panose="02020603050405020304" pitchFamily="18" charset="0"/>
              </a:rPr>
              <a:t>Сегодня под проблемным обучением понимается такая организация учебных занятий, которая предполагает создание под руководством учителя проблемных ситуаций и активную самостоятельную деятельность учащихся по их разрешению, в результате чего и происходит творческое овладение профессиональными знаниями, навыками, умениями и развитие мыслительных </a:t>
            </a:r>
            <a:r>
              <a:rPr lang="ru-RU" sz="3200" dirty="0" smtClean="0">
                <a:latin typeface="Times New Roman" panose="02020603050405020304" pitchFamily="18" charset="0"/>
                <a:cs typeface="Times New Roman" panose="02020603050405020304" pitchFamily="18" charset="0"/>
              </a:rPr>
              <a:t>способностей</a:t>
            </a:r>
            <a:r>
              <a:rPr lang="ru-RU" altLang="ru-RU" sz="3200" dirty="0" smtClean="0">
                <a:solidFill>
                  <a:srgbClr val="2A2723"/>
                </a:solidFill>
                <a:latin typeface="Times New Roman" panose="02020603050405020304" pitchFamily="18" charset="0"/>
                <a:cs typeface="Times New Roman" panose="02020603050405020304" pitchFamily="18" charset="0"/>
              </a:rPr>
              <a:t>. </a:t>
            </a:r>
            <a:endParaRPr lang="ru-RU" altLang="ru-RU" sz="3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26692725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latin typeface="Times New Roman" panose="02020603050405020304" pitchFamily="18" charset="0"/>
                <a:cs typeface="Times New Roman" panose="02020603050405020304" pitchFamily="18" charset="0"/>
              </a:rPr>
              <a:t>Сущность технологии</a:t>
            </a:r>
            <a:endParaRPr lang="ru-RU"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p:txBody>
          <a:bodyPr>
            <a:normAutofit fontScale="85000" lnSpcReduction="20000"/>
          </a:bodyPr>
          <a:lstStyle/>
          <a:p>
            <a:r>
              <a:rPr lang="ru-RU" dirty="0">
                <a:latin typeface="Times New Roman" panose="02020603050405020304" pitchFamily="18" charset="0"/>
                <a:cs typeface="Times New Roman" panose="02020603050405020304" pitchFamily="18" charset="0"/>
              </a:rPr>
              <a:t>Процесс учения, как творческий процесс включает в себя прежде всего открытие нового: новых объектов, новых знаний, новых проблем, новых методов из решения. При этом проблемное обучение как творческая деятельность представляет собой поиск решения нестандартных задач нестандартными методами. Если тренировочные задачи предлагаются учащимся для закрепления знаний и отработки навыков, то проблемные задачи – это всегда поиск нового способа решения.</a:t>
            </a:r>
          </a:p>
          <a:p>
            <a:r>
              <a:rPr lang="ru-RU" dirty="0">
                <a:latin typeface="Times New Roman" panose="02020603050405020304" pitchFamily="18" charset="0"/>
                <a:cs typeface="Times New Roman" panose="02020603050405020304" pitchFamily="18" charset="0"/>
              </a:rPr>
              <a:t>Суть проблемной интерпретации учебного материала состоит в том, что учитель не сообщает знаний в готовом виде, но ставит перед учащимися проблемные задачи, побуждая искать пути и средства их решения. Проблема сама прокладывает путь к новым знаниям и способам действия.</a:t>
            </a:r>
          </a:p>
          <a:p>
            <a:endParaRPr lang="ru-RU"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7645875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latin typeface="Times New Roman" panose="02020603050405020304" pitchFamily="18" charset="0"/>
                <a:cs typeface="Times New Roman" panose="02020603050405020304" pitchFamily="18" charset="0"/>
              </a:rPr>
              <a:t>Основные черты технологии</a:t>
            </a:r>
            <a:endParaRPr lang="ru-RU"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p:txBody>
          <a:bodyPr>
            <a:normAutofit/>
          </a:bodyPr>
          <a:lstStyle/>
          <a:p>
            <a:r>
              <a:rPr lang="ru-RU" dirty="0">
                <a:latin typeface="Times New Roman" panose="02020603050405020304" pitchFamily="18" charset="0"/>
                <a:cs typeface="Times New Roman" panose="02020603050405020304" pitchFamily="18" charset="0"/>
              </a:rPr>
              <a:t>организация учителем проблемных ситуаций в учебно-познавательной работе учащихся;</a:t>
            </a:r>
          </a:p>
          <a:p>
            <a:r>
              <a:rPr lang="ru-RU" dirty="0">
                <a:latin typeface="Times New Roman" panose="02020603050405020304" pitchFamily="18" charset="0"/>
                <a:cs typeface="Times New Roman" panose="02020603050405020304" pitchFamily="18" charset="0"/>
              </a:rPr>
              <a:t>управление их поисковой деятельностью по усвоению новых знаний и способов действий путем решения проблемных задач.</a:t>
            </a:r>
          </a:p>
        </p:txBody>
      </p:sp>
    </p:spTree>
    <p:extLst>
      <p:ext uri="{BB962C8B-B14F-4D97-AF65-F5344CB8AC3E}">
        <p14:creationId xmlns:p14="http://schemas.microsoft.com/office/powerpoint/2010/main" val="69033556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latin typeface="Times New Roman" panose="02020603050405020304" pitchFamily="18" charset="0"/>
                <a:cs typeface="Times New Roman" panose="02020603050405020304" pitchFamily="18" charset="0"/>
              </a:rPr>
              <a:t>Функции</a:t>
            </a:r>
            <a:endParaRPr lang="ru-RU"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p:txBody>
          <a:bodyPr>
            <a:normAutofit/>
          </a:bodyPr>
          <a:lstStyle/>
          <a:p>
            <a:r>
              <a:rPr lang="ru-RU" dirty="0" smtClean="0">
                <a:latin typeface="Times New Roman" panose="02020603050405020304" pitchFamily="18" charset="0"/>
                <a:cs typeface="Times New Roman" panose="02020603050405020304" pitchFamily="18" charset="0"/>
              </a:rPr>
              <a:t>стимуляция активного познавательного процесса </a:t>
            </a:r>
            <a:r>
              <a:rPr lang="ru-RU" dirty="0">
                <a:latin typeface="Times New Roman" panose="02020603050405020304" pitchFamily="18" charset="0"/>
                <a:cs typeface="Times New Roman" panose="02020603050405020304" pitchFamily="18" charset="0"/>
              </a:rPr>
              <a:t>учащихся, их самостоятельность в обучении;</a:t>
            </a:r>
          </a:p>
          <a:p>
            <a:r>
              <a:rPr lang="ru-RU" dirty="0" smtClean="0">
                <a:latin typeface="Times New Roman" panose="02020603050405020304" pitchFamily="18" charset="0"/>
                <a:cs typeface="Times New Roman" panose="02020603050405020304" pitchFamily="18" charset="0"/>
              </a:rPr>
              <a:t>Воспитание в них творческого, исследовательского стиля </a:t>
            </a:r>
            <a:r>
              <a:rPr lang="ru-RU" dirty="0">
                <a:latin typeface="Times New Roman" panose="02020603050405020304" pitchFamily="18" charset="0"/>
                <a:cs typeface="Times New Roman" panose="02020603050405020304" pitchFamily="18" charset="0"/>
              </a:rPr>
              <a:t>мышления;</a:t>
            </a:r>
          </a:p>
          <a:p>
            <a:r>
              <a:rPr lang="ru-RU" dirty="0" smtClean="0">
                <a:latin typeface="Times New Roman" panose="02020603050405020304" pitchFamily="18" charset="0"/>
                <a:cs typeface="Times New Roman" panose="02020603050405020304" pitchFamily="18" charset="0"/>
              </a:rPr>
              <a:t>знакомство </a:t>
            </a:r>
            <a:r>
              <a:rPr lang="ru-RU" dirty="0">
                <a:latin typeface="Times New Roman" panose="02020603050405020304" pitchFamily="18" charset="0"/>
                <a:cs typeface="Times New Roman" panose="02020603050405020304" pitchFamily="18" charset="0"/>
              </a:rPr>
              <a:t>обучающихся с логикой и методами исследования научных проблем.</a:t>
            </a:r>
          </a:p>
          <a:p>
            <a:endParaRPr lang="ru-RU"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21678604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latin typeface="Times New Roman" panose="02020603050405020304" pitchFamily="18" charset="0"/>
                <a:cs typeface="Times New Roman" panose="02020603050405020304" pitchFamily="18" charset="0"/>
              </a:rPr>
              <a:t>Технология </a:t>
            </a:r>
            <a:r>
              <a:rPr lang="ru-RU" dirty="0" smtClean="0">
                <a:latin typeface="Times New Roman" panose="02020603050405020304" pitchFamily="18" charset="0"/>
                <a:cs typeface="Times New Roman" panose="02020603050405020304" pitchFamily="18" charset="0"/>
              </a:rPr>
              <a:t>организации проблемного обучения</a:t>
            </a:r>
            <a:endParaRPr lang="ru-RU"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p:txBody>
          <a:bodyPr>
            <a:normAutofit fontScale="92500"/>
          </a:bodyPr>
          <a:lstStyle/>
          <a:p>
            <a:pPr marL="0" indent="0">
              <a:buNone/>
            </a:pPr>
            <a:r>
              <a:rPr lang="ru-RU" dirty="0" smtClean="0">
                <a:latin typeface="Times New Roman" panose="02020603050405020304" pitchFamily="18" charset="0"/>
                <a:cs typeface="Times New Roman" panose="02020603050405020304" pitchFamily="18" charset="0"/>
              </a:rPr>
              <a:t>1. </a:t>
            </a:r>
            <a:r>
              <a:rPr lang="ru-RU" dirty="0">
                <a:latin typeface="Times New Roman" panose="02020603050405020304" pitchFamily="18" charset="0"/>
                <a:cs typeface="Times New Roman" panose="02020603050405020304" pitchFamily="18" charset="0"/>
              </a:rPr>
              <a:t>Создание проблемной </a:t>
            </a:r>
            <a:r>
              <a:rPr lang="ru-RU" dirty="0" smtClean="0">
                <a:latin typeface="Times New Roman" panose="02020603050405020304" pitchFamily="18" charset="0"/>
                <a:cs typeface="Times New Roman" panose="02020603050405020304" pitchFamily="18" charset="0"/>
              </a:rPr>
              <a:t>ситуации - формулирование </a:t>
            </a:r>
            <a:r>
              <a:rPr lang="ru-RU" dirty="0">
                <a:latin typeface="Times New Roman" panose="02020603050405020304" pitchFamily="18" charset="0"/>
                <a:cs typeface="Times New Roman" panose="02020603050405020304" pitchFamily="18" charset="0"/>
              </a:rPr>
              <a:t>вопроса: «Почему не получается?»</a:t>
            </a:r>
          </a:p>
          <a:p>
            <a:pPr marL="0" indent="0">
              <a:buNone/>
            </a:pPr>
            <a:r>
              <a:rPr lang="ru-RU" dirty="0" smtClean="0">
                <a:latin typeface="Times New Roman" panose="02020603050405020304" pitchFamily="18" charset="0"/>
                <a:cs typeface="Times New Roman" panose="02020603050405020304" pitchFamily="18" charset="0"/>
              </a:rPr>
              <a:t>2. Постановка </a:t>
            </a:r>
            <a:r>
              <a:rPr lang="ru-RU" dirty="0">
                <a:latin typeface="Times New Roman" panose="02020603050405020304" pitchFamily="18" charset="0"/>
                <a:cs typeface="Times New Roman" panose="02020603050405020304" pitchFamily="18" charset="0"/>
              </a:rPr>
              <a:t>учебной </a:t>
            </a:r>
            <a:r>
              <a:rPr lang="ru-RU" dirty="0" smtClean="0">
                <a:latin typeface="Times New Roman" panose="02020603050405020304" pitchFamily="18" charset="0"/>
                <a:cs typeface="Times New Roman" panose="02020603050405020304" pitchFamily="18" charset="0"/>
              </a:rPr>
              <a:t>задачи - формулирование </a:t>
            </a:r>
            <a:r>
              <a:rPr lang="ru-RU" dirty="0">
                <a:latin typeface="Times New Roman" panose="02020603050405020304" pitchFamily="18" charset="0"/>
                <a:cs typeface="Times New Roman" panose="02020603050405020304" pitchFamily="18" charset="0"/>
              </a:rPr>
              <a:t>темы урока и его </a:t>
            </a:r>
            <a:r>
              <a:rPr lang="ru-RU" dirty="0" smtClean="0">
                <a:latin typeface="Times New Roman" panose="02020603050405020304" pitchFamily="18" charset="0"/>
                <a:cs typeface="Times New Roman" panose="02020603050405020304" pitchFamily="18" charset="0"/>
              </a:rPr>
              <a:t>задачи</a:t>
            </a:r>
          </a:p>
          <a:p>
            <a:pPr marL="0" indent="0">
              <a:buNone/>
            </a:pPr>
            <a:r>
              <a:rPr lang="ru-RU" dirty="0" smtClean="0">
                <a:latin typeface="Times New Roman" panose="02020603050405020304" pitchFamily="18" charset="0"/>
                <a:cs typeface="Times New Roman" panose="02020603050405020304" pitchFamily="18" charset="0"/>
              </a:rPr>
              <a:t>3. Поиск решения - </a:t>
            </a:r>
            <a:r>
              <a:rPr lang="ru-RU" dirty="0">
                <a:latin typeface="Times New Roman" panose="02020603050405020304" pitchFamily="18" charset="0"/>
                <a:cs typeface="Times New Roman" panose="02020603050405020304" pitchFamily="18" charset="0"/>
              </a:rPr>
              <a:t>о</a:t>
            </a:r>
            <a:r>
              <a:rPr lang="ru-RU" dirty="0" smtClean="0">
                <a:latin typeface="Times New Roman" panose="02020603050405020304" pitchFamily="18" charset="0"/>
                <a:cs typeface="Times New Roman" panose="02020603050405020304" pitchFamily="18" charset="0"/>
              </a:rPr>
              <a:t>ткрытие </a:t>
            </a:r>
            <a:r>
              <a:rPr lang="ru-RU" dirty="0">
                <a:latin typeface="Times New Roman" panose="02020603050405020304" pitchFamily="18" charset="0"/>
                <a:cs typeface="Times New Roman" panose="02020603050405020304" pitchFamily="18" charset="0"/>
              </a:rPr>
              <a:t>субъективно нового знания, путем выдвижения и анализа гипотез</a:t>
            </a:r>
          </a:p>
          <a:p>
            <a:pPr marL="0" indent="0">
              <a:buNone/>
            </a:pPr>
            <a:r>
              <a:rPr lang="ru-RU" dirty="0" smtClean="0">
                <a:latin typeface="Times New Roman" panose="02020603050405020304" pitchFamily="18" charset="0"/>
                <a:cs typeface="Times New Roman" panose="02020603050405020304" pitchFamily="18" charset="0"/>
              </a:rPr>
              <a:t>4. Выражение решения - выражение </a:t>
            </a:r>
            <a:r>
              <a:rPr lang="ru-RU" dirty="0">
                <a:latin typeface="Times New Roman" panose="02020603050405020304" pitchFamily="18" charset="0"/>
                <a:cs typeface="Times New Roman" panose="02020603050405020304" pitchFamily="18" charset="0"/>
              </a:rPr>
              <a:t>нового знания </a:t>
            </a:r>
            <a:r>
              <a:rPr lang="ru-RU" dirty="0" smtClean="0">
                <a:latin typeface="Times New Roman" panose="02020603050405020304" pitchFamily="18" charset="0"/>
                <a:cs typeface="Times New Roman" panose="02020603050405020304" pitchFamily="18" charset="0"/>
              </a:rPr>
              <a:t>в доступной форме, моделирование</a:t>
            </a:r>
            <a:r>
              <a:rPr lang="ru-RU" dirty="0">
                <a:latin typeface="Times New Roman" panose="02020603050405020304" pitchFamily="18" charset="0"/>
                <a:cs typeface="Times New Roman" panose="02020603050405020304" pitchFamily="18" charset="0"/>
              </a:rPr>
              <a:t>.</a:t>
            </a:r>
          </a:p>
          <a:p>
            <a:pPr marL="0" indent="0">
              <a:buNone/>
            </a:pPr>
            <a:r>
              <a:rPr lang="ru-RU" dirty="0" smtClean="0">
                <a:latin typeface="Times New Roman" panose="02020603050405020304" pitchFamily="18" charset="0"/>
                <a:cs typeface="Times New Roman" panose="02020603050405020304" pitchFamily="18" charset="0"/>
              </a:rPr>
              <a:t>5. Реализация продукта - представление </a:t>
            </a:r>
            <a:r>
              <a:rPr lang="ru-RU" dirty="0">
                <a:latin typeface="Times New Roman" panose="02020603050405020304" pitchFamily="18" charset="0"/>
                <a:cs typeface="Times New Roman" panose="02020603050405020304" pitchFamily="18" charset="0"/>
              </a:rPr>
              <a:t>продукта учителю и классу.</a:t>
            </a:r>
            <a:endParaRPr lang="ru-RU"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67963339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latin typeface="Times New Roman" panose="02020603050405020304" pitchFamily="18" charset="0"/>
                <a:cs typeface="Times New Roman" panose="02020603050405020304" pitchFamily="18" charset="0"/>
              </a:rPr>
              <a:t>Приемы создания проблемных ситуаций</a:t>
            </a:r>
            <a:endParaRPr lang="ru-RU"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p:txBody>
          <a:bodyPr>
            <a:normAutofit fontScale="92500" lnSpcReduction="10000"/>
          </a:bodyPr>
          <a:lstStyle/>
          <a:p>
            <a:r>
              <a:rPr lang="ru-RU" dirty="0">
                <a:latin typeface="Times New Roman" panose="02020603050405020304" pitchFamily="18" charset="0"/>
                <a:cs typeface="Times New Roman" panose="02020603050405020304" pitchFamily="18" charset="0"/>
              </a:rPr>
              <a:t>– побуждающий диалог – это “экскаватор”, который выкапывает проблему, вопрос, трудность, т.е. помогает формулировать учебную задачу</a:t>
            </a:r>
          </a:p>
          <a:p>
            <a:r>
              <a:rPr lang="ru-RU" dirty="0">
                <a:latin typeface="Times New Roman" panose="02020603050405020304" pitchFamily="18" charset="0"/>
                <a:cs typeface="Times New Roman" panose="02020603050405020304" pitchFamily="18" charset="0"/>
              </a:rPr>
              <a:t>– подводящий диалог: логически выстроенная цепочка заданий и вопросов – “локомотив”, движущийся к новому знанию, способу действия;</a:t>
            </a:r>
          </a:p>
          <a:p>
            <a:r>
              <a:rPr lang="ru-RU" dirty="0">
                <a:latin typeface="Times New Roman" panose="02020603050405020304" pitchFamily="18" charset="0"/>
                <a:cs typeface="Times New Roman" panose="02020603050405020304" pitchFamily="18" charset="0"/>
              </a:rPr>
              <a:t>– применение мотивирующих приёмов: “яркое пятно” – сообщение интригующего материала (исторических фактов, легенд и т.п.), демонстрация непонятных явлений (эксперимент, наглядность), “актуализация” – обнаружение смысла, значимости проблемы для учащихся.</a:t>
            </a:r>
          </a:p>
          <a:p>
            <a:endParaRPr lang="ru-RU"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29762468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201</TotalTime>
  <Words>622</Words>
  <Application>Microsoft Office PowerPoint</Application>
  <PresentationFormat>Экран (4:3)</PresentationFormat>
  <Paragraphs>38</Paragraphs>
  <Slides>10</Slides>
  <Notes>1</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10</vt:i4>
      </vt:variant>
    </vt:vector>
  </HeadingPairs>
  <TitlesOfParts>
    <vt:vector size="15" baseType="lpstr">
      <vt:lpstr>Arial</vt:lpstr>
      <vt:lpstr>Calibri</vt:lpstr>
      <vt:lpstr>Calibri Light</vt:lpstr>
      <vt:lpstr>Times New Roman</vt:lpstr>
      <vt:lpstr>Office Theme</vt:lpstr>
      <vt:lpstr>Технология проблемного обучения</vt:lpstr>
      <vt:lpstr>Создатели технологии</vt:lpstr>
      <vt:lpstr>Проблемное обучение в отечественной педагогике</vt:lpstr>
      <vt:lpstr>Что же такое технология проблемного обучения?</vt:lpstr>
      <vt:lpstr>Сущность технологии</vt:lpstr>
      <vt:lpstr>Основные черты технологии</vt:lpstr>
      <vt:lpstr>Функции</vt:lpstr>
      <vt:lpstr>Технология организации проблемного обучения</vt:lpstr>
      <vt:lpstr>Приемы создания проблемных ситуаций</vt:lpstr>
      <vt:lpstr>Итоги использования технологии проблемного обучения</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Name of presentation</dc:title>
  <dc:creator>user</dc:creator>
  <cp:lastModifiedBy>Admin</cp:lastModifiedBy>
  <cp:revision>45</cp:revision>
  <dcterms:created xsi:type="dcterms:W3CDTF">2018-09-04T12:10:47Z</dcterms:created>
  <dcterms:modified xsi:type="dcterms:W3CDTF">2018-11-21T11:28:06Z</dcterms:modified>
</cp:coreProperties>
</file>