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91" r:id="rId2"/>
    <p:sldId id="263" r:id="rId3"/>
    <p:sldId id="256" r:id="rId4"/>
    <p:sldId id="262" r:id="rId5"/>
    <p:sldId id="257" r:id="rId6"/>
    <p:sldId id="258" r:id="rId7"/>
    <p:sldId id="259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8" r:id="rId24"/>
    <p:sldId id="286" r:id="rId25"/>
    <p:sldId id="287" r:id="rId26"/>
    <p:sldId id="290" r:id="rId27"/>
    <p:sldId id="289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3FD77-FCD5-468A-8F42-DE556E67B12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21CD4-1D6C-4EE9-8382-A82C6B51D5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339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otherreferats.allbest.ru/" TargetMode="External"/><Relationship Id="rId7" Type="http://schemas.openxmlformats.org/officeDocument/2006/relationships/hyperlink" Target="http://www.vseodetishkax.ru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obrazov-ralat.edu.cap.ru/" TargetMode="External"/><Relationship Id="rId5" Type="http://schemas.openxmlformats.org/officeDocument/2006/relationships/hyperlink" Target="http://www.i-gnom.ru/books/doshkolnaya_pedagogika/dshped81.html" TargetMode="External"/><Relationship Id="rId4" Type="http://schemas.openxmlformats.org/officeDocument/2006/relationships/hyperlink" Target="http://shporiforall.ru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Ирина\Desktop\труд фото\360fcbd415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7814"/>
            <a:ext cx="9144000" cy="6858000"/>
          </a:xfrm>
          <a:prstGeom prst="rect">
            <a:avLst/>
          </a:prstGeom>
          <a:noFill/>
        </p:spPr>
      </p:pic>
      <p:sp>
        <p:nvSpPr>
          <p:cNvPr id="2" name="Подзаголовок 2"/>
          <p:cNvSpPr txBox="1">
            <a:spLocks/>
          </p:cNvSpPr>
          <p:nvPr/>
        </p:nvSpPr>
        <p:spPr>
          <a:xfrm>
            <a:off x="3851920" y="4869160"/>
            <a:ext cx="5292080" cy="19888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Выполнила: </a:t>
            </a:r>
            <a:r>
              <a:rPr lang="ru-RU" sz="3200" b="1" i="1" dirty="0"/>
              <a:t>Кузнецова Е.Л. МБДОУ №44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11560" y="260648"/>
            <a:ext cx="7772400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Трудовое воспитание детей дошкольного возраста</a:t>
            </a:r>
          </a:p>
        </p:txBody>
      </p:sp>
      <p:pic>
        <p:nvPicPr>
          <p:cNvPr id="7" name="Рисунок 6" descr="IMG_7478.JPG"/>
          <p:cNvPicPr>
            <a:picLocks noChangeAspect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11960" y="1628800"/>
            <a:ext cx="4320480" cy="372455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83568" y="188640"/>
            <a:ext cx="7992888" cy="108012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Задачи трудового воспитания в ДОУ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1484784"/>
            <a:ext cx="338437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Обучение трудовым умениям и навыкам, их дальнейшее совершенствование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27584" y="2636912"/>
            <a:ext cx="321865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Воспитание интереса к труду, трудолюбия, ответственности, самостоятельности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83768" y="3861048"/>
            <a:ext cx="4320480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Ознакомление с трудом взрослых, воспитание уважения к  труженику и  результатам его труда, стремление оказывать посильную помощь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23928" y="5229200"/>
            <a:ext cx="5040560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Формирование взаимоотношений и  приобретение социального опыта взаимодействия (воспитание общественно- направленных мотивов труда, умений </a:t>
            </a:r>
            <a:r>
              <a:rPr lang="ru-RU" dirty="0" err="1"/>
              <a:t>труиться</a:t>
            </a:r>
            <a:r>
              <a:rPr lang="ru-RU" dirty="0"/>
              <a:t> в коллективе и для коллектива)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3635896" y="1268760"/>
            <a:ext cx="936104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4211960" y="1412776"/>
            <a:ext cx="720080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5004048" y="1412776"/>
            <a:ext cx="576064" cy="2304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444208" y="1412776"/>
            <a:ext cx="1152128" cy="3600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0" y="476672"/>
            <a:ext cx="3096344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Создание эмоционально-положительной обстановки в процессе труда</a:t>
            </a:r>
          </a:p>
        </p:txBody>
      </p:sp>
      <p:sp>
        <p:nvSpPr>
          <p:cNvPr id="4" name="Овал 3"/>
          <p:cNvSpPr/>
          <p:nvPr/>
        </p:nvSpPr>
        <p:spPr>
          <a:xfrm>
            <a:off x="3131840" y="188640"/>
            <a:ext cx="264259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Подбор оборудования для труда</a:t>
            </a:r>
          </a:p>
        </p:txBody>
      </p:sp>
      <p:sp>
        <p:nvSpPr>
          <p:cNvPr id="5" name="Овал 4"/>
          <p:cNvSpPr/>
          <p:nvPr/>
        </p:nvSpPr>
        <p:spPr>
          <a:xfrm>
            <a:off x="5759624" y="404664"/>
            <a:ext cx="3384376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Систематическое включение каждого ребенка в труд на правах партнера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19672" y="1988840"/>
            <a:ext cx="5904656" cy="129614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Условия организации</a:t>
            </a:r>
          </a:p>
          <a:p>
            <a:pPr algn="ctr"/>
            <a:r>
              <a:rPr lang="ru-RU" sz="40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труда детей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 flipV="1">
            <a:off x="2987824" y="1628800"/>
            <a:ext cx="432048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4572000" y="1124744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5652120" y="1628800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1259632" y="3429000"/>
            <a:ext cx="3168352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Создание мотивации  трудовой деятельности</a:t>
            </a:r>
          </a:p>
        </p:txBody>
      </p:sp>
      <p:sp>
        <p:nvSpPr>
          <p:cNvPr id="11" name="Овал 10"/>
          <p:cNvSpPr/>
          <p:nvPr/>
        </p:nvSpPr>
        <p:spPr>
          <a:xfrm>
            <a:off x="5004048" y="3429000"/>
            <a:ext cx="3096344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Демонстрация заинтересованности педагога </a:t>
            </a:r>
          </a:p>
        </p:txBody>
      </p:sp>
      <p:sp>
        <p:nvSpPr>
          <p:cNvPr id="12" name="Овал 11"/>
          <p:cNvSpPr/>
          <p:nvPr/>
        </p:nvSpPr>
        <p:spPr>
          <a:xfrm>
            <a:off x="3347864" y="4509120"/>
            <a:ext cx="2498576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Поощрения в процессе и по результатам труда </a:t>
            </a:r>
          </a:p>
        </p:txBody>
      </p:sp>
      <p:sp>
        <p:nvSpPr>
          <p:cNvPr id="13" name="Овал 12"/>
          <p:cNvSpPr/>
          <p:nvPr/>
        </p:nvSpPr>
        <p:spPr>
          <a:xfrm>
            <a:off x="0" y="5057800"/>
            <a:ext cx="3528392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Создание в группе трудовой атмосферы, постоянной занятости, стремление  к полезным делам</a:t>
            </a:r>
          </a:p>
        </p:txBody>
      </p:sp>
      <p:sp>
        <p:nvSpPr>
          <p:cNvPr id="14" name="Овал 13"/>
          <p:cNvSpPr/>
          <p:nvPr/>
        </p:nvSpPr>
        <p:spPr>
          <a:xfrm>
            <a:off x="5868463" y="5022012"/>
            <a:ext cx="3275537" cy="18359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Учет нагрузки, состояния здоровья , интересов, способностей ребенка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4067944" y="3429000"/>
            <a:ext cx="288032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716016" y="3429000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076056" y="3429000"/>
            <a:ext cx="216024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899592" y="3356992"/>
            <a:ext cx="1008112" cy="23762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7452320" y="3356992"/>
            <a:ext cx="864096" cy="1800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64413"/>
            <a:ext cx="9144000" cy="6922413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3635896" y="2060848"/>
            <a:ext cx="2304256" cy="201622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Виды труда</a:t>
            </a:r>
          </a:p>
        </p:txBody>
      </p:sp>
      <p:sp>
        <p:nvSpPr>
          <p:cNvPr id="4" name="Овал 3"/>
          <p:cNvSpPr/>
          <p:nvPr/>
        </p:nvSpPr>
        <p:spPr>
          <a:xfrm>
            <a:off x="3491880" y="0"/>
            <a:ext cx="2448272" cy="184482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Само-</a:t>
            </a:r>
          </a:p>
          <a:p>
            <a:pPr algn="ctr"/>
            <a:r>
              <a:rPr lang="ru-RU" dirty="0"/>
              <a:t>обслуживание</a:t>
            </a:r>
          </a:p>
        </p:txBody>
      </p:sp>
      <p:sp>
        <p:nvSpPr>
          <p:cNvPr id="5" name="Овал 4"/>
          <p:cNvSpPr/>
          <p:nvPr/>
        </p:nvSpPr>
        <p:spPr>
          <a:xfrm>
            <a:off x="827584" y="2060848"/>
            <a:ext cx="2498576" cy="185050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Ручной  и художеств. труд</a:t>
            </a:r>
          </a:p>
        </p:txBody>
      </p:sp>
      <p:sp>
        <p:nvSpPr>
          <p:cNvPr id="7" name="Овал 6"/>
          <p:cNvSpPr/>
          <p:nvPr/>
        </p:nvSpPr>
        <p:spPr>
          <a:xfrm>
            <a:off x="6228184" y="2132856"/>
            <a:ext cx="2376264" cy="177849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Хозяйственно-бытовой</a:t>
            </a:r>
          </a:p>
        </p:txBody>
      </p:sp>
      <p:sp>
        <p:nvSpPr>
          <p:cNvPr id="8" name="Овал 7"/>
          <p:cNvSpPr/>
          <p:nvPr/>
        </p:nvSpPr>
        <p:spPr>
          <a:xfrm>
            <a:off x="3419872" y="4293096"/>
            <a:ext cx="2520280" cy="194421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Труд в природе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908720"/>
            <a:ext cx="77768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>
                <a:latin typeface="Times New Roman" pitchFamily="18" charset="0"/>
                <a:cs typeface="Times New Roman" pitchFamily="18" charset="0"/>
              </a:rPr>
              <a:t>Самообслуживание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это труд ребенка, направленный на обслуживание самого себя (одевание, раздевание, прием пищи, уборка постели, игрушек,  подготовка рабочего места, санитарно-гигиенические 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процедуры и т.д.)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4543" y="-95250"/>
            <a:ext cx="9468544" cy="7048500"/>
          </a:xfrm>
          <a:prstGeom prst="rect">
            <a:avLst/>
          </a:prstGeom>
          <a:noFill/>
        </p:spPr>
      </p:pic>
      <p:pic>
        <p:nvPicPr>
          <p:cNvPr id="6" name="Рисунок 5" descr="IMG_813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908720"/>
            <a:ext cx="4608512" cy="5391090"/>
          </a:xfrm>
          <a:prstGeom prst="rect">
            <a:avLst/>
          </a:prstGeom>
        </p:spPr>
      </p:pic>
      <p:pic>
        <p:nvPicPr>
          <p:cNvPr id="7" name="Рисунок 6" descr="IMG_817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76056" y="0"/>
            <a:ext cx="3779912" cy="756102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908720"/>
            <a:ext cx="86409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>
                <a:latin typeface="Times New Roman" pitchFamily="18" charset="0"/>
                <a:cs typeface="Times New Roman" pitchFamily="18" charset="0"/>
              </a:rPr>
              <a:t>Хозяйственно- бытовой труд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направлен на  обслуживание коллектива, поддержание чистоты и порядка в помещении и  участке, помощь взрослым в организации режимных моментов.</a:t>
            </a:r>
          </a:p>
        </p:txBody>
      </p:sp>
      <p:pic>
        <p:nvPicPr>
          <p:cNvPr id="5" name="Рисунок 4" descr="IMG_737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3037619"/>
            <a:ext cx="3672408" cy="382038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4543" y="-95250"/>
            <a:ext cx="9468544" cy="7048500"/>
          </a:xfrm>
          <a:prstGeom prst="rect">
            <a:avLst/>
          </a:prstGeom>
          <a:noFill/>
        </p:spPr>
      </p:pic>
      <p:pic>
        <p:nvPicPr>
          <p:cNvPr id="6" name="Рисунок 5" descr="IMG_818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88640"/>
            <a:ext cx="4067944" cy="6542584"/>
          </a:xfrm>
          <a:prstGeom prst="rect">
            <a:avLst/>
          </a:prstGeom>
        </p:spPr>
      </p:pic>
      <p:pic>
        <p:nvPicPr>
          <p:cNvPr id="7" name="Рисунок 6" descr="IMG_818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11960" y="1196752"/>
            <a:ext cx="4726006" cy="489654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692696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</a:t>
            </a:r>
            <a:r>
              <a:rPr lang="ru-RU" sz="3200" b="1" i="1" u="sng" dirty="0">
                <a:latin typeface="Times New Roman" pitchFamily="18" charset="0"/>
                <a:cs typeface="Times New Roman" pitchFamily="18" charset="0"/>
              </a:rPr>
              <a:t>Труд в природе- 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                                         уход за растениями,                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		                        и животными, </a:t>
            </a:r>
          </a:p>
          <a:p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выращивание овощей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на огороде и растений 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        в уголке природы, 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         цветнике, </a:t>
            </a:r>
          </a:p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                участка.</a:t>
            </a:r>
            <a:endParaRPr lang="ru-RU" sz="3200" dirty="0"/>
          </a:p>
        </p:txBody>
      </p:sp>
      <p:pic>
        <p:nvPicPr>
          <p:cNvPr id="8" name="Рисунок 7" descr="IMG_737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188640"/>
            <a:ext cx="3672408" cy="3917235"/>
          </a:xfrm>
          <a:prstGeom prst="rect">
            <a:avLst/>
          </a:prstGeom>
        </p:spPr>
      </p:pic>
      <p:pic>
        <p:nvPicPr>
          <p:cNvPr id="9" name="Рисунок 8" descr="IMG_729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4008" y="2420888"/>
            <a:ext cx="4067944" cy="3534443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4543" y="-95250"/>
            <a:ext cx="9468544" cy="7048500"/>
          </a:xfrm>
          <a:prstGeom prst="rect">
            <a:avLst/>
          </a:prstGeom>
          <a:noFill/>
        </p:spPr>
      </p:pic>
      <p:pic>
        <p:nvPicPr>
          <p:cNvPr id="6" name="Рисунок 5" descr="IMG_828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96552" y="260648"/>
            <a:ext cx="5143500" cy="6192688"/>
          </a:xfrm>
          <a:prstGeom prst="rect">
            <a:avLst/>
          </a:prstGeom>
        </p:spPr>
      </p:pic>
      <p:pic>
        <p:nvPicPr>
          <p:cNvPr id="8" name="Рисунок 7" descr="XIRX684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72050" y="-315416"/>
            <a:ext cx="4071950" cy="3807232"/>
          </a:xfrm>
          <a:prstGeom prst="rect">
            <a:avLst/>
          </a:prstGeom>
        </p:spPr>
      </p:pic>
      <p:pic>
        <p:nvPicPr>
          <p:cNvPr id="7" name="Рисунок 6" descr="JDHY4299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76056" y="3140968"/>
            <a:ext cx="4067944" cy="3886263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15616" y="1556792"/>
            <a:ext cx="73448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>
                <a:latin typeface="Times New Roman" pitchFamily="18" charset="0"/>
                <a:cs typeface="Times New Roman" pitchFamily="18" charset="0"/>
              </a:rPr>
              <a:t>Ручной и художественный труд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направлен на удовлетворение эстетических потребностей человека, развивает конструктивные и творческие способности детей.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7581"/>
            <a:ext cx="9144000" cy="692241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0"/>
            <a:ext cx="7772400" cy="1470025"/>
          </a:xfrm>
        </p:spPr>
        <p:txBody>
          <a:bodyPr/>
          <a:lstStyle/>
          <a:p>
            <a:r>
              <a:rPr lang="ru-RU" dirty="0"/>
              <a:t>План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268760"/>
            <a:ext cx="9144000" cy="558924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Понятия «Труд», «Трудовое воспитание»;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Великие педагоги о труде;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Виды труда дошкольников;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Задачи трудового воспитания;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>
                <a:solidFill>
                  <a:schemeClr val="tx1"/>
                </a:solidFill>
              </a:rPr>
              <a:t>Формы организации труда;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Средства, методы и приемы трудового воспитания;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Заключение;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Список литературы. </a:t>
            </a:r>
          </a:p>
          <a:p>
            <a:pPr marL="514350" indent="-514350" algn="l">
              <a:buFont typeface="+mj-lt"/>
              <a:buAutoNum type="arabicPeriod"/>
            </a:pPr>
            <a:endParaRPr lang="ru-RU" dirty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endParaRPr lang="ru-RU" dirty="0">
              <a:solidFill>
                <a:schemeClr val="tx1"/>
              </a:solidFill>
            </a:endParaRPr>
          </a:p>
          <a:p>
            <a:pPr marL="514350" indent="-514350" algn="l">
              <a:buFont typeface="+mj-lt"/>
              <a:buAutoNum type="arabicPeriod"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 descr="C:\Users\Ирина\Desktop\труд фото\a34caef1a9e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24543" y="-95250"/>
            <a:ext cx="9468544" cy="7048500"/>
          </a:xfrm>
          <a:prstGeom prst="rect">
            <a:avLst/>
          </a:prstGeom>
          <a:noFill/>
        </p:spPr>
      </p:pic>
      <p:pic>
        <p:nvPicPr>
          <p:cNvPr id="5" name="Рисунок 4" descr="IMG_812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27984" y="404664"/>
            <a:ext cx="4067944" cy="5720087"/>
          </a:xfrm>
          <a:prstGeom prst="rect">
            <a:avLst/>
          </a:prstGeom>
        </p:spPr>
      </p:pic>
      <p:pic>
        <p:nvPicPr>
          <p:cNvPr id="6" name="Рисунок 5" descr="IMG_812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16632"/>
            <a:ext cx="3960440" cy="6525344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sp>
        <p:nvSpPr>
          <p:cNvPr id="3" name="Горизонтальный свиток 2"/>
          <p:cNvSpPr/>
          <p:nvPr/>
        </p:nvSpPr>
        <p:spPr>
          <a:xfrm>
            <a:off x="1547664" y="404664"/>
            <a:ext cx="6048672" cy="102069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Формы организации труда детей</a:t>
            </a: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1043608" y="1844824"/>
            <a:ext cx="1728192" cy="1296144"/>
          </a:xfrm>
          <a:prstGeom prst="downArrow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Поручения</a:t>
            </a:r>
          </a:p>
        </p:txBody>
      </p:sp>
      <p:sp>
        <p:nvSpPr>
          <p:cNvPr id="21" name="Выноска со стрелкой вниз 20"/>
          <p:cNvSpPr/>
          <p:nvPr/>
        </p:nvSpPr>
        <p:spPr>
          <a:xfrm>
            <a:off x="3563888" y="1844824"/>
            <a:ext cx="1850504" cy="1224136"/>
          </a:xfrm>
          <a:prstGeom prst="downArrow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Дежурства</a:t>
            </a:r>
            <a:endParaRPr lang="ru-RU" dirty="0"/>
          </a:p>
        </p:txBody>
      </p:sp>
      <p:sp>
        <p:nvSpPr>
          <p:cNvPr id="22" name="Выноска со стрелкой вниз 21"/>
          <p:cNvSpPr/>
          <p:nvPr/>
        </p:nvSpPr>
        <p:spPr>
          <a:xfrm>
            <a:off x="6228184" y="1844824"/>
            <a:ext cx="1800200" cy="1224136"/>
          </a:xfrm>
          <a:prstGeom prst="downArrow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Коллективный труд</a:t>
            </a:r>
          </a:p>
        </p:txBody>
      </p:sp>
      <p:sp>
        <p:nvSpPr>
          <p:cNvPr id="23" name="Вертикальный свиток 22"/>
          <p:cNvSpPr/>
          <p:nvPr/>
        </p:nvSpPr>
        <p:spPr>
          <a:xfrm>
            <a:off x="467544" y="3212976"/>
            <a:ext cx="2736304" cy="3024336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Индивидуальные</a:t>
            </a:r>
          </a:p>
          <a:p>
            <a:pPr algn="ctr"/>
            <a:r>
              <a:rPr lang="ru-RU" dirty="0"/>
              <a:t>Подгрупповые</a:t>
            </a:r>
          </a:p>
          <a:p>
            <a:pPr algn="ctr"/>
            <a:r>
              <a:rPr lang="ru-RU" dirty="0"/>
              <a:t>Коллективные </a:t>
            </a:r>
          </a:p>
          <a:p>
            <a:pPr algn="ctr"/>
            <a:r>
              <a:rPr lang="ru-RU" dirty="0"/>
              <a:t>Общие </a:t>
            </a:r>
          </a:p>
          <a:p>
            <a:pPr algn="ctr"/>
            <a:r>
              <a:rPr lang="ru-RU" dirty="0"/>
              <a:t>Кратковременные </a:t>
            </a:r>
          </a:p>
          <a:p>
            <a:pPr algn="ctr"/>
            <a:r>
              <a:rPr lang="ru-RU" dirty="0"/>
              <a:t>Долгосрочные</a:t>
            </a:r>
          </a:p>
          <a:p>
            <a:pPr algn="ctr"/>
            <a:r>
              <a:rPr lang="ru-RU" dirty="0"/>
              <a:t>Эпизодические</a:t>
            </a:r>
          </a:p>
          <a:p>
            <a:pPr algn="ctr"/>
            <a:r>
              <a:rPr lang="ru-RU" dirty="0"/>
              <a:t>Регулярные </a:t>
            </a:r>
          </a:p>
          <a:p>
            <a:pPr algn="ctr"/>
            <a:r>
              <a:rPr lang="ru-RU" dirty="0"/>
              <a:t>Простые</a:t>
            </a:r>
          </a:p>
          <a:p>
            <a:pPr algn="ctr"/>
            <a:r>
              <a:rPr lang="ru-RU" dirty="0"/>
              <a:t>Сложные   </a:t>
            </a:r>
          </a:p>
        </p:txBody>
      </p:sp>
      <p:sp>
        <p:nvSpPr>
          <p:cNvPr id="24" name="Вертикальный свиток 23"/>
          <p:cNvSpPr/>
          <p:nvPr/>
        </p:nvSpPr>
        <p:spPr>
          <a:xfrm>
            <a:off x="3059832" y="3212976"/>
            <a:ext cx="2736304" cy="3024336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Индивидуальные</a:t>
            </a:r>
          </a:p>
          <a:p>
            <a:pPr algn="ctr"/>
            <a:r>
              <a:rPr lang="ru-RU" dirty="0"/>
              <a:t>Подгрупповые </a:t>
            </a:r>
          </a:p>
          <a:p>
            <a:pPr algn="ctr"/>
            <a:r>
              <a:rPr lang="ru-RU" dirty="0"/>
              <a:t>(по столовой;</a:t>
            </a:r>
          </a:p>
          <a:p>
            <a:pPr algn="ctr"/>
            <a:r>
              <a:rPr lang="ru-RU" dirty="0"/>
              <a:t>в уголке природы;</a:t>
            </a:r>
          </a:p>
          <a:p>
            <a:pPr algn="ctr"/>
            <a:r>
              <a:rPr lang="ru-RU" dirty="0"/>
              <a:t>подготовка к занятиям)</a:t>
            </a:r>
          </a:p>
          <a:p>
            <a:pPr algn="ctr"/>
            <a:r>
              <a:rPr lang="ru-RU" dirty="0"/>
              <a:t>Обязательные</a:t>
            </a:r>
          </a:p>
          <a:p>
            <a:pPr algn="ctr"/>
            <a:r>
              <a:rPr lang="ru-RU" dirty="0"/>
              <a:t>Систематичные</a:t>
            </a:r>
          </a:p>
          <a:p>
            <a:pPr algn="ctr"/>
            <a:endParaRPr lang="ru-RU" dirty="0"/>
          </a:p>
        </p:txBody>
      </p:sp>
      <p:sp>
        <p:nvSpPr>
          <p:cNvPr id="26" name="Вертикальный свиток 25"/>
          <p:cNvSpPr/>
          <p:nvPr/>
        </p:nvSpPr>
        <p:spPr>
          <a:xfrm>
            <a:off x="5724128" y="3212976"/>
            <a:ext cx="2664296" cy="3024336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Общий труд</a:t>
            </a:r>
          </a:p>
          <a:p>
            <a:pPr algn="ctr"/>
            <a:r>
              <a:rPr lang="ru-RU" dirty="0"/>
              <a:t>Совместный труд</a:t>
            </a:r>
          </a:p>
        </p:txBody>
      </p:sp>
      <p:cxnSp>
        <p:nvCxnSpPr>
          <p:cNvPr id="27" name="Прямая со стрелкой 26"/>
          <p:cNvCxnSpPr/>
          <p:nvPr/>
        </p:nvCxnSpPr>
        <p:spPr>
          <a:xfrm flipH="1">
            <a:off x="2339752" y="1484784"/>
            <a:ext cx="2088232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4427984" y="148478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4427984" y="1484784"/>
            <a:ext cx="2016224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sp>
        <p:nvSpPr>
          <p:cNvPr id="3" name="Лента лицом вверх 2"/>
          <p:cNvSpPr/>
          <p:nvPr/>
        </p:nvSpPr>
        <p:spPr>
          <a:xfrm>
            <a:off x="539552" y="260648"/>
            <a:ext cx="8064896" cy="864096"/>
          </a:xfrm>
          <a:prstGeom prst="ribbon2">
            <a:avLst>
              <a:gd name="adj1" fmla="val 0"/>
              <a:gd name="adj2" fmla="val 75000"/>
            </a:avLst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Средства, методы и приемы трудового воспитания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1196752"/>
            <a:ext cx="7920880" cy="54006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НОД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 в процессе режимных 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моментов в течение всего дня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Наблюдения за трудом взрослых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Организация трудовой деятельности и посильной помощи взрослым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Художественные средства (изо, музыка, 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художественная литература и др.)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Дидактические, настольные, с/</a:t>
            </a:r>
            <a:r>
              <a:rPr lang="ru-RU" sz="24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игры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Рассматривание картин, иллюстраций, картинок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Использование ИКТ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Интеграция образовательных областей</a:t>
            </a:r>
          </a:p>
          <a:p>
            <a:pPr>
              <a:buFont typeface="Wingdings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sp>
        <p:nvSpPr>
          <p:cNvPr id="2" name="Пятиугольник 1"/>
          <p:cNvSpPr/>
          <p:nvPr/>
        </p:nvSpPr>
        <p:spPr>
          <a:xfrm>
            <a:off x="467544" y="0"/>
            <a:ext cx="4392488" cy="936104"/>
          </a:xfrm>
          <a:prstGeom prst="homePlat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Алгоритмы  трудовых действий</a:t>
            </a:r>
          </a:p>
        </p:txBody>
      </p:sp>
      <p:pic>
        <p:nvPicPr>
          <p:cNvPr id="3" name="Picture 2" descr="G:\Рисунок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76672"/>
            <a:ext cx="3863949" cy="27278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4" descr="C:\Users\Ирина\Desktop\P10106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3240360" cy="50435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3" descr="G:\алгоритмы\моем руки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501008"/>
            <a:ext cx="4065629" cy="288405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403648" y="260648"/>
            <a:ext cx="6541343" cy="1903487"/>
          </a:xfrm>
          <a:prstGeom prst="rect">
            <a:avLst/>
          </a:prstGeom>
        </p:spPr>
        <p:txBody>
          <a:bodyPr wrap="none" fromWordArt="1">
            <a:prstTxWarp prst="textTriangle">
              <a:avLst/>
            </a:prstTxWarp>
          </a:bodyPr>
          <a:lstStyle/>
          <a:p>
            <a:pPr algn="ctr" rtl="0"/>
            <a:r>
              <a:rPr lang="ru-RU" sz="3600" kern="10" spc="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Работа с </a:t>
            </a:r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родителями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1403648" y="1916832"/>
            <a:ext cx="6696744" cy="3960440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dirty="0"/>
              <a:t>Родительские собрания</a:t>
            </a:r>
          </a:p>
          <a:p>
            <a:pPr algn="ctr"/>
            <a:r>
              <a:rPr lang="ru-RU" dirty="0"/>
              <a:t>Беседы</a:t>
            </a:r>
          </a:p>
          <a:p>
            <a:pPr algn="ctr"/>
            <a:r>
              <a:rPr lang="ru-RU" dirty="0"/>
              <a:t>Консультации </a:t>
            </a:r>
          </a:p>
          <a:p>
            <a:pPr algn="ctr"/>
            <a:r>
              <a:rPr lang="ru-RU" dirty="0"/>
              <a:t>Дни открытых дверей</a:t>
            </a:r>
          </a:p>
          <a:p>
            <a:pPr algn="ctr"/>
            <a:r>
              <a:rPr lang="ru-RU" dirty="0"/>
              <a:t>Тематические стенды</a:t>
            </a:r>
          </a:p>
          <a:p>
            <a:pPr algn="ctr"/>
            <a:r>
              <a:rPr lang="ru-RU" dirty="0"/>
              <a:t>Лекции</a:t>
            </a:r>
          </a:p>
          <a:p>
            <a:pPr algn="ctr"/>
            <a:r>
              <a:rPr lang="ru-RU" dirty="0"/>
              <a:t>Участие в жизни ДОУ</a:t>
            </a:r>
          </a:p>
          <a:p>
            <a:pPr algn="ctr"/>
            <a:r>
              <a:rPr lang="ru-RU" dirty="0"/>
              <a:t>Субботники </a:t>
            </a:r>
          </a:p>
          <a:p>
            <a:pPr algn="ctr"/>
            <a:r>
              <a:rPr lang="ru-RU" dirty="0"/>
              <a:t>Экологические, трудовые акции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64413"/>
            <a:ext cx="9144000" cy="692241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55776" y="260648"/>
            <a:ext cx="28083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Заключение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1052736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Таким образом, трудовая деятельность является одним из важных факторов воспитания личности. Включаясь в трудовой процесс, ребенок коренным образом меняет все представление о себе и об окружающем мире. Радикальным образом меняется самооценка. Она изменяется под влиянием успехов в трудовой деятельности, что в свою очередь меняет авторитет ребенка в детском саду. Главная развивающая функция труда – это переход от самооценки к самопознанию. Кроме этого в процессе труда развиваются способности, умение и навыки. В трудовой деятельности формируются новые виды мышления. Вследствие коллективного труда ребенок получает навыки работы, общения, сотрудничества, что улучшает адаптацию ребенка в обществе. Труд является равнозначным предметом программы обучения.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771800" y="332656"/>
            <a:ext cx="40625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Список литературы</a:t>
            </a: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1052736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45354E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Буре Р.С "Учите детей трудиться"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Крупская Н.К. "Дошкольное воспитание детей"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Маркова Т. А. "Воспитание трудолюбия у дошкольников"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Макаренко А.С. "Воспитание в труде"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Нечаевой В.Г. "Трудовое воспитание в детском саду«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dirty="0"/>
              <a:t>Педагогика / Под ред. Ю.К. </a:t>
            </a:r>
            <a:r>
              <a:rPr lang="ru-RU" sz="2400" dirty="0" err="1"/>
              <a:t>Бабанского</a:t>
            </a:r>
            <a:r>
              <a:rPr lang="ru-RU" sz="2400" dirty="0"/>
              <a:t>. 2-е изд., </a:t>
            </a:r>
            <a:r>
              <a:rPr lang="ru-RU" sz="2400" dirty="0" err="1"/>
              <a:t>перераб</a:t>
            </a:r>
            <a:r>
              <a:rPr lang="ru-RU" sz="2400" dirty="0"/>
              <a:t>. и доп. – М.: Просвещение, 1988. 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dirty="0"/>
              <a:t>Российская педагогическая энциклопедия: В 2т. /Гл. ред. В.В. Давыдов. – М., 1993-2000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400" dirty="0">
                <a:hlinkClick r:id="rId3"/>
              </a:rPr>
              <a:t>otherreferats.allbest.ru</a:t>
            </a:r>
            <a:endParaRPr lang="ru-RU" sz="2400" dirty="0"/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400" dirty="0">
                <a:hlinkClick r:id="rId4"/>
              </a:rPr>
              <a:t>shporiforall.ru</a:t>
            </a:r>
            <a:r>
              <a:rPr lang="en-US" sz="2400" dirty="0"/>
              <a:t>›</a:t>
            </a:r>
            <a:endParaRPr lang="ru-RU" sz="2400" dirty="0"/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400" dirty="0">
                <a:hlinkClick r:id="rId5"/>
              </a:rPr>
              <a:t>books/</a:t>
            </a:r>
            <a:r>
              <a:rPr lang="en-US" sz="2400" dirty="0" err="1">
                <a:hlinkClick r:id="rId5"/>
              </a:rPr>
              <a:t>doshkolnaya_pedagogika</a:t>
            </a:r>
            <a:r>
              <a:rPr lang="en-US" sz="2400" dirty="0">
                <a:hlinkClick r:id="rId5"/>
              </a:rPr>
              <a:t>…</a:t>
            </a:r>
            <a:endParaRPr lang="ru-RU" sz="2400" dirty="0"/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400" dirty="0">
                <a:hlinkClick r:id="rId6"/>
              </a:rPr>
              <a:t>obrazov-ralat.edu.cap.ru</a:t>
            </a:r>
            <a:endParaRPr lang="ru-RU" sz="2400" dirty="0"/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2400" dirty="0">
                <a:hlinkClick r:id="rId7"/>
              </a:rPr>
              <a:t>vseodetishkax.ru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pic>
        <p:nvPicPr>
          <p:cNvPr id="3" name="Picture 2" descr="C:\Users\Ирина\Desktop\труд фото\904dc173f2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3275856" y="2996952"/>
            <a:ext cx="5184576" cy="1584176"/>
          </a:xfrm>
          <a:prstGeom prst="rect">
            <a:avLst/>
          </a:prstGeom>
        </p:spPr>
        <p:txBody>
          <a:bodyPr wrap="none" fromWordArt="1">
            <a:prstTxWarp prst="textChevronInverted">
              <a:avLst/>
            </a:prstTxWarp>
          </a:bodyPr>
          <a:lstStyle/>
          <a:p>
            <a:pPr algn="ctr" rtl="0"/>
            <a:r>
              <a:rPr lang="ru-RU" sz="3600" kern="10" spc="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7581"/>
            <a:ext cx="9144000" cy="692241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87624" y="188640"/>
            <a:ext cx="66809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Понятия «Труд», «Трудовое воспитание».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268760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  Труд</a:t>
            </a:r>
            <a:r>
              <a:rPr lang="ru-RU" sz="2800" dirty="0"/>
              <a:t> - это могучий воспитатель, в педагогической системе воспитания А.С. Макаренко. </a:t>
            </a:r>
          </a:p>
          <a:p>
            <a:r>
              <a:rPr lang="ru-RU" sz="2800" dirty="0"/>
              <a:t> Основой является именно труд. Но что такое труд- это совсем не то, чем заняты руки ребенка, подростка. Труд это то, что развивает маленького человека, поддерживает его, помогает ему самоутвердиться.</a:t>
            </a:r>
          </a:p>
          <a:p>
            <a:r>
              <a:rPr lang="ru-RU" sz="2800" dirty="0"/>
              <a:t>  Трудолюбие и способность к труду не дается от природы, но воспитывается с самого раннего детства. Труд должен быть творческим, потому что именно творческий труд, делает человека богато духовно.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7581"/>
            <a:ext cx="9144000" cy="692241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836712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 Труд развевает человека физически. И, наконец, труд должен приносить радость доставлять счастье, благополучия. Еще можно сказать, что труд это проявление людей друг о друге.</a:t>
            </a:r>
          </a:p>
          <a:p>
            <a:r>
              <a:rPr lang="ru-RU" sz="2800" dirty="0"/>
              <a:t>  </a:t>
            </a:r>
            <a:r>
              <a:rPr lang="ru-RU" sz="2800" b="1" dirty="0"/>
              <a:t>Трудовое воспитание</a:t>
            </a:r>
            <a:r>
              <a:rPr lang="ru-RU" sz="2800" dirty="0"/>
              <a:t> – это совместная деятельность воспитателя и воспитанников, направленная на развитие у последних </a:t>
            </a:r>
            <a:r>
              <a:rPr lang="ru-RU" sz="2800" dirty="0" err="1"/>
              <a:t>общетрудовых</a:t>
            </a:r>
            <a:r>
              <a:rPr lang="ru-RU" sz="2800" dirty="0"/>
              <a:t> умений и способностей, психологической готовности к труду, формирование ответственного отношения к труду и его продуктам, на сознательный выбор профессии.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7581"/>
            <a:ext cx="9144000" cy="692241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547664" y="2204864"/>
            <a:ext cx="69482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  Понимая огромную роль труда в воспитании подрастающего поколения, в своих работах часто затрагивали эту тему. И Великий Ушинский, и А..C. Макаренко, В.A. Сухомлинский, Н.К. Крупская.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332656"/>
            <a:ext cx="4313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Великие педагоги о труде.</a:t>
            </a:r>
            <a:endParaRPr lang="ru-RU" sz="2800" dirty="0"/>
          </a:p>
        </p:txBody>
      </p:sp>
      <p:pic>
        <p:nvPicPr>
          <p:cNvPr id="1026" name="Picture 2" descr="C:\Users\dns\Desktop\fot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333609"/>
            <a:ext cx="2267744" cy="2524391"/>
          </a:xfrm>
          <a:prstGeom prst="rect">
            <a:avLst/>
          </a:prstGeom>
          <a:noFill/>
        </p:spPr>
      </p:pic>
      <p:pic>
        <p:nvPicPr>
          <p:cNvPr id="1027" name="Picture 3" descr="C:\Users\dns\Desktop\image718311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0626" y="0"/>
            <a:ext cx="1873374" cy="2578581"/>
          </a:xfrm>
          <a:prstGeom prst="rect">
            <a:avLst/>
          </a:prstGeom>
          <a:noFill/>
        </p:spPr>
      </p:pic>
      <p:pic>
        <p:nvPicPr>
          <p:cNvPr id="1028" name="Picture 4" descr="C:\Users\dns\Desktop\d9214213acb9ce94e890218979e0711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4320753"/>
            <a:ext cx="1907704" cy="2537247"/>
          </a:xfrm>
          <a:prstGeom prst="rect">
            <a:avLst/>
          </a:prstGeom>
          <a:noFill/>
        </p:spPr>
      </p:pic>
      <p:pic>
        <p:nvPicPr>
          <p:cNvPr id="1029" name="Picture 5" descr="C:\Users\dns\Desktop\64615891_Suhomlinskiy_VasilAleksandr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68475" cy="2459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7581"/>
            <a:ext cx="9144000" cy="6922413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-128528"/>
            <a:ext cx="565212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Важное значение трудовому воспитанию придавал 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К. Д. Ушинский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который во многих своих работах опреде­лил теоретический и методологический взгляд на труд де­тей. Он писал: «Воспитание не только должно развивать ум, вооружать знаниями, но и зажечь в человеке жажду се­рьезного труда, без которого жизнь его не может быть ни достойной, ни счастливой». "Свободный труд нужен человеку сам по себе для развития и поддержания человеческого достоинства"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C:\Users\dns\Desktop\d9214213acb9ce94e890218979e071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91260" y="764704"/>
            <a:ext cx="3552740" cy="4725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7581"/>
            <a:ext cx="9144000" cy="6922413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411760" y="260648"/>
            <a:ext cx="673224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Великий педагог " В.А. Сухомлинский"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писал, что труд становиться великим воспитателем, когда он входит в духовную жизнь наших воспитанников, дает радость дружбы и товарищества, развивает пытливость и любознательность, рождает волнующую радость преодоление трудностей, открывает все новую и новую красоту в окружающем мир, пробуждает первое гражданское чувство -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чувство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созидателя материальных благ, без которых невозможна жизнь человека. В трудовой деятельности народ видит важнейшее средство самовыражения, самоутверждения личности. Без труда человек становится пустым местом. Важная воспитательная задача в том, чтобы чувство личного достоинства, личной гордости каждого воспитанника основывалось на трудовом успехе.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dns\Desktop\64615891_Suhomlinskiy_VasilAleksand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2411760" cy="4797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7581"/>
            <a:ext cx="9144000" cy="6922413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347387"/>
            <a:ext cx="6444208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Н.К. Крупская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в своих работах неоднократно подчеркивала необходимость приучения детей с ранних лет к простейшим, доступным им видам труда, замечая, что таким путем они знакомятся со свойствами материалов, учатся приемам работы с различными инструментами. В труде дети проявляют активность, смекалку, настойчивость, стремление достичь результата, у них формируется желание оказывать посильную помощь взрослым.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Особое значение Н.К. Крупская придавала объединению детей в труде, указывая, что «совместную работу детей надо особенно ценить, - это зачатки коллективного труда. В этом коллективном труде развертываются лучше всего силы ребенка».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dns\Desktop\image718311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556792"/>
            <a:ext cx="2699792" cy="4293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Ирина\Desktop\труд фото\0c095fbb0f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22413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771800" y="404664"/>
            <a:ext cx="63722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А. С. Макаренко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в лекции о трудовом воспитании раскрыл важную роль элементарных видов бытового труда детей, отметив, что в нем формируется самостоятельность, ответственность, самоорганизация, целенаправленность их поведения. Дети, которые умеют трудиться, знают цену трудовых усилий, уважают и труд других людей, скорее обратят внимание на человека, который нуждается в помощи.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и Н. К. Крупская, А.С. Макаренко особое значение придавал коллективному детскому труду, в котором возникает взаимная ответственность участников.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работах А.С. Макаренко содержатся рекомендации об организации труда детей с постепенным усложнением его содержания, повышением уровня требований к самоорганизации, подчеркивается необходимость постоянных трудовых обязанностей детей в семье, участия их в общих заботах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dns\Desktop\fot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2771799" cy="3789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694</Words>
  <Application>Microsoft Office PowerPoint</Application>
  <PresentationFormat>Экран (4:3)</PresentationFormat>
  <Paragraphs>139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Arial Black</vt:lpstr>
      <vt:lpstr>Calibri</vt:lpstr>
      <vt:lpstr>Times New Roman</vt:lpstr>
      <vt:lpstr>Wingdings</vt:lpstr>
      <vt:lpstr>Тема Office</vt:lpstr>
      <vt:lpstr>Презентация PowerPoint</vt:lpstr>
      <vt:lpstr>План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Трудовое воспитание детей дошкольного возраста</dc:title>
  <dc:creator>dns</dc:creator>
  <cp:lastModifiedBy>Ольга Портных</cp:lastModifiedBy>
  <cp:revision>52</cp:revision>
  <dcterms:created xsi:type="dcterms:W3CDTF">2015-03-14T08:54:37Z</dcterms:created>
  <dcterms:modified xsi:type="dcterms:W3CDTF">2018-12-10T17:16:43Z</dcterms:modified>
</cp:coreProperties>
</file>